
<file path=[Content_Types].xml><?xml version="1.0" encoding="utf-8"?>
<Types xmlns="http://schemas.openxmlformats.org/package/2006/content-types">
  <Override PartName="/ppt/slideLayouts/slideLayout8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6.xml" ContentType="application/vnd.openxmlformats-officedocument.presentationml.slideLayout+xml"/>
  <Override PartName="/ppt/presentation.xml" ContentType="application/vnd.openxmlformats-officedocument.presentationml.presentation.main+xml"/>
  <Override PartName="/docProps/app.xml" ContentType="application/vnd.openxmlformats-officedocument.extended-properties+xml"/>
  <Override PartName="/ppt/slides/slide5.xml" ContentType="application/vnd.openxmlformats-officedocument.presentationml.slide+xml"/>
  <Override PartName="/ppt/slideLayouts/slideLayout14.xml" ContentType="application/vnd.openxmlformats-officedocument.presentationml.slideLayout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Layouts/slideLayout7.xml" ContentType="application/vnd.openxmlformats-officedocument.presentationml.slideLayout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Default Extension="png" ContentType="image/png"/>
  <Override PartName="/docProps/core.xml" ContentType="application/vnd.openxmlformats-package.core-properties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Default Extension="xml" ContentType="application/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Masters/slideMaster1.xml" ContentType="application/vnd.openxmlformats-officedocument.presentationml.slideMaster+xml"/>
  <Override PartName="/ppt/viewProps.xml" ContentType="application/vnd.openxmlformats-officedocument.presentationml.viewProps+xml"/>
  <Override PartName="/ppt/slideLayouts/slideLayout13.xml" ContentType="application/vnd.openxmlformats-officedocument.presentationml.slideLayout+xml"/>
  <Default Extension="bin" ContentType="application/vnd.openxmlformats-officedocument.presentationml.printerSettings"/>
  <Override PartName="/ppt/slideLayouts/slideLayout15.xml" ContentType="application/vnd.openxmlformats-officedocument.presentationml.slideLayout+xml"/>
  <Default Extension="rels" ContentType="application/vnd.openxmlformats-package.relationships+xml"/>
  <Override PartName="/ppt/slides/slide9.xml" ContentType="application/vnd.openxmlformats-officedocument.presentationml.slide+xml"/>
  <Override PartName="/ppt/slides/slide6.xml" ContentType="application/vnd.openxmlformats-officedocument.presentationml.slide+xml"/>
  <Override PartName="/ppt/slideLayouts/slideLayout12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60" r:id="rId1"/>
  </p:sldMasterIdLst>
  <p:sldIdLst>
    <p:sldId id="256" r:id="rId2"/>
    <p:sldId id="264" r:id="rId3"/>
    <p:sldId id="257" r:id="rId4"/>
    <p:sldId id="258" r:id="rId5"/>
    <p:sldId id="259" r:id="rId6"/>
    <p:sldId id="260" r:id="rId7"/>
    <p:sldId id="261" r:id="rId8"/>
    <p:sldId id="263" r:id="rId9"/>
    <p:sldId id="266" r:id="rId10"/>
    <p:sldId id="267" r:id="rId11"/>
    <p:sldId id="262" r:id="rId1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>
    <p:restoredLeft sz="15620"/>
    <p:restoredTop sz="94660"/>
  </p:normalViewPr>
  <p:slideViewPr>
    <p:cSldViewPr snapToGrid="0" snapToObjects="1">
      <p:cViewPr varScale="1">
        <p:scale>
          <a:sx n="98" d="100"/>
          <a:sy n="98" d="100"/>
        </p:scale>
        <p:origin x="-464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4" Type="http://schemas.openxmlformats.org/officeDocument/2006/relationships/presProps" Target="presProps.xml"/><Relationship Id="rId4" Type="http://schemas.openxmlformats.org/officeDocument/2006/relationships/slide" Target="slides/slide3.xml"/><Relationship Id="rId7" Type="http://schemas.openxmlformats.org/officeDocument/2006/relationships/slide" Target="slides/slide6.xml"/><Relationship Id="rId11" Type="http://schemas.openxmlformats.org/officeDocument/2006/relationships/slide" Target="slides/slide1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6" Type="http://schemas.openxmlformats.org/officeDocument/2006/relationships/theme" Target="theme/theme1.xml"/><Relationship Id="rId8" Type="http://schemas.openxmlformats.org/officeDocument/2006/relationships/slide" Target="slides/slide7.xml"/><Relationship Id="rId13" Type="http://schemas.openxmlformats.org/officeDocument/2006/relationships/printerSettings" Target="printerSettings/printerSettings1.bin"/><Relationship Id="rId10" Type="http://schemas.openxmlformats.org/officeDocument/2006/relationships/slide" Target="slides/slide9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9" Type="http://schemas.openxmlformats.org/officeDocument/2006/relationships/slide" Target="slides/slide8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2157319"/>
            <a:ext cx="8915400" cy="87782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3034553"/>
            <a:ext cx="8001000" cy="3823447"/>
          </a:xfr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292608" tIns="91440" rIns="274320" bIns="91440" rtlCol="0" anchor="t" anchorCtr="0">
            <a:normAutofit/>
          </a:bodyPr>
          <a:lstStyle>
            <a:lvl1pPr marL="0" indent="0" algn="l" defTabSz="914400" rtl="0" eaLnBrk="1" latinLnBrk="0" hangingPunct="1">
              <a:spcBef>
                <a:spcPts val="2000"/>
              </a:spcBef>
              <a:buClr>
                <a:schemeClr val="accent1"/>
              </a:buClr>
              <a:buFont typeface="Wingdings 2" pitchFamily="18" charset="2"/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EBB478-0009-5E4E-80CF-77D4432C5FE0}" type="datetimeFigureOut">
              <a:rPr lang="en-US" smtClean="0"/>
              <a:pPr/>
              <a:t>11/1/12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8E2EF-E895-5B4B-B50E-77F7DEFB840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124712"/>
            <a:ext cx="8915400" cy="914400"/>
          </a:xfrm>
          <a:solidFill>
            <a:schemeClr val="tx2"/>
          </a:solidFill>
        </p:spPr>
        <p:txBody>
          <a:bodyPr vert="horz" lIns="1188720" tIns="45720" rIns="274320" bIns="45720" rtlCol="0" anchor="ctr">
            <a:normAutofit/>
          </a:bodyPr>
          <a:lstStyle>
            <a:lvl1pPr marL="0" indent="0" algn="l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487987" y="2048256"/>
            <a:ext cx="3427413" cy="4206240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2039112"/>
            <a:ext cx="4572000" cy="4224528"/>
          </a:xfr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292608" tIns="274320" rIns="274320" bIns="274320" rtlCol="0" anchor="t" anchorCtr="0">
            <a:normAutofit/>
          </a:bodyPr>
          <a:lstStyle>
            <a:lvl1pPr marL="0" indent="0"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l" defTabSz="914400" rtl="0" eaLnBrk="1" latinLnBrk="0" hangingPunct="1">
              <a:spcBef>
                <a:spcPts val="2000"/>
              </a:spcBef>
              <a:buClr>
                <a:schemeClr val="accent1"/>
              </a:buClr>
              <a:buFont typeface="Wingdings 2" pitchFamily="18" charset="2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580094" y="188259"/>
            <a:ext cx="2133600" cy="365125"/>
          </a:xfrm>
        </p:spPr>
        <p:txBody>
          <a:bodyPr/>
          <a:lstStyle/>
          <a:p>
            <a:fld id="{B5EBB478-0009-5E4E-80CF-77D4432C5FE0}" type="datetimeFigureOut">
              <a:rPr lang="en-US" smtClean="0"/>
              <a:pPr/>
              <a:t>11/1/12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8E2EF-E895-5B4B-B50E-77F7DEFB840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Picture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4114800"/>
            <a:ext cx="8915400" cy="877824"/>
          </a:xfrm>
        </p:spPr>
        <p:txBody>
          <a:bodyPr tIns="137160" bIns="137160" anchor="b" anchorCtr="0">
            <a:normAutofit/>
          </a:bodyPr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5002305"/>
            <a:ext cx="8001000" cy="1855695"/>
          </a:xfr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92608" tIns="137160" rIns="274320" bIns="137160" rtlCol="0" anchor="t" anchorCtr="0">
            <a:normAutofit/>
          </a:bodyPr>
          <a:lstStyle>
            <a:lvl1pPr marL="0" indent="0" algn="l" defTabSz="914400" rtl="0" eaLnBrk="1" latinLnBrk="0" hangingPunct="1">
              <a:buNone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EBB478-0009-5E4E-80CF-77D4432C5FE0}" type="datetimeFigureOut">
              <a:rPr lang="en-US" smtClean="0"/>
              <a:pPr/>
              <a:t>11/1/12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927100" y="1129553"/>
            <a:ext cx="7988300" cy="2980944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2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4114800"/>
            <a:ext cx="8915400" cy="877824"/>
          </a:xfrm>
        </p:spPr>
        <p:txBody>
          <a:bodyPr tIns="137160" bIns="137160" anchor="b" anchorCtr="0">
            <a:normAutofit/>
          </a:bodyPr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5002305"/>
            <a:ext cx="8001000" cy="1855695"/>
          </a:xfr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92608" tIns="137160" rIns="274320" bIns="137160" rtlCol="0" anchor="t" anchorCtr="0">
            <a:normAutofit/>
          </a:bodyPr>
          <a:lstStyle>
            <a:lvl1pPr marL="0" indent="0" algn="l" defTabSz="914400" rtl="0" eaLnBrk="1" latinLnBrk="0" hangingPunct="1">
              <a:buNone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80094" y="188259"/>
            <a:ext cx="2133600" cy="365125"/>
          </a:xfrm>
        </p:spPr>
        <p:txBody>
          <a:bodyPr/>
          <a:lstStyle/>
          <a:p>
            <a:fld id="{B5EBB478-0009-5E4E-80CF-77D4432C5FE0}" type="datetimeFigureOut">
              <a:rPr lang="en-US" smtClean="0"/>
              <a:pPr/>
              <a:t>11/1/12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927100" y="1129553"/>
            <a:ext cx="3986784" cy="2980944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7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4928616" y="1129553"/>
            <a:ext cx="3986784" cy="2980944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3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4114800"/>
            <a:ext cx="8915400" cy="877824"/>
          </a:xfrm>
        </p:spPr>
        <p:txBody>
          <a:bodyPr tIns="137160" bIns="137160" anchor="b" anchorCtr="0">
            <a:normAutofit/>
          </a:bodyPr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5002305"/>
            <a:ext cx="8001000" cy="1855695"/>
          </a:xfr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92608" tIns="137160" rIns="274320" bIns="137160" rtlCol="0" anchor="t" anchorCtr="0">
            <a:normAutofit/>
          </a:bodyPr>
          <a:lstStyle>
            <a:lvl1pPr marL="0" indent="0" algn="l" defTabSz="914400" rtl="0" eaLnBrk="1" latinLnBrk="0" hangingPunct="1">
              <a:buNone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80094" y="188259"/>
            <a:ext cx="2133600" cy="365125"/>
          </a:xfrm>
        </p:spPr>
        <p:txBody>
          <a:bodyPr/>
          <a:lstStyle/>
          <a:p>
            <a:fld id="{B5EBB478-0009-5E4E-80CF-77D4432C5FE0}" type="datetimeFigureOut">
              <a:rPr lang="en-US" smtClean="0"/>
              <a:pPr/>
              <a:t>11/1/12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927100" y="1129553"/>
            <a:ext cx="6601968" cy="2980944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7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7543800" y="1129553"/>
            <a:ext cx="1371600" cy="1481328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8" name="Picture Placeholder 8"/>
          <p:cNvSpPr>
            <a:spLocks noGrp="1"/>
          </p:cNvSpPr>
          <p:nvPr>
            <p:ph type="pic" sz="quarter" idx="15"/>
          </p:nvPr>
        </p:nvSpPr>
        <p:spPr>
          <a:xfrm>
            <a:off x="7543800" y="2629169"/>
            <a:ext cx="1371600" cy="1481328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EBB478-0009-5E4E-80CF-77D4432C5FE0}" type="datetimeFigureOut">
              <a:rPr lang="en-US" smtClean="0"/>
              <a:pPr/>
              <a:t>11/1/12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8E2EF-E895-5B4B-B50E-77F7DEFB840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87553" y="1129554"/>
            <a:ext cx="914400" cy="5533278"/>
          </a:xfrm>
        </p:spPr>
        <p:txBody>
          <a:bodyPr vert="eaVert" lIns="274320" tIns="685800" bIns="685800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17600" y="1734671"/>
            <a:ext cx="6426200" cy="454230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EBB478-0009-5E4E-80CF-77D4432C5FE0}" type="datetimeFigureOut">
              <a:rPr lang="en-US" smtClean="0"/>
              <a:pPr/>
              <a:t>11/1/12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8E2EF-E895-5B4B-B50E-77F7DEFB840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EBB478-0009-5E4E-80CF-77D4432C5FE0}" type="datetimeFigureOut">
              <a:rPr lang="en-US" smtClean="0"/>
              <a:pPr/>
              <a:t>11/1/12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8E2EF-E895-5B4B-B50E-77F7DEFB840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5025435"/>
            <a:ext cx="8915400" cy="914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5943600"/>
            <a:ext cx="8001000" cy="914400"/>
          </a:xfr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92608" tIns="91440" rIns="274320" bIns="91440" rtlCol="0" anchor="t" anchorCtr="0"/>
          <a:lstStyle>
            <a:lvl1pPr marL="0" indent="0" algn="l" defTabSz="914400" rtl="0" eaLnBrk="1" latinLnBrk="0" hangingPunct="1">
              <a:spcBef>
                <a:spcPts val="300"/>
              </a:spcBef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EBB478-0009-5E4E-80CF-77D4432C5FE0}" type="datetimeFigureOut">
              <a:rPr lang="en-US" smtClean="0"/>
              <a:pPr/>
              <a:t>11/1/12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927100" y="1129553"/>
            <a:ext cx="7988300" cy="38862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200399"/>
            <a:ext cx="8915400" cy="2286000"/>
          </a:xfrm>
          <a:solidFill>
            <a:schemeClr val="tx2"/>
          </a:solidFill>
        </p:spPr>
        <p:txBody>
          <a:bodyPr vert="horz" lIns="1188720" tIns="45720" rIns="274320" bIns="45720" rtlCol="0" anchor="b" anchorCtr="0">
            <a:normAutofit/>
          </a:bodyPr>
          <a:lstStyle>
            <a:lvl1pPr marL="0" indent="0" algn="l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5484607"/>
            <a:ext cx="8001000" cy="777240"/>
          </a:xfr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292608" tIns="91440" rIns="274320" bIns="91440" rtlCol="0" anchor="ctr" anchorCtr="0">
            <a:normAutofit/>
          </a:bodyPr>
          <a:lstStyle>
            <a:lvl1pPr marL="0" indent="0" algn="l" defTabSz="914400" rtl="0" eaLnBrk="1" latinLnBrk="0" hangingPunct="1">
              <a:spcBef>
                <a:spcPts val="300"/>
              </a:spcBef>
              <a:buClr>
                <a:schemeClr val="accent1"/>
              </a:buClr>
              <a:buFont typeface="Wingdings 2" pitchFamily="18" charset="2"/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EBB478-0009-5E4E-80CF-77D4432C5FE0}" type="datetimeFigureOut">
              <a:rPr lang="en-US" smtClean="0"/>
              <a:pPr/>
              <a:t>11/1/12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8E2EF-E895-5B4B-B50E-77F7DEFB840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17600" y="2595563"/>
            <a:ext cx="3566160" cy="368141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47534" y="2595563"/>
            <a:ext cx="3566160" cy="368141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580094" y="188259"/>
            <a:ext cx="2133600" cy="365125"/>
          </a:xfrm>
        </p:spPr>
        <p:txBody>
          <a:bodyPr/>
          <a:lstStyle/>
          <a:p>
            <a:fld id="{B5EBB478-0009-5E4E-80CF-77D4432C5FE0}" type="datetimeFigureOut">
              <a:rPr lang="en-US" smtClean="0"/>
              <a:pPr/>
              <a:t>11/1/12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8E2EF-E895-5B4B-B50E-77F7DEFB840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0588" y="2017713"/>
            <a:ext cx="3566160" cy="877887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20588" y="3065929"/>
            <a:ext cx="3566160" cy="3211046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47534" y="2017713"/>
            <a:ext cx="3566160" cy="877887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47534" y="3065929"/>
            <a:ext cx="3566160" cy="3211046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580094" y="188259"/>
            <a:ext cx="2133600" cy="365125"/>
          </a:xfrm>
        </p:spPr>
        <p:txBody>
          <a:bodyPr/>
          <a:lstStyle/>
          <a:p>
            <a:fld id="{B5EBB478-0009-5E4E-80CF-77D4432C5FE0}" type="datetimeFigureOut">
              <a:rPr lang="en-US" smtClean="0"/>
              <a:pPr/>
              <a:t>11/1/12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1120588" y="188259"/>
            <a:ext cx="28956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8E2EF-E895-5B4B-B50E-77F7DEFB8402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1212028" y="2904565"/>
            <a:ext cx="3383280" cy="1588"/>
          </a:xfrm>
          <a:prstGeom prst="line">
            <a:avLst/>
          </a:prstGeom>
          <a:ln w="38100"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5238974" y="2904565"/>
            <a:ext cx="3383280" cy="1588"/>
          </a:xfrm>
          <a:prstGeom prst="line">
            <a:avLst/>
          </a:prstGeom>
          <a:ln w="38100"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1212028" y="2904565"/>
            <a:ext cx="3383280" cy="1588"/>
          </a:xfrm>
          <a:prstGeom prst="line">
            <a:avLst/>
          </a:prstGeom>
          <a:ln w="38100"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5238974" y="2904565"/>
            <a:ext cx="3383280" cy="1588"/>
          </a:xfrm>
          <a:prstGeom prst="line">
            <a:avLst/>
          </a:prstGeom>
          <a:ln w="38100"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1212028" y="2904565"/>
            <a:ext cx="3383280" cy="1588"/>
          </a:xfrm>
          <a:prstGeom prst="line">
            <a:avLst/>
          </a:prstGeom>
          <a:ln w="38100"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5238974" y="2904565"/>
            <a:ext cx="3383280" cy="1588"/>
          </a:xfrm>
          <a:prstGeom prst="line">
            <a:avLst/>
          </a:prstGeom>
          <a:ln w="38100"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EBB478-0009-5E4E-80CF-77D4432C5FE0}" type="datetimeFigureOut">
              <a:rPr lang="en-US" smtClean="0"/>
              <a:pPr/>
              <a:t>11/1/12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8E2EF-E895-5B4B-B50E-77F7DEFB840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EBB478-0009-5E4E-80CF-77D4432C5FE0}" type="datetimeFigureOut">
              <a:rPr lang="en-US" smtClean="0"/>
              <a:pPr/>
              <a:t>11/1/12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8E2EF-E895-5B4B-B50E-77F7DEFB840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124712"/>
            <a:ext cx="8915400" cy="914400"/>
          </a:xfrm>
          <a:solidFill>
            <a:schemeClr val="tx2"/>
          </a:solidFill>
        </p:spPr>
        <p:txBody>
          <a:bodyPr vert="horz" lIns="1188720" tIns="45720" rIns="274320" bIns="45720" rtlCol="0" anchor="ctr">
            <a:normAutofit/>
          </a:bodyPr>
          <a:lstStyle>
            <a:lvl1pPr marL="0" indent="0" algn="l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47534" y="2590800"/>
            <a:ext cx="3566160" cy="3686175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00952" y="2039111"/>
            <a:ext cx="3566160" cy="4224528"/>
          </a:xfr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292608" tIns="274320" rIns="274320" bIns="274320" rtlCol="0" anchor="t" anchorCtr="0">
            <a:normAutofit/>
          </a:bodyPr>
          <a:lstStyle>
            <a:lvl1pPr marL="0" indent="0" algn="l" defTabSz="914400" rtl="0" eaLnBrk="1" latinLnBrk="0" hangingPunct="1">
              <a:spcBef>
                <a:spcPts val="2000"/>
              </a:spcBef>
              <a:buClr>
                <a:schemeClr val="accent1"/>
              </a:buClr>
              <a:buFont typeface="Wingdings 2" pitchFamily="18" charset="2"/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580094" y="188259"/>
            <a:ext cx="2133600" cy="365125"/>
          </a:xfrm>
        </p:spPr>
        <p:txBody>
          <a:bodyPr/>
          <a:lstStyle/>
          <a:p>
            <a:fld id="{B5EBB478-0009-5E4E-80CF-77D4432C5FE0}" type="datetimeFigureOut">
              <a:rPr lang="en-US" smtClean="0"/>
              <a:pPr/>
              <a:t>11/1/12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8E2EF-E895-5B4B-B50E-77F7DEFB840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4" Type="http://schemas.openxmlformats.org/officeDocument/2006/relationships/slideLayout" Target="../slideLayouts/slideLayout14.xml"/><Relationship Id="rId4" Type="http://schemas.openxmlformats.org/officeDocument/2006/relationships/slideLayout" Target="../slideLayouts/slideLayout4.xml"/><Relationship Id="rId7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6" Type="http://schemas.openxmlformats.org/officeDocument/2006/relationships/theme" Target="../theme/theme1.xml"/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0" Type="http://schemas.openxmlformats.org/officeDocument/2006/relationships/slideLayout" Target="../slideLayouts/slideLayout10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9" Type="http://schemas.openxmlformats.org/officeDocument/2006/relationships/slideLayout" Target="../slideLayouts/slideLayout9.xml"/><Relationship Id="rId3" Type="http://schemas.openxmlformats.org/officeDocument/2006/relationships/slideLayout" Target="../slideLayouts/slideLayout3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0" y="1123856"/>
            <a:ext cx="8913813" cy="914400"/>
          </a:xfrm>
          <a:prstGeom prst="rect">
            <a:avLst/>
          </a:prstGeom>
          <a:solidFill>
            <a:schemeClr val="tx2"/>
          </a:solidFill>
        </p:spPr>
        <p:txBody>
          <a:bodyPr vert="horz" lIns="1188720" tIns="45720" rIns="27432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4424" y="2595562"/>
            <a:ext cx="7610476" cy="36707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580094" y="188259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B5EBB478-0009-5E4E-80CF-77D4432C5FE0}" type="datetimeFigureOut">
              <a:rPr lang="en-US" smtClean="0"/>
              <a:pPr/>
              <a:t>11/1/12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20588" y="188259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89894" y="6569075"/>
            <a:ext cx="457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DFB8E2EF-E895-5B4B-B50E-77F7DEFB840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914400" y="0"/>
            <a:ext cx="7999413" cy="182880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8" name="Rectangle 7"/>
          <p:cNvSpPr/>
          <p:nvPr/>
        </p:nvSpPr>
        <p:spPr>
          <a:xfrm>
            <a:off x="914400" y="6675120"/>
            <a:ext cx="7999413" cy="182880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</p:sldLayoutIdLst>
  <p:txStyles>
    <p:titleStyle>
      <a:lvl1pPr marL="0" indent="0" algn="l" defTabSz="914400" rtl="0" eaLnBrk="1" latinLnBrk="0" hangingPunct="1">
        <a:spcBef>
          <a:spcPct val="0"/>
        </a:spcBef>
        <a:buNone/>
        <a:defRPr sz="36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2000"/>
        </a:spcBef>
        <a:buClr>
          <a:schemeClr val="accent1"/>
        </a:buClr>
        <a:buFont typeface="Wingdings 2" pitchFamily="18" charset="2"/>
        <a:buChar char="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336550" algn="l" defTabSz="914400" rtl="0" eaLnBrk="1" latinLnBrk="0" hangingPunct="1">
        <a:spcBef>
          <a:spcPts val="600"/>
        </a:spcBef>
        <a:buClr>
          <a:schemeClr val="accent1">
            <a:lumMod val="50000"/>
          </a:schemeClr>
        </a:buClr>
        <a:buFont typeface="Wingdings 2" pitchFamily="18" charset="2"/>
        <a:buChar char="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035050" indent="-349250" algn="l" defTabSz="914400" rtl="0" eaLnBrk="1" latinLnBrk="0" hangingPunct="1">
        <a:spcBef>
          <a:spcPts val="600"/>
        </a:spcBef>
        <a:buClr>
          <a:schemeClr val="accent1"/>
        </a:buClr>
        <a:buFont typeface="Wingdings 2" pitchFamily="18" charset="2"/>
        <a:buChar char="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371600" indent="-336550" algn="l" defTabSz="914400" rtl="0" eaLnBrk="1" latinLnBrk="0" hangingPunct="1">
        <a:spcBef>
          <a:spcPts val="600"/>
        </a:spcBef>
        <a:buClr>
          <a:schemeClr val="accent1">
            <a:lumMod val="50000"/>
          </a:schemeClr>
        </a:buClr>
        <a:buFont typeface="Wingdings 2" pitchFamily="18" charset="2"/>
        <a:buChar char="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1720850" indent="-349250" algn="l" defTabSz="914400" rtl="0" eaLnBrk="1" latinLnBrk="0" hangingPunct="1">
        <a:spcBef>
          <a:spcPts val="600"/>
        </a:spcBef>
        <a:buClr>
          <a:schemeClr val="accent1"/>
        </a:buClr>
        <a:buFont typeface="Wingdings 2" pitchFamily="18" charset="2"/>
        <a:buChar char="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279495"/>
            <a:ext cx="8915400" cy="877824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Great Depression &amp; Roaring Twenties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49165" y="2157319"/>
            <a:ext cx="8466235" cy="4425741"/>
          </a:xfrm>
        </p:spPr>
        <p:txBody>
          <a:bodyPr/>
          <a:lstStyle/>
          <a:p>
            <a:r>
              <a:rPr lang="en-US" dirty="0" smtClean="0">
                <a:latin typeface="Arial Black"/>
              </a:rPr>
              <a:t>Utah in the 1</a:t>
            </a:r>
            <a:r>
              <a:rPr lang="en-US" baseline="30000" dirty="0" smtClean="0">
                <a:latin typeface="Arial Black"/>
              </a:rPr>
              <a:t>st</a:t>
            </a:r>
            <a:r>
              <a:rPr lang="en-US" dirty="0" smtClean="0">
                <a:latin typeface="Arial Black"/>
              </a:rPr>
              <a:t> Half of the 20</a:t>
            </a:r>
            <a:r>
              <a:rPr lang="en-US" baseline="30000" dirty="0" smtClean="0">
                <a:latin typeface="Arial Black"/>
              </a:rPr>
              <a:t>th</a:t>
            </a:r>
            <a:r>
              <a:rPr lang="en-US" dirty="0" smtClean="0">
                <a:latin typeface="Arial Black"/>
              </a:rPr>
              <a:t> Century: 1900-1945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5238" y="2865567"/>
            <a:ext cx="4131219" cy="308885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69613" y="3345744"/>
            <a:ext cx="3545787" cy="302689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Videos	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As you watch the video about the Stock Market Crash &amp; Dust Bowl</a:t>
            </a:r>
          </a:p>
          <a:p>
            <a:r>
              <a:rPr lang="en-US" dirty="0" smtClean="0"/>
              <a:t>W</a:t>
            </a:r>
            <a:r>
              <a:rPr lang="en-US" dirty="0" smtClean="0"/>
              <a:t>rite down 3 interesting things that stick out to you</a:t>
            </a:r>
          </a:p>
          <a:p>
            <a:r>
              <a:rPr lang="en-US" dirty="0" smtClean="0"/>
              <a:t> In complete sentence </a:t>
            </a:r>
          </a:p>
          <a:p>
            <a:r>
              <a:rPr lang="en-US" dirty="0" smtClean="0"/>
              <a:t>On the back of your PINK Great Depression/Roaring Twenties </a:t>
            </a:r>
            <a:r>
              <a:rPr lang="en-US" smtClean="0"/>
              <a:t>Study Guide</a:t>
            </a:r>
            <a:endParaRPr lang="en-US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Group Projects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4 people to a group</a:t>
            </a:r>
          </a:p>
          <a:p>
            <a:r>
              <a:rPr lang="en-US" dirty="0" smtClean="0"/>
              <a:t>10 groups</a:t>
            </a:r>
          </a:p>
          <a:p>
            <a:r>
              <a:rPr lang="en-US" dirty="0" smtClean="0"/>
              <a:t>Pick topic from below list: </a:t>
            </a:r>
          </a:p>
          <a:p>
            <a:pPr lvl="1"/>
            <a:r>
              <a:rPr lang="en-US" dirty="0" smtClean="0"/>
              <a:t>1920s Style &amp; Women’s Suffrage </a:t>
            </a:r>
          </a:p>
          <a:p>
            <a:pPr lvl="1"/>
            <a:r>
              <a:rPr lang="en-US" dirty="0" smtClean="0"/>
              <a:t>Prohibition &amp; Jazz Age</a:t>
            </a:r>
          </a:p>
          <a:p>
            <a:pPr lvl="1"/>
            <a:r>
              <a:rPr lang="en-US" dirty="0" smtClean="0"/>
              <a:t>Dust Bowl </a:t>
            </a:r>
          </a:p>
          <a:p>
            <a:pPr lvl="1"/>
            <a:r>
              <a:rPr lang="en-US" dirty="0" smtClean="0"/>
              <a:t>New Deal</a:t>
            </a:r>
          </a:p>
          <a:p>
            <a:r>
              <a:rPr lang="en-US" dirty="0" smtClean="0"/>
              <a:t>Poster &amp; rubric </a:t>
            </a:r>
          </a:p>
          <a:p>
            <a:pPr lvl="1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Brother Can You Spare A Dime?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Read the lyrics as you listen to the song</a:t>
            </a:r>
          </a:p>
          <a:p>
            <a:r>
              <a:rPr lang="en-US" dirty="0" smtClean="0"/>
              <a:t>What kind of emotions does the singer mention/make you feel?</a:t>
            </a:r>
          </a:p>
          <a:p>
            <a:r>
              <a:rPr lang="en-US" dirty="0" smtClean="0"/>
              <a:t>Write down at least three emotions and why you think the singer feels this way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Great Depression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95556" y="2595562"/>
            <a:ext cx="4729343" cy="3670767"/>
          </a:xfrm>
        </p:spPr>
        <p:txBody>
          <a:bodyPr/>
          <a:lstStyle/>
          <a:p>
            <a:r>
              <a:rPr lang="en-US" dirty="0" smtClean="0"/>
              <a:t>Severe worldwide, </a:t>
            </a:r>
            <a:r>
              <a:rPr lang="en-US" u="sng" dirty="0" smtClean="0"/>
              <a:t>economic</a:t>
            </a:r>
            <a:r>
              <a:rPr lang="en-US" dirty="0" smtClean="0"/>
              <a:t> depression from 1930s to middle of the 1940s. </a:t>
            </a:r>
          </a:p>
          <a:p>
            <a:r>
              <a:rPr lang="en-US" dirty="0" smtClean="0"/>
              <a:t>Key aspects of the Great Depression:</a:t>
            </a:r>
          </a:p>
          <a:p>
            <a:pPr lvl="1"/>
            <a:r>
              <a:rPr lang="en-US" dirty="0" smtClean="0"/>
              <a:t>Mass </a:t>
            </a:r>
            <a:r>
              <a:rPr lang="en-US" u="sng" dirty="0" smtClean="0"/>
              <a:t>unemployment</a:t>
            </a:r>
          </a:p>
          <a:p>
            <a:pPr lvl="1"/>
            <a:r>
              <a:rPr lang="en-US" u="sng" dirty="0" smtClean="0"/>
              <a:t>Inflation</a:t>
            </a:r>
            <a:r>
              <a:rPr lang="en-US" dirty="0" smtClean="0"/>
              <a:t> of prices</a:t>
            </a:r>
          </a:p>
          <a:p>
            <a:pPr lvl="1"/>
            <a:r>
              <a:rPr lang="en-US" u="sng" dirty="0" smtClean="0"/>
              <a:t>Drought &amp; Crop </a:t>
            </a:r>
            <a:r>
              <a:rPr lang="en-US" dirty="0" smtClean="0"/>
              <a:t>failure (Dust Bowl)</a:t>
            </a:r>
          </a:p>
          <a:p>
            <a:pPr lvl="1"/>
            <a:r>
              <a:rPr lang="en-US" dirty="0" smtClean="0"/>
              <a:t>Bread Lines</a:t>
            </a:r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7829" y="3016645"/>
            <a:ext cx="3577727" cy="268329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Trigger to Great Depression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5862" y="2595562"/>
            <a:ext cx="4909842" cy="3670767"/>
          </a:xfrm>
        </p:spPr>
        <p:txBody>
          <a:bodyPr/>
          <a:lstStyle/>
          <a:p>
            <a:r>
              <a:rPr lang="en-US" u="sng" dirty="0" smtClean="0"/>
              <a:t>Stock Market Crash </a:t>
            </a:r>
          </a:p>
          <a:p>
            <a:r>
              <a:rPr lang="en-US" u="sng" dirty="0" smtClean="0"/>
              <a:t>October 29</a:t>
            </a:r>
            <a:r>
              <a:rPr lang="en-US" u="sng" baseline="30000" dirty="0" smtClean="0"/>
              <a:t>th</a:t>
            </a:r>
            <a:r>
              <a:rPr lang="en-US" u="sng" dirty="0" smtClean="0"/>
              <a:t> 1929</a:t>
            </a:r>
          </a:p>
          <a:p>
            <a:r>
              <a:rPr lang="en-US" dirty="0" smtClean="0"/>
              <a:t>Called “</a:t>
            </a:r>
            <a:r>
              <a:rPr lang="en-US" u="sng" dirty="0" smtClean="0"/>
              <a:t>Black </a:t>
            </a:r>
            <a:r>
              <a:rPr lang="en-US" dirty="0" smtClean="0"/>
              <a:t>Tuesday” </a:t>
            </a:r>
          </a:p>
          <a:p>
            <a:r>
              <a:rPr lang="en-US" dirty="0" smtClean="0"/>
              <a:t>It’s a Wonderful Life- Bank Run Scene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32137" y="2796926"/>
            <a:ext cx="3781676" cy="293079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How did the Great Depression impact Utah?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32718" y="2595562"/>
            <a:ext cx="4992181" cy="3670767"/>
          </a:xfrm>
        </p:spPr>
        <p:txBody>
          <a:bodyPr>
            <a:normAutofit fontScale="92500" lnSpcReduction="20000"/>
          </a:bodyPr>
          <a:lstStyle/>
          <a:p>
            <a:pPr marL="342900" lvl="1" indent="-342900">
              <a:spcBef>
                <a:spcPts val="2000"/>
              </a:spcBef>
              <a:buClr>
                <a:schemeClr val="accent1"/>
              </a:buClr>
            </a:pPr>
            <a:r>
              <a:rPr lang="en-US" dirty="0" smtClean="0"/>
              <a:t>1 in every  </a:t>
            </a:r>
            <a:r>
              <a:rPr lang="en-US" sz="2162" b="1" i="1" u="sng" dirty="0" smtClean="0"/>
              <a:t> 3    </a:t>
            </a:r>
            <a:r>
              <a:rPr lang="en-US" dirty="0" smtClean="0"/>
              <a:t>people in Utah were out of work during the Depression</a:t>
            </a:r>
          </a:p>
          <a:p>
            <a:pPr marL="342900" lvl="1" indent="-342900">
              <a:spcBef>
                <a:spcPts val="2000"/>
              </a:spcBef>
              <a:buClr>
                <a:schemeClr val="accent1"/>
              </a:buClr>
            </a:pPr>
            <a:r>
              <a:rPr lang="en-US" dirty="0" smtClean="0"/>
              <a:t>At the height of the Great Depression, 1933, the average yearly income per </a:t>
            </a:r>
            <a:r>
              <a:rPr lang="en-US" dirty="0" err="1" smtClean="0"/>
              <a:t>Utahn</a:t>
            </a:r>
            <a:r>
              <a:rPr lang="en-US" dirty="0" smtClean="0"/>
              <a:t> was only</a:t>
            </a:r>
            <a:r>
              <a:rPr lang="en-US" u="sng" dirty="0" smtClean="0"/>
              <a:t> </a:t>
            </a:r>
            <a:r>
              <a:rPr lang="en-US" sz="2595" b="1" i="1" u="sng" dirty="0" smtClean="0"/>
              <a:t>$275.00</a:t>
            </a:r>
          </a:p>
          <a:p>
            <a:pPr marL="342900" lvl="1" indent="-342900">
              <a:spcBef>
                <a:spcPts val="2000"/>
              </a:spcBef>
              <a:buClr>
                <a:schemeClr val="accent1"/>
              </a:buClr>
            </a:pPr>
            <a:r>
              <a:rPr lang="en-US" dirty="0" smtClean="0"/>
              <a:t>Utah was one of the states hit </a:t>
            </a:r>
            <a:r>
              <a:rPr lang="en-US" u="sng" dirty="0" smtClean="0"/>
              <a:t>hardest</a:t>
            </a:r>
            <a:r>
              <a:rPr lang="en-US" dirty="0" smtClean="0"/>
              <a:t> by the depression: in some counties (Duchesne &amp; Uintah) unemployment was </a:t>
            </a:r>
            <a:r>
              <a:rPr lang="en-US" sz="2595" b="1" i="1" dirty="0" smtClean="0"/>
              <a:t>75%. </a:t>
            </a:r>
          </a:p>
          <a:p>
            <a:pPr marL="342900" lvl="1" indent="-342900">
              <a:spcBef>
                <a:spcPts val="2000"/>
              </a:spcBef>
              <a:buClr>
                <a:schemeClr val="accent1"/>
              </a:buClr>
            </a:pPr>
            <a:r>
              <a:rPr lang="en-US" dirty="0" smtClean="0"/>
              <a:t>Many parents &amp; children searched through dumps &amp; restaurant </a:t>
            </a:r>
            <a:r>
              <a:rPr lang="en-US" u="sng" dirty="0" smtClean="0"/>
              <a:t>garbage cans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2002" y="3206338"/>
            <a:ext cx="3610716" cy="240246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Recovery Plans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6234" y="2595562"/>
            <a:ext cx="5036977" cy="3922292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President Franklin D. Roosevelt</a:t>
            </a:r>
          </a:p>
          <a:p>
            <a:r>
              <a:rPr lang="en-US" dirty="0" smtClean="0"/>
              <a:t>New Deal</a:t>
            </a:r>
          </a:p>
          <a:p>
            <a:pPr lvl="1"/>
            <a:r>
              <a:rPr lang="en-US" dirty="0" smtClean="0"/>
              <a:t>Series of economic programs put into place by President Franklin D. Roosevelt in response to the Great Depression</a:t>
            </a:r>
          </a:p>
          <a:p>
            <a:pPr lvl="1"/>
            <a:r>
              <a:rPr lang="en-US" dirty="0" smtClean="0"/>
              <a:t>Focus on 3 R’s</a:t>
            </a:r>
          </a:p>
          <a:p>
            <a:pPr lvl="2"/>
            <a:r>
              <a:rPr lang="en-US" u="sng" dirty="0" smtClean="0"/>
              <a:t>Relief</a:t>
            </a:r>
            <a:r>
              <a:rPr lang="en-US" dirty="0" smtClean="0"/>
              <a:t>- for the unemployed &amp; poor</a:t>
            </a:r>
          </a:p>
          <a:p>
            <a:pPr lvl="2"/>
            <a:r>
              <a:rPr lang="en-US" u="sng" dirty="0" smtClean="0"/>
              <a:t>Recovery</a:t>
            </a:r>
            <a:r>
              <a:rPr lang="en-US" dirty="0" smtClean="0"/>
              <a:t>- of the economy to normal levels</a:t>
            </a:r>
          </a:p>
          <a:p>
            <a:pPr lvl="2"/>
            <a:r>
              <a:rPr lang="en-US" u="sng" dirty="0" smtClean="0"/>
              <a:t>Reform</a:t>
            </a:r>
            <a:r>
              <a:rPr lang="en-US" dirty="0" smtClean="0"/>
              <a:t>- of the financial system to prevent another depression</a:t>
            </a:r>
          </a:p>
          <a:p>
            <a:pPr lvl="1"/>
            <a:r>
              <a:rPr lang="en-US" dirty="0" smtClean="0"/>
              <a:t>Fireside Chats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3211" y="2595562"/>
            <a:ext cx="3156420" cy="31564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Roaring Twenties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60996" y="2595562"/>
            <a:ext cx="5363904" cy="3670767"/>
          </a:xfrm>
        </p:spPr>
        <p:txBody>
          <a:bodyPr/>
          <a:lstStyle/>
          <a:p>
            <a:r>
              <a:rPr lang="en-US" dirty="0" smtClean="0"/>
              <a:t>BEFORE the Great Depression:</a:t>
            </a:r>
          </a:p>
          <a:p>
            <a:pPr lvl="1"/>
            <a:r>
              <a:rPr lang="en-US" dirty="0" smtClean="0"/>
              <a:t>Roaring Twenties- a time of great wealth &amp; excess</a:t>
            </a:r>
          </a:p>
          <a:p>
            <a:pPr lvl="1"/>
            <a:r>
              <a:rPr lang="en-US" dirty="0" smtClean="0"/>
              <a:t>Women’s Suffrage: earned </a:t>
            </a:r>
            <a:r>
              <a:rPr lang="en-US" u="sng" dirty="0" smtClean="0"/>
              <a:t>right to vote </a:t>
            </a:r>
            <a:r>
              <a:rPr lang="en-US" dirty="0" smtClean="0"/>
              <a:t>in 1920</a:t>
            </a:r>
          </a:p>
          <a:p>
            <a:pPr lvl="1"/>
            <a:r>
              <a:rPr lang="en-US" dirty="0" smtClean="0"/>
              <a:t>Prohibition: attempts to ban </a:t>
            </a:r>
            <a:r>
              <a:rPr lang="en-US" u="sng" dirty="0" smtClean="0"/>
              <a:t>alcohol</a:t>
            </a:r>
            <a:r>
              <a:rPr lang="en-US" dirty="0" smtClean="0"/>
              <a:t>  </a:t>
            </a:r>
          </a:p>
          <a:p>
            <a:pPr lvl="1"/>
            <a:endParaRPr lang="en-US" dirty="0" smtClean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0329" y="2394982"/>
            <a:ext cx="2667965" cy="387134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Flappers &amp; Jazz!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6075" y="2595562"/>
            <a:ext cx="4846589" cy="3896376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Charleston- popular dance of the time</a:t>
            </a:r>
          </a:p>
          <a:p>
            <a:pPr marL="342900" lvl="1" indent="-342900">
              <a:spcBef>
                <a:spcPts val="2000"/>
              </a:spcBef>
              <a:buClr>
                <a:schemeClr val="accent1"/>
              </a:buClr>
            </a:pPr>
            <a:r>
              <a:rPr lang="en-US" dirty="0" smtClean="0"/>
              <a:t>Women </a:t>
            </a:r>
            <a:r>
              <a:rPr lang="en-US" u="sng" dirty="0" smtClean="0"/>
              <a:t>bobbed</a:t>
            </a:r>
            <a:r>
              <a:rPr lang="en-US" dirty="0" smtClean="0"/>
              <a:t> their hair (cut their hair short) &amp; wore short skirts for the first time</a:t>
            </a:r>
          </a:p>
          <a:p>
            <a:pPr marL="692150" lvl="2" indent="-342900">
              <a:spcBef>
                <a:spcPts val="2000"/>
              </a:spcBef>
            </a:pPr>
            <a:r>
              <a:rPr lang="en-US" dirty="0" smtClean="0"/>
              <a:t>Flappers: “a fashionable young woman intent on enjoying herself and behaved in bold unconventional manner.” </a:t>
            </a:r>
          </a:p>
          <a:p>
            <a:r>
              <a:rPr lang="en-US" dirty="0" smtClean="0"/>
              <a:t>Jazz Age- jazz music &amp; dancing become popular. Pop Culture!</a:t>
            </a:r>
          </a:p>
          <a:p>
            <a:r>
              <a:rPr lang="en-US" dirty="0" smtClean="0"/>
              <a:t>We get to learn how to Charleston! GET EXCITED! 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91303" y="2850751"/>
            <a:ext cx="2661675" cy="303966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75781"/>
            <a:ext cx="8913813" cy="914400"/>
          </a:xfrm>
        </p:spPr>
        <p:txBody>
          <a:bodyPr/>
          <a:lstStyle/>
          <a:p>
            <a:r>
              <a:rPr lang="en-US" dirty="0" smtClean="0"/>
              <a:t>CHARLESTON!!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61453" y="1474447"/>
            <a:ext cx="4914010" cy="491401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erspective">
  <a:themeElements>
    <a:clrScheme name="Perspective">
      <a:dk1>
        <a:sysClr val="windowText" lastClr="000000"/>
      </a:dk1>
      <a:lt1>
        <a:sysClr val="window" lastClr="FFFFFF"/>
      </a:lt1>
      <a:dk2>
        <a:srgbClr val="333333"/>
      </a:dk2>
      <a:lt2>
        <a:srgbClr val="BBC0AC"/>
      </a:lt2>
      <a:accent1>
        <a:srgbClr val="A2C816"/>
      </a:accent1>
      <a:accent2>
        <a:srgbClr val="E07602"/>
      </a:accent2>
      <a:accent3>
        <a:srgbClr val="E4C402"/>
      </a:accent3>
      <a:accent4>
        <a:srgbClr val="7DC1EF"/>
      </a:accent4>
      <a:accent5>
        <a:srgbClr val="21449B"/>
      </a:accent5>
      <a:accent6>
        <a:srgbClr val="A2B170"/>
      </a:accent6>
      <a:hlink>
        <a:srgbClr val="8DA440"/>
      </a:hlink>
      <a:folHlink>
        <a:srgbClr val="4C4F3F"/>
      </a:folHlink>
    </a:clrScheme>
    <a:fontScheme name="Perspective">
      <a:majorFont>
        <a:latin typeface="Century Gothic"/>
        <a:ea typeface=""/>
        <a:cs typeface=""/>
        <a:font script="Jpan" typeface="メイリオ"/>
      </a:majorFont>
      <a:minorFont>
        <a:latin typeface="Century Gothic"/>
        <a:ea typeface=""/>
        <a:cs typeface=""/>
        <a:font script="Jpan" typeface="メイリオ"/>
      </a:minorFont>
    </a:fontScheme>
    <a:fmtScheme name="Perspective">
      <a:fillStyleLst>
        <a:solidFill>
          <a:schemeClr val="phClr"/>
        </a:solidFill>
        <a:solidFill>
          <a:schemeClr val="phClr">
            <a:shade val="90000"/>
          </a:schemeClr>
        </a:solidFill>
        <a:solidFill>
          <a:schemeClr val="phClr">
            <a:shade val="80000"/>
          </a:schemeClr>
        </a:solidFill>
      </a:fillStyleLst>
      <a:lnStyleLst>
        <a:ln w="12700" cap="flat" cmpd="sng" algn="ctr">
          <a:solidFill>
            <a:schemeClr val="phClr"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>
              <a:alpha val="8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bliqueTopRight"/>
            <a:lightRig rig="threePt" dir="tl"/>
          </a:scene3d>
          <a:sp3d>
            <a:bevelT w="25400" h="25400"/>
          </a:sp3d>
        </a:effectStyle>
        <a:effectStyle>
          <a:effectLst/>
          <a:scene3d>
            <a:camera prst="perspectiveFront" fov="4200000"/>
            <a:lightRig rig="balanced" dir="tl">
              <a:rot lat="0" lon="0" rev="18600000"/>
            </a:lightRig>
          </a:scene3d>
          <a:sp3d prstMaterial="metal">
            <a:bevelT w="63500" h="50800" prst="angle"/>
          </a:sp3d>
        </a:effectStyle>
      </a:effectStyleLst>
      <a:bgFillStyleLst>
        <a:solidFill>
          <a:schemeClr val="phClr">
            <a:tint val="90000"/>
          </a:schemeClr>
        </a:solidFill>
        <a:solidFill>
          <a:schemeClr val="phClr">
            <a:tint val="50000"/>
          </a:schemeClr>
        </a:solidFill>
        <a:solidFill>
          <a:schemeClr val="phClr">
            <a:shade val="60000"/>
          </a:schemeClr>
        </a:soli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Perspective.thmx</Template>
  <TotalTime>452</TotalTime>
  <Words>440</Words>
  <Application>Microsoft Macintosh PowerPoint</Application>
  <PresentationFormat>On-screen Show (4:3)</PresentationFormat>
  <Paragraphs>58</Paragraphs>
  <Slides>11</Slides>
  <Notes>0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Perspective</vt:lpstr>
      <vt:lpstr>Great Depression &amp; Roaring Twenties</vt:lpstr>
      <vt:lpstr>Brother Can You Spare A Dime?</vt:lpstr>
      <vt:lpstr>Great Depression</vt:lpstr>
      <vt:lpstr>Trigger to Great Depression</vt:lpstr>
      <vt:lpstr>How did the Great Depression impact Utah?</vt:lpstr>
      <vt:lpstr>Recovery Plans</vt:lpstr>
      <vt:lpstr>Roaring Twenties</vt:lpstr>
      <vt:lpstr>Flappers &amp; Jazz!</vt:lpstr>
      <vt:lpstr>CHARLESTON!!</vt:lpstr>
      <vt:lpstr>Videos  </vt:lpstr>
      <vt:lpstr>Group Projects</vt:lpstr>
    </vt:vector>
  </TitlesOfParts>
  <Company>BYU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Great Depression &amp; Roaring Twenties</dc:title>
  <dc:creator>Kara Priday</dc:creator>
  <cp:lastModifiedBy>Kara Priday</cp:lastModifiedBy>
  <cp:revision>20</cp:revision>
  <dcterms:created xsi:type="dcterms:W3CDTF">2012-11-01T22:01:08Z</dcterms:created>
  <dcterms:modified xsi:type="dcterms:W3CDTF">2012-11-01T22:03:24Z</dcterms:modified>
</cp:coreProperties>
</file>