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WaBQ-ZUm-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8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3.png"/><Relationship Id="rId17" Type="http://schemas.openxmlformats.org/officeDocument/2006/relationships/image" Target="../media/image12.wmf"/><Relationship Id="rId2" Type="http://schemas.openxmlformats.org/officeDocument/2006/relationships/control" Target="../activeX/activeX1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hyperlink" Target="http://www.nesshistory.org/unit-i-spanish-vocabulary.html" TargetMode="External"/><Relationship Id="rId5" Type="http://schemas.openxmlformats.org/officeDocument/2006/relationships/control" Target="../activeX/activeX4.xml"/><Relationship Id="rId15" Type="http://schemas.openxmlformats.org/officeDocument/2006/relationships/image" Target="../media/image10.wmf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WqlS4DKDIM" TargetMode="External"/><Relationship Id="rId4" Type="http://schemas.openxmlformats.org/officeDocument/2006/relationships/hyperlink" Target="https://www.youtube.com/watch?v=KWqlS4DKDI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8vSKZl7Nd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8vSKZl7Nd8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jIM22JMElM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jIM22JMElM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 Greetings in </a:t>
            </a:r>
            <a:r>
              <a:rPr lang="en-US" dirty="0" err="1" smtClean="0"/>
              <a:t>Espanol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WaBQ-ZUm-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7029" y="403412"/>
            <a:ext cx="11317941" cy="5983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9369" y="6293224"/>
            <a:ext cx="5288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What do you understand?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893422" y="2382407"/>
            <a:ext cx="2783541" cy="4268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11"/>
              </a:rPr>
              <a:t>Vocabulary Pretest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387787" cy="33189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 to Quizlet.com</a:t>
            </a:r>
          </a:p>
          <a:p>
            <a:r>
              <a:rPr lang="en-US" dirty="0" smtClean="0"/>
              <a:t>Create an account by opening the “SIGN UP” tab, if you already have an account, log into the account</a:t>
            </a:r>
          </a:p>
          <a:p>
            <a:r>
              <a:rPr lang="en-US" dirty="0" smtClean="0"/>
              <a:t>On arrival at Quizlet, go to “join a class”</a:t>
            </a:r>
          </a:p>
          <a:p>
            <a:r>
              <a:rPr lang="en-US" dirty="0" smtClean="0"/>
              <a:t>Search for “Ness Spanish I”</a:t>
            </a:r>
          </a:p>
          <a:p>
            <a:pPr lvl="1"/>
            <a:r>
              <a:rPr lang="en-US" dirty="0" smtClean="0"/>
              <a:t>Find your class and period, Request to join</a:t>
            </a:r>
          </a:p>
          <a:p>
            <a:r>
              <a:rPr lang="en-US" dirty="0" smtClean="0"/>
              <a:t>Open the  “Spanish I, Unit I Vocabulary”</a:t>
            </a:r>
          </a:p>
          <a:p>
            <a:pPr lvl="1"/>
            <a:r>
              <a:rPr lang="en-US" dirty="0" smtClean="0"/>
              <a:t>Make a test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189259" y="2556932"/>
            <a:ext cx="2944906" cy="391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141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ucida grande"/>
              </a:rPr>
              <a:t>Question types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ucida grande"/>
              </a:rPr>
              <a:t> Written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ucida grande"/>
              </a:rPr>
              <a:t> Matching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ucida grande"/>
              </a:rPr>
              <a:t> Multiple choice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ucida grande"/>
              </a:rPr>
              <a:t> True/False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lucida grand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ucida grande"/>
              </a:rPr>
              <a:t>Start with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ucida grande"/>
              </a:rPr>
              <a:t> Spanish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ucida grande"/>
              </a:rPr>
              <a:t> English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ucida grande"/>
              </a:rPr>
              <a:t> Both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lucida grand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ucida grande"/>
              </a:rPr>
              <a:t>Question limit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lucida grande"/>
              </a:rPr>
              <a:t> 56 of 56 available terms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89259" y="3116893"/>
            <a:ext cx="1667436" cy="3227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7957" y="4762408"/>
            <a:ext cx="1688738" cy="34140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167957" y="5875868"/>
            <a:ext cx="855020" cy="20220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285193" y="6176026"/>
            <a:ext cx="1183341" cy="3817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242328" y="6184039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Create new test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38" name="HTMLCheckbox1" r:id="rId2" imgW="257040" imgH="304920"/>
        </mc:Choice>
        <mc:Fallback>
          <p:control name="HTMLCheckbox1" r:id="rId2" imgW="257040" imgH="304920">
            <p:pic>
              <p:nvPicPr>
                <p:cNvPr id="6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39" name="HTMLCheckbox2" r:id="rId3" imgW="257040" imgH="304920"/>
        </mc:Choice>
        <mc:Fallback>
          <p:control name="HTMLCheckbox2" r:id="rId3" imgW="257040" imgH="304920">
            <p:pic>
              <p:nvPicPr>
                <p:cNvPr id="7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0" name="HTMLCheckbox3" r:id="rId4" imgW="257040" imgH="304920"/>
        </mc:Choice>
        <mc:Fallback>
          <p:control name="HTMLCheckbox3" r:id="rId4" imgW="257040" imgH="304920">
            <p:pic>
              <p:nvPicPr>
                <p:cNvPr id="8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1" name="HTMLCheckbox4" r:id="rId5" imgW="257040" imgH="304920"/>
        </mc:Choice>
        <mc:Fallback>
          <p:control name="HTMLCheckbox4" r:id="rId5" imgW="257040" imgH="304920">
            <p:pic>
              <p:nvPicPr>
                <p:cNvPr id="9" name="HTML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2" name="HTMLOption1" r:id="rId6" imgW="257040" imgH="304920"/>
        </mc:Choice>
        <mc:Fallback>
          <p:control name="HTMLOption1" r:id="rId6" imgW="257040" imgH="304920">
            <p:pic>
              <p:nvPicPr>
                <p:cNvPr id="10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3" name="HTMLOption2" r:id="rId7" imgW="257040" imgH="304920"/>
        </mc:Choice>
        <mc:Fallback>
          <p:control name="HTMLOption2" r:id="rId7" imgW="257040" imgH="304920">
            <p:pic>
              <p:nvPicPr>
                <p:cNvPr id="11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4" name="HTMLOption3" r:id="rId8" imgW="257040" imgH="304920"/>
        </mc:Choice>
        <mc:Fallback>
          <p:control name="HTMLOption3" r:id="rId8" imgW="257040" imgH="304920">
            <p:pic>
              <p:nvPicPr>
                <p:cNvPr id="12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45" name="HTMLText1" r:id="rId9" imgW="380880" imgH="228600"/>
        </mc:Choice>
        <mc:Fallback>
          <p:control name="HTMLText1" r:id="rId9" imgW="380880" imgH="228600">
            <p:pic>
              <p:nvPicPr>
                <p:cNvPr id="13" name="HTMLTex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379413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4376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Lists &amp; Flash Cards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7512" y="2651010"/>
            <a:ext cx="2197100" cy="3546475"/>
            <a:chOff x="7744" y="853"/>
            <a:chExt cx="3461" cy="5583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8088" y="1011"/>
              <a:ext cx="2584" cy="14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Hola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8128" y="2786"/>
              <a:ext cx="2564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6" y="2948"/>
              <a:ext cx="999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744" y="853"/>
              <a:ext cx="3461" cy="558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" y="4932656"/>
            <a:ext cx="2190476" cy="1114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04985" y="443582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1202" y="2408312"/>
            <a:ext cx="387798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Saludos</a:t>
            </a:r>
            <a:r>
              <a:rPr lang="en-US" sz="1600" b="1" dirty="0"/>
              <a:t> (greetings)	</a:t>
            </a:r>
            <a:r>
              <a:rPr lang="en-US" sz="1600" dirty="0"/>
              <a:t>				</a:t>
            </a:r>
          </a:p>
          <a:p>
            <a:r>
              <a:rPr lang="en-US" sz="1600" dirty="0"/>
              <a:t>*</a:t>
            </a:r>
            <a:r>
              <a:rPr lang="en-US" sz="1600" dirty="0" err="1"/>
              <a:t>Hola</a:t>
            </a:r>
            <a:r>
              <a:rPr lang="en-US" sz="1600" dirty="0"/>
              <a:t> (Hi, hello)</a:t>
            </a:r>
          </a:p>
          <a:p>
            <a:r>
              <a:rPr lang="en-US" sz="1600" dirty="0"/>
              <a:t>*Buenos </a:t>
            </a:r>
            <a:r>
              <a:rPr lang="en-US" sz="1600" dirty="0" err="1"/>
              <a:t>días</a:t>
            </a:r>
            <a:r>
              <a:rPr lang="en-US" sz="1600" dirty="0"/>
              <a:t> (Good morning)</a:t>
            </a:r>
          </a:p>
          <a:p>
            <a:r>
              <a:rPr lang="en-US" sz="1600" dirty="0"/>
              <a:t>*</a:t>
            </a:r>
            <a:r>
              <a:rPr lang="en-US" sz="1600" dirty="0" err="1"/>
              <a:t>Buenas</a:t>
            </a:r>
            <a:r>
              <a:rPr lang="en-US" sz="1600" dirty="0"/>
              <a:t> </a:t>
            </a:r>
            <a:r>
              <a:rPr lang="en-US" sz="1600" dirty="0" err="1"/>
              <a:t>tardes</a:t>
            </a:r>
            <a:r>
              <a:rPr lang="en-US" sz="1600" dirty="0"/>
              <a:t> (Good afternoon)</a:t>
            </a:r>
          </a:p>
          <a:p>
            <a:r>
              <a:rPr lang="en-US" sz="1600" dirty="0"/>
              <a:t>*</a:t>
            </a:r>
            <a:r>
              <a:rPr lang="en-US" sz="1600" dirty="0" err="1"/>
              <a:t>Buenas</a:t>
            </a:r>
            <a:r>
              <a:rPr lang="en-US" sz="1600" dirty="0"/>
              <a:t> </a:t>
            </a:r>
            <a:r>
              <a:rPr lang="en-US" sz="1600" dirty="0" err="1"/>
              <a:t>noches</a:t>
            </a:r>
            <a:r>
              <a:rPr lang="en-US" sz="1600" dirty="0"/>
              <a:t> (Good evening/night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b="1" dirty="0"/>
              <a:t>Introductory Questions:</a:t>
            </a:r>
          </a:p>
          <a:p>
            <a:r>
              <a:rPr lang="en-US" sz="1600" dirty="0"/>
              <a:t>*¿</a:t>
            </a:r>
            <a:r>
              <a:rPr lang="en-US" sz="1600" dirty="0" err="1"/>
              <a:t>Cómo</a:t>
            </a:r>
            <a:r>
              <a:rPr lang="en-US" sz="1600" dirty="0"/>
              <a:t> </a:t>
            </a:r>
            <a:r>
              <a:rPr lang="en-US" sz="1600" dirty="0" err="1"/>
              <a:t>estás</a:t>
            </a:r>
            <a:r>
              <a:rPr lang="en-US" sz="1600" dirty="0"/>
              <a:t>? (to a friend) How are you? </a:t>
            </a:r>
          </a:p>
          <a:p>
            <a:r>
              <a:rPr lang="en-US" sz="1600" dirty="0"/>
              <a:t>*¿</a:t>
            </a:r>
            <a:r>
              <a:rPr lang="en-US" sz="1600" dirty="0" err="1"/>
              <a:t>Cómo</a:t>
            </a:r>
            <a:r>
              <a:rPr lang="en-US" sz="1600" dirty="0"/>
              <a:t> </a:t>
            </a:r>
            <a:r>
              <a:rPr lang="en-US" sz="1600" dirty="0" err="1"/>
              <a:t>está</a:t>
            </a:r>
            <a:r>
              <a:rPr lang="en-US" sz="1600" dirty="0"/>
              <a:t> </a:t>
            </a:r>
            <a:r>
              <a:rPr lang="en-US" sz="1600" dirty="0" err="1"/>
              <a:t>Ud</a:t>
            </a:r>
            <a:r>
              <a:rPr lang="en-US" sz="1600" dirty="0"/>
              <a:t>? (to an adult) How are you</a:t>
            </a:r>
            <a:r>
              <a:rPr lang="en-US" sz="1600" dirty="0" smtClean="0"/>
              <a:t>?</a:t>
            </a:r>
            <a:endParaRPr lang="en-US" sz="1600" dirty="0"/>
          </a:p>
          <a:p>
            <a:pPr indent="457200"/>
            <a:r>
              <a:rPr lang="en-US" sz="1600" b="1" dirty="0"/>
              <a:t>Responses</a:t>
            </a:r>
          </a:p>
          <a:p>
            <a:pPr indent="457200"/>
            <a:r>
              <a:rPr lang="en-US" sz="1600" dirty="0"/>
              <a:t>*</a:t>
            </a:r>
            <a:r>
              <a:rPr lang="en-US" sz="1600" dirty="0" err="1"/>
              <a:t>Muy</a:t>
            </a:r>
            <a:r>
              <a:rPr lang="en-US" sz="1600" dirty="0"/>
              <a:t> </a:t>
            </a:r>
            <a:r>
              <a:rPr lang="en-US" sz="1600" dirty="0" err="1"/>
              <a:t>bien</a:t>
            </a:r>
            <a:r>
              <a:rPr lang="en-US" sz="1600" dirty="0"/>
              <a:t> (very fine) </a:t>
            </a:r>
          </a:p>
          <a:p>
            <a:pPr indent="457200"/>
            <a:r>
              <a:rPr lang="en-US" sz="1600" dirty="0"/>
              <a:t>Bien (fine)</a:t>
            </a:r>
          </a:p>
          <a:p>
            <a:pPr indent="457200"/>
            <a:r>
              <a:rPr lang="en-US" sz="1600" dirty="0"/>
              <a:t>*</a:t>
            </a:r>
            <a:r>
              <a:rPr lang="en-US" sz="1600" dirty="0" err="1"/>
              <a:t>Así</a:t>
            </a:r>
            <a:r>
              <a:rPr lang="en-US" sz="1600" dirty="0"/>
              <a:t> </a:t>
            </a:r>
            <a:r>
              <a:rPr lang="en-US" sz="1600" dirty="0" err="1"/>
              <a:t>así</a:t>
            </a:r>
            <a:r>
              <a:rPr lang="en-US" sz="1600" dirty="0"/>
              <a:t> (so-so)</a:t>
            </a:r>
          </a:p>
          <a:p>
            <a:pPr indent="457200"/>
            <a:r>
              <a:rPr lang="en-US" sz="1600" dirty="0"/>
              <a:t>*Regular / normal / </a:t>
            </a:r>
            <a:r>
              <a:rPr lang="en-US" sz="1600" dirty="0" err="1"/>
              <a:t>más</a:t>
            </a:r>
            <a:r>
              <a:rPr lang="en-US" sz="1600" dirty="0"/>
              <a:t> o </a:t>
            </a:r>
            <a:r>
              <a:rPr lang="en-US" sz="1600" dirty="0" err="1"/>
              <a:t>menos</a:t>
            </a:r>
            <a:endParaRPr lang="en-US" sz="1600" dirty="0"/>
          </a:p>
          <a:p>
            <a:pPr indent="457200"/>
            <a:r>
              <a:rPr lang="en-US" sz="1600" dirty="0"/>
              <a:t>Mal (bad)</a:t>
            </a:r>
          </a:p>
          <a:p>
            <a:pPr indent="457200"/>
            <a:r>
              <a:rPr lang="en-US" sz="1600" dirty="0"/>
              <a:t>*</a:t>
            </a:r>
            <a:r>
              <a:rPr lang="en-US" sz="1600" dirty="0" err="1"/>
              <a:t>Muy</a:t>
            </a:r>
            <a:r>
              <a:rPr lang="en-US" sz="1600" dirty="0"/>
              <a:t> mal (very bad)</a:t>
            </a:r>
          </a:p>
          <a:p>
            <a:pPr indent="457200"/>
            <a:r>
              <a:rPr lang="en-US" sz="1600" dirty="0"/>
              <a:t>*Gracias (thanks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625736" y="2408312"/>
            <a:ext cx="49611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Back at cha….</a:t>
            </a:r>
          </a:p>
          <a:p>
            <a:r>
              <a:rPr lang="en-US" sz="1600" dirty="0"/>
              <a:t>*¿Y </a:t>
            </a:r>
            <a:r>
              <a:rPr lang="en-US" sz="1600" dirty="0" err="1"/>
              <a:t>tú</a:t>
            </a:r>
            <a:r>
              <a:rPr lang="en-US" sz="1600" dirty="0"/>
              <a:t>?  (and you?) or* ¿Y </a:t>
            </a:r>
            <a:r>
              <a:rPr lang="en-US" sz="1600" dirty="0" err="1"/>
              <a:t>Ud</a:t>
            </a:r>
            <a:r>
              <a:rPr lang="en-US" sz="1600" dirty="0"/>
              <a:t>? (and you? To an adult)…. Same </a:t>
            </a:r>
            <a:r>
              <a:rPr lang="en-US" sz="1600" dirty="0" smtClean="0"/>
              <a:t>card</a:t>
            </a:r>
            <a:endParaRPr lang="en-US" sz="1600" dirty="0"/>
          </a:p>
          <a:p>
            <a:r>
              <a:rPr lang="en-US" sz="1600" b="1" dirty="0"/>
              <a:t>Asking Names</a:t>
            </a:r>
          </a:p>
          <a:p>
            <a:r>
              <a:rPr lang="en-US" sz="1600" dirty="0"/>
              <a:t>*¿</a:t>
            </a:r>
            <a:r>
              <a:rPr lang="en-US" sz="1600" dirty="0" err="1"/>
              <a:t>Cómo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llamas? (What is your name?) or ¿</a:t>
            </a:r>
            <a:r>
              <a:rPr lang="en-US" sz="1600" dirty="0" err="1"/>
              <a:t>Cómo</a:t>
            </a:r>
            <a:r>
              <a:rPr lang="en-US" sz="1600" dirty="0"/>
              <a:t> se llama </a:t>
            </a:r>
            <a:r>
              <a:rPr lang="en-US" sz="1600" dirty="0" err="1"/>
              <a:t>Ud</a:t>
            </a:r>
            <a:r>
              <a:rPr lang="en-US" sz="1600" dirty="0"/>
              <a:t>? (What is your name? to an adult)…. Same </a:t>
            </a:r>
            <a:r>
              <a:rPr lang="en-US" sz="1600" dirty="0" smtClean="0"/>
              <a:t>Card</a:t>
            </a:r>
            <a:endParaRPr lang="en-US" sz="1600" dirty="0"/>
          </a:p>
          <a:p>
            <a:pPr indent="463550"/>
            <a:r>
              <a:rPr lang="en-US" sz="1600" b="1" dirty="0"/>
              <a:t>Responses</a:t>
            </a:r>
          </a:p>
          <a:p>
            <a:pPr indent="463550"/>
            <a:r>
              <a:rPr lang="en-US" sz="1600" dirty="0"/>
              <a:t>*Me </a:t>
            </a:r>
            <a:r>
              <a:rPr lang="en-US" sz="1600" dirty="0" err="1"/>
              <a:t>llamo</a:t>
            </a:r>
            <a:r>
              <a:rPr lang="en-US" sz="1600" dirty="0"/>
              <a:t> _______ (My name is _______)</a:t>
            </a:r>
          </a:p>
          <a:p>
            <a:pPr indent="463550"/>
            <a:r>
              <a:rPr lang="en-US" sz="1600" dirty="0"/>
              <a:t>*Mucho gusto (nice to meet you)</a:t>
            </a:r>
          </a:p>
          <a:p>
            <a:pPr indent="463550"/>
            <a:r>
              <a:rPr lang="en-US" sz="1600" dirty="0"/>
              <a:t>*</a:t>
            </a:r>
            <a:r>
              <a:rPr lang="en-US" sz="1600" dirty="0" err="1"/>
              <a:t>Igualmente</a:t>
            </a:r>
            <a:r>
              <a:rPr lang="en-US" sz="1600" dirty="0"/>
              <a:t> (likewise)</a:t>
            </a:r>
          </a:p>
          <a:p>
            <a:pPr indent="463550"/>
            <a:r>
              <a:rPr lang="en-US" sz="1600" dirty="0"/>
              <a:t>*</a:t>
            </a:r>
            <a:r>
              <a:rPr lang="en-US" sz="1600" dirty="0" err="1"/>
              <a:t>Es</a:t>
            </a:r>
            <a:r>
              <a:rPr lang="en-US" sz="1600" dirty="0"/>
              <a:t> un placer (it’s a pleasure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b="1" dirty="0"/>
              <a:t>Asking where from</a:t>
            </a:r>
          </a:p>
          <a:p>
            <a:r>
              <a:rPr lang="en-US" sz="1600" dirty="0"/>
              <a:t>*¿De </a:t>
            </a:r>
            <a:r>
              <a:rPr lang="en-US" sz="1600" dirty="0" err="1"/>
              <a:t>dónde</a:t>
            </a:r>
            <a:r>
              <a:rPr lang="en-US" sz="1600" dirty="0"/>
              <a:t> </a:t>
            </a:r>
            <a:r>
              <a:rPr lang="en-US" sz="1600" dirty="0" err="1"/>
              <a:t>eres</a:t>
            </a:r>
            <a:r>
              <a:rPr lang="en-US" sz="1600" dirty="0"/>
              <a:t>?  (Where r u from?) or ¿De </a:t>
            </a:r>
            <a:r>
              <a:rPr lang="en-US" sz="1600" dirty="0" err="1"/>
              <a:t>dónde</a:t>
            </a:r>
            <a:r>
              <a:rPr lang="en-US" sz="1600" dirty="0"/>
              <a:t> </a:t>
            </a:r>
            <a:r>
              <a:rPr lang="en-US" sz="1600" dirty="0" err="1"/>
              <a:t>es</a:t>
            </a:r>
            <a:r>
              <a:rPr lang="en-US" sz="1600" dirty="0"/>
              <a:t> </a:t>
            </a:r>
            <a:r>
              <a:rPr lang="en-US" sz="1600" dirty="0" err="1"/>
              <a:t>Ud</a:t>
            </a:r>
            <a:r>
              <a:rPr lang="en-US" sz="1600" dirty="0"/>
              <a:t>? (Where are you from? To an adult)  Same </a:t>
            </a:r>
            <a:r>
              <a:rPr lang="en-US" sz="1600" dirty="0" smtClean="0"/>
              <a:t>Card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679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Lists &amp; Flash Cards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67512" y="2651010"/>
            <a:ext cx="2197100" cy="3546475"/>
            <a:chOff x="7744" y="853"/>
            <a:chExt cx="3461" cy="5583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8088" y="1011"/>
              <a:ext cx="2584" cy="14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Hola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8128" y="2786"/>
              <a:ext cx="2564" cy="14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6" y="2948"/>
              <a:ext cx="999" cy="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744" y="853"/>
              <a:ext cx="3461" cy="558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" y="4932656"/>
            <a:ext cx="2190476" cy="1114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04985" y="4435821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78437" y="2583123"/>
            <a:ext cx="352346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Responses</a:t>
            </a:r>
          </a:p>
          <a:p>
            <a:pPr indent="457200"/>
            <a:r>
              <a:rPr lang="en-US" sz="1600" dirty="0"/>
              <a:t>*Soy de Orem.  (I’m from Orem)</a:t>
            </a:r>
          </a:p>
          <a:p>
            <a:pPr indent="457200"/>
            <a:r>
              <a:rPr lang="en-US" sz="1600" dirty="0" err="1"/>
              <a:t>Despedidas</a:t>
            </a:r>
            <a:r>
              <a:rPr lang="en-US" sz="1600" dirty="0"/>
              <a:t> (farewells/goodbyes)</a:t>
            </a:r>
          </a:p>
          <a:p>
            <a:pPr indent="457200"/>
            <a:r>
              <a:rPr lang="en-US" sz="1600" dirty="0"/>
              <a:t>*</a:t>
            </a:r>
            <a:r>
              <a:rPr lang="en-US" sz="1600" dirty="0" err="1"/>
              <a:t>Adiós</a:t>
            </a:r>
            <a:r>
              <a:rPr lang="en-US" sz="1600" dirty="0"/>
              <a:t> (Goodbye)</a:t>
            </a:r>
          </a:p>
          <a:p>
            <a:pPr indent="457200"/>
            <a:r>
              <a:rPr lang="en-US" sz="1600" dirty="0"/>
              <a:t>*Ciao (Bye)</a:t>
            </a:r>
          </a:p>
          <a:p>
            <a:pPr indent="457200"/>
            <a:r>
              <a:rPr lang="en-US" sz="1600" dirty="0"/>
              <a:t>*Hasta </a:t>
            </a:r>
            <a:r>
              <a:rPr lang="en-US" sz="1600" dirty="0" err="1"/>
              <a:t>luego</a:t>
            </a:r>
            <a:r>
              <a:rPr lang="en-US" sz="1600" dirty="0"/>
              <a:t> (See you later)</a:t>
            </a:r>
          </a:p>
          <a:p>
            <a:pPr indent="457200"/>
            <a:r>
              <a:rPr lang="en-US" sz="1600" dirty="0"/>
              <a:t>*Hasta la vista (see you later)</a:t>
            </a:r>
          </a:p>
          <a:p>
            <a:pPr indent="457200"/>
            <a:r>
              <a:rPr lang="en-US" sz="1600" dirty="0"/>
              <a:t>*Hasta </a:t>
            </a:r>
            <a:r>
              <a:rPr lang="en-US" sz="1600" dirty="0" err="1"/>
              <a:t>mañana</a:t>
            </a:r>
            <a:r>
              <a:rPr lang="en-US" sz="1600" dirty="0"/>
              <a:t> (see you tomorrow) </a:t>
            </a:r>
          </a:p>
          <a:p>
            <a:pPr indent="457200"/>
            <a:r>
              <a:rPr lang="en-US" sz="1600" dirty="0"/>
              <a:t>*Hasta pronto (see you soon)</a:t>
            </a:r>
          </a:p>
          <a:p>
            <a:pPr indent="457200"/>
            <a:r>
              <a:rPr lang="en-US" sz="1600" dirty="0"/>
              <a:t>*Nos </a:t>
            </a:r>
            <a:r>
              <a:rPr lang="en-US" sz="1600" dirty="0" err="1"/>
              <a:t>vemos</a:t>
            </a:r>
            <a:r>
              <a:rPr lang="en-US" sz="1600" dirty="0"/>
              <a:t> (we’ll see </a:t>
            </a:r>
            <a:r>
              <a:rPr lang="en-US" sz="1600" dirty="0" err="1"/>
              <a:t>ya</a:t>
            </a:r>
            <a:r>
              <a:rPr lang="en-US" sz="1600" dirty="0"/>
              <a:t>)</a:t>
            </a:r>
          </a:p>
          <a:p>
            <a:pPr indent="457200"/>
            <a:r>
              <a:rPr lang="en-US" sz="1600" dirty="0" err="1"/>
              <a:t>Tengo</a:t>
            </a:r>
            <a:r>
              <a:rPr lang="en-US" sz="1600" dirty="0"/>
              <a:t> que </a:t>
            </a:r>
            <a:r>
              <a:rPr lang="en-US" sz="1600" dirty="0" err="1"/>
              <a:t>irme</a:t>
            </a:r>
            <a:r>
              <a:rPr lang="en-US" sz="1600" dirty="0"/>
              <a:t> (I have to go)</a:t>
            </a:r>
          </a:p>
        </p:txBody>
      </p:sp>
    </p:spTree>
    <p:extLst>
      <p:ext uri="{BB962C8B-B14F-4D97-AF65-F5344CB8AC3E}">
        <p14:creationId xmlns:p14="http://schemas.microsoft.com/office/powerpoint/2010/main" val="34158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690" y="506932"/>
            <a:ext cx="9601196" cy="1303867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Saludos</a:t>
            </a:r>
            <a:r>
              <a:rPr lang="en-US" dirty="0" smtClean="0"/>
              <a:t>: Greetings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Practica</a:t>
            </a:r>
            <a:endParaRPr lang="en-US" dirty="0"/>
          </a:p>
        </p:txBody>
      </p:sp>
      <p:pic>
        <p:nvPicPr>
          <p:cNvPr id="4" name="KWqlS4DKDI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0050" y="1557338"/>
            <a:ext cx="11315700" cy="4842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8200" y="6488668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Los </a:t>
            </a:r>
            <a:r>
              <a:rPr lang="en-US" dirty="0" err="1" smtClean="0">
                <a:solidFill>
                  <a:schemeClr val="bg1"/>
                </a:solidFill>
                <a:hlinkClick r:id="rId4"/>
              </a:rPr>
              <a:t>Saludos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: Hyperlink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Practicing </a:t>
            </a:r>
            <a:r>
              <a:rPr lang="en-US" dirty="0" err="1" smtClean="0"/>
              <a:t>Saludos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    A</a:t>
            </a:r>
            <a:r>
              <a:rPr lang="en-US" dirty="0"/>
              <a:t>.  Introduce </a:t>
            </a:r>
            <a:r>
              <a:rPr lang="en-US" dirty="0" smtClean="0"/>
              <a:t>yourself</a:t>
            </a:r>
          </a:p>
          <a:p>
            <a:pPr lvl="2"/>
            <a:r>
              <a:rPr lang="en-US" dirty="0" smtClean="0"/>
              <a:t>Greeting</a:t>
            </a:r>
            <a:endParaRPr lang="en-US" dirty="0"/>
          </a:p>
          <a:p>
            <a:r>
              <a:rPr lang="en-US" dirty="0"/>
              <a:t>     B.  Ask who your partner is/  Give </a:t>
            </a:r>
            <a:r>
              <a:rPr lang="en-US" dirty="0" smtClean="0"/>
              <a:t>Response</a:t>
            </a:r>
          </a:p>
          <a:p>
            <a:pPr lvl="2"/>
            <a:r>
              <a:rPr lang="en-US" dirty="0" smtClean="0"/>
              <a:t>My name is, and you</a:t>
            </a:r>
          </a:p>
          <a:p>
            <a:pPr lvl="2"/>
            <a:r>
              <a:rPr lang="en-US" dirty="0" smtClean="0"/>
              <a:t>My name is</a:t>
            </a:r>
            <a:endParaRPr lang="en-US" dirty="0"/>
          </a:p>
          <a:p>
            <a:r>
              <a:rPr lang="en-US" dirty="0"/>
              <a:t>     C.  Ask how your partner is/ Give Response</a:t>
            </a:r>
          </a:p>
          <a:p>
            <a:r>
              <a:rPr lang="en-US" dirty="0"/>
              <a:t>     D.  Ask where your partner is from/  Give Response</a:t>
            </a:r>
          </a:p>
          <a:p>
            <a:r>
              <a:rPr lang="en-US" dirty="0"/>
              <a:t>     E.  Farewell</a:t>
            </a:r>
          </a:p>
        </p:txBody>
      </p:sp>
    </p:spTree>
    <p:extLst>
      <p:ext uri="{BB962C8B-B14F-4D97-AF65-F5344CB8AC3E}">
        <p14:creationId xmlns:p14="http://schemas.microsoft.com/office/powerpoint/2010/main" val="38087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690" y="506932"/>
            <a:ext cx="9601196" cy="1303867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Saludos</a:t>
            </a:r>
            <a:r>
              <a:rPr lang="en-US" dirty="0" smtClean="0"/>
              <a:t>: Como </a:t>
            </a:r>
            <a:r>
              <a:rPr lang="en-US" dirty="0" err="1" smtClean="0"/>
              <a:t>Estas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Practica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6488668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Los </a:t>
            </a:r>
            <a:r>
              <a:rPr lang="en-US" dirty="0" err="1" smtClean="0">
                <a:solidFill>
                  <a:schemeClr val="bg1"/>
                </a:solidFill>
                <a:hlinkClick r:id="rId3"/>
              </a:rPr>
              <a:t>Saludos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: Hyperlink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k8vSKZl7Nd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1500" y="1476078"/>
            <a:ext cx="11058525" cy="49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690" y="506932"/>
            <a:ext cx="9601196" cy="1303867"/>
          </a:xfrm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Saludos</a:t>
            </a:r>
            <a:r>
              <a:rPr lang="en-US" dirty="0" smtClean="0"/>
              <a:t>: Review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6488668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Los </a:t>
            </a:r>
            <a:r>
              <a:rPr lang="en-US" dirty="0" err="1" smtClean="0">
                <a:solidFill>
                  <a:schemeClr val="bg1"/>
                </a:solidFill>
                <a:hlinkClick r:id="rId3"/>
              </a:rPr>
              <a:t>Saludos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: Hyperlink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LjIM22JMEl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0075" y="1357313"/>
            <a:ext cx="10972800" cy="513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805</TotalTime>
  <Words>389</Words>
  <Application>Microsoft Office PowerPoint</Application>
  <PresentationFormat>Widescreen</PresentationFormat>
  <Paragraphs>83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lucida grande</vt:lpstr>
      <vt:lpstr>Organic</vt:lpstr>
      <vt:lpstr>Introductions</vt:lpstr>
      <vt:lpstr>PowerPoint Presentation</vt:lpstr>
      <vt:lpstr>Vocabulary Pretest</vt:lpstr>
      <vt:lpstr>Vocabulary Lists &amp; Flash Cards</vt:lpstr>
      <vt:lpstr>Vocabulary Lists &amp; Flash Cards cont…</vt:lpstr>
      <vt:lpstr>Los Saludos: Greetings Una Practica</vt:lpstr>
      <vt:lpstr>Practicing Saludos</vt:lpstr>
      <vt:lpstr>Los Saludos: Como Estas Una Practica</vt:lpstr>
      <vt:lpstr>Los Saludos: Review</vt:lpstr>
    </vt:vector>
  </TitlesOfParts>
  <Company>Alpine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Introductions</dc:title>
  <dc:creator>Cindy Ness</dc:creator>
  <cp:lastModifiedBy>Cindy Ness</cp:lastModifiedBy>
  <cp:revision>13</cp:revision>
  <dcterms:created xsi:type="dcterms:W3CDTF">2015-08-21T13:51:37Z</dcterms:created>
  <dcterms:modified xsi:type="dcterms:W3CDTF">2015-08-25T20:47:58Z</dcterms:modified>
</cp:coreProperties>
</file>