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5.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Layouts/slideLayout13.xml" ContentType="application/vnd.openxmlformats-officedocument.presentationml.slideLayout+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Layouts/slideLayout15.xml" ContentType="application/vnd.openxmlformats-officedocument.presentationml.slideLayout+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21" r:id="rId1"/>
  </p:sldMasterIdLst>
  <p:sldIdLst>
    <p:sldId id="256" r:id="rId2"/>
    <p:sldId id="257" r:id="rId3"/>
    <p:sldId id="294" r:id="rId4"/>
    <p:sldId id="291" r:id="rId5"/>
    <p:sldId id="259" r:id="rId6"/>
    <p:sldId id="258" r:id="rId7"/>
    <p:sldId id="283" r:id="rId8"/>
    <p:sldId id="286" r:id="rId9"/>
    <p:sldId id="261" r:id="rId10"/>
    <p:sldId id="275" r:id="rId11"/>
    <p:sldId id="276" r:id="rId12"/>
    <p:sldId id="288" r:id="rId13"/>
    <p:sldId id="279" r:id="rId14"/>
    <p:sldId id="287" r:id="rId15"/>
    <p:sldId id="277" r:id="rId16"/>
    <p:sldId id="280" r:id="rId17"/>
    <p:sldId id="281" r:id="rId18"/>
    <p:sldId id="290" r:id="rId19"/>
    <p:sldId id="297" r:id="rId20"/>
    <p:sldId id="296" r:id="rId21"/>
    <p:sldId id="264" r:id="rId22"/>
    <p:sldId id="263" r:id="rId23"/>
    <p:sldId id="265" r:id="rId24"/>
    <p:sldId id="282" r:id="rId25"/>
    <p:sldId id="266" r:id="rId26"/>
    <p:sldId id="295" r:id="rId27"/>
    <p:sldId id="298" r:id="rId28"/>
    <p:sldId id="267" r:id="rId29"/>
    <p:sldId id="268" r:id="rId30"/>
    <p:sldId id="269" r:id="rId31"/>
    <p:sldId id="270" r:id="rId32"/>
    <p:sldId id="271" r:id="rId33"/>
    <p:sldId id="272" r:id="rId34"/>
    <p:sldId id="273" r:id="rId35"/>
    <p:sldId id="274"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8" d="100"/>
          <a:sy n="98" d="100"/>
        </p:scale>
        <p:origin x="-464"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viewProps" Target="viewProps.xml"/><Relationship Id="rId40" Type="http://schemas.openxmlformats.org/officeDocument/2006/relationships/theme" Target="theme/theme1.xml"/><Relationship Id="rId7" Type="http://schemas.openxmlformats.org/officeDocument/2006/relationships/slide" Target="slides/slide6.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printerSettings" Target="printerSettings/printerSettings1.bin"/><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presProps" Target="presProps.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3"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3"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3"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3"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3"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3"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3"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3"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3"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3"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3"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31F499E2-09B8-A541-AD87-7CAAB5FCAA2B}" type="datetimeFigureOut">
              <a:rPr lang="en-US" smtClean="0"/>
              <a:pPr/>
              <a:t>12/1/12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EA7D9-137A-454E-84ED-AE4412AE9381}" type="slidenum">
              <a:rPr lang="en-US" smtClean="0"/>
              <a:pPr/>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31F499E2-09B8-A541-AD87-7CAAB5FCAA2B}" type="datetimeFigureOut">
              <a:rPr lang="en-US" smtClean="0"/>
              <a:pPr/>
              <a:t>12/1/12</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570EA7D9-137A-454E-84ED-AE4412AE938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ct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F499E2-09B8-A541-AD87-7CAAB5FCAA2B}" type="datetimeFigureOut">
              <a:rPr lang="en-US" smtClean="0"/>
              <a:pPr/>
              <a:t>12/1/12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0EA7D9-137A-454E-84ED-AE4412AE938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31F499E2-09B8-A541-AD87-7CAAB5FCAA2B}" type="datetimeFigureOut">
              <a:rPr lang="en-US" smtClean="0"/>
              <a:pPr/>
              <a:t>12/1/12</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570EA7D9-137A-454E-84ED-AE4412AE9381}"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1F499E2-09B8-A541-AD87-7CAAB5FCAA2B}" type="datetimeFigureOut">
              <a:rPr lang="en-US" smtClean="0"/>
              <a:pPr/>
              <a:t>12/1/12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EA7D9-137A-454E-84ED-AE4412AE9381}"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31F499E2-09B8-A541-AD87-7CAAB5FCAA2B}" type="datetimeFigureOut">
              <a:rPr lang="en-US" smtClean="0"/>
              <a:pPr/>
              <a:t>12/1/12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EA7D9-137A-454E-84ED-AE4412AE9381}" type="slidenum">
              <a:rPr lang="en-US" smtClean="0"/>
              <a:pPr/>
              <a:t>‹#›</a:t>
            </a:fld>
            <a:endParaRPr lang="en-US"/>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smtClean="0"/>
            </a:lvl1pPr>
          </a:lstStyle>
          <a:p>
            <a:fld id="{39B27783-FA67-E941-B3FD-3AC3820FF0E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1F499E2-09B8-A541-AD87-7CAAB5FCAA2B}" type="datetimeFigureOut">
              <a:rPr lang="en-US" smtClean="0"/>
              <a:pPr/>
              <a:t>12/1/12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EA7D9-137A-454E-84ED-AE4412AE938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31F499E2-09B8-A541-AD87-7CAAB5FCAA2B}" type="datetimeFigureOut">
              <a:rPr lang="en-US" smtClean="0"/>
              <a:pPr/>
              <a:t>12/1/12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EA7D9-137A-454E-84ED-AE4412AE9381}" type="slidenum">
              <a:rPr lang="en-US" smtClean="0"/>
              <a:pPr/>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6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F499E2-09B8-A541-AD87-7CAAB5FCAA2B}" type="datetimeFigureOut">
              <a:rPr lang="en-US" smtClean="0"/>
              <a:pPr/>
              <a:t>12/1/12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EA7D9-137A-454E-84ED-AE4412AE938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1F499E2-09B8-A541-AD87-7CAAB5FCAA2B}" type="datetimeFigureOut">
              <a:rPr lang="en-US" smtClean="0"/>
              <a:pPr/>
              <a:t>12/1/12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0EA7D9-137A-454E-84ED-AE4412AE938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1F499E2-09B8-A541-AD87-7CAAB5FCAA2B}" type="datetimeFigureOut">
              <a:rPr lang="en-US" smtClean="0"/>
              <a:pPr/>
              <a:t>12/1/12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0EA7D9-137A-454E-84ED-AE4412AE938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1F499E2-09B8-A541-AD87-7CAAB5FCAA2B}" type="datetimeFigureOut">
              <a:rPr lang="en-US" smtClean="0"/>
              <a:pPr/>
              <a:t>12/1/12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0EA7D9-137A-454E-84ED-AE4412AE9381}" type="slidenum">
              <a:rPr lang="en-US" smtClean="0"/>
              <a:pPr/>
              <a:t>‹#›</a:t>
            </a:fld>
            <a:endParaRPr lang="en-US"/>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31F499E2-09B8-A541-AD87-7CAAB5FCAA2B}" type="datetimeFigureOut">
              <a:rPr lang="en-US" smtClean="0"/>
              <a:pPr/>
              <a:t>12/1/12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0EA7D9-137A-454E-84ED-AE4412AE938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20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31F499E2-09B8-A541-AD87-7CAAB5FCAA2B}" type="datetimeFigureOut">
              <a:rPr lang="en-US" smtClean="0"/>
              <a:pPr/>
              <a:t>12/1/12</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570EA7D9-137A-454E-84ED-AE4412AE9381}" type="slidenum">
              <a:rPr lang="en-US" smtClean="0"/>
              <a:pPr/>
              <a:t>‹#›</a:t>
            </a:fld>
            <a:endParaRPr lang="en-US"/>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theme" Target="../theme/theme1.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31F499E2-09B8-A541-AD87-7CAAB5FCAA2B}" type="datetimeFigureOut">
              <a:rPr lang="en-US" smtClean="0"/>
              <a:pPr/>
              <a:t>12/1/12</a:t>
            </a:fld>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570EA7D9-137A-454E-84ED-AE4412AE938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hyperlink" Target="http://images.google.com/imgres?imgurl=http://theapostolicreport.files.wordpress.com/2008/03/republican_logo.jpg&amp;imgrefurl=http://theapostolicreport.wordpress.com/2008/03/07/&amp;usg=__3vsAlYjfJvEh8SKu8eJgyA7P5v0=&amp;h=405&amp;w=485&amp;sz=15&amp;hl=en&amp;start=2&amp;tbnid=gssRHPi88UKbKM:&amp;tbnh=108&amp;tbnw=129&amp;prev=/images?q=republican&amp;gbv=2&amp;hl=en&amp;safe=active" TargetMode="External"/><Relationship Id="rId1" Type="http://schemas.openxmlformats.org/officeDocument/2006/relationships/slideLayout" Target="../slideLayouts/slideLayout2.xml"/><Relationship Id="rId2" Type="http://schemas.openxmlformats.org/officeDocument/2006/relationships/hyperlink" Target="http://images.google.com/imgres?imgurl=http://www.citynews.ca/images/blogs/donkey-democrat-logo.jpg&amp;imgrefurl=http://www.citynews.ca/blogs/talesfromthetrail_18714.aspx&amp;usg=__OiYm3T6THA7nIGah8OCId1oksGQ=&amp;h=356&amp;w=400&amp;sz=21&amp;hl=en&amp;start=1&amp;tbnid=kKS_cQvtUIh1sM:&amp;tbnh=110&amp;tbnw=124&amp;prev=/images?q=democrat&amp;gbv=2&amp;hl=en&amp;safe=active" TargetMode="External"/><Relationship Id="rId3" Type="http://schemas.openxmlformats.org/officeDocument/2006/relationships/image" Target="../media/image20.jpeg"/><Relationship Id="rId5"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hyperlink" Target="http://en.wikipedia.org/wiki/Image:Wilford_Woodruff_1889.jpg" TargetMode="External"/><Relationship Id="rId3"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gif"/><Relationship Id="rId3" Type="http://schemas.openxmlformats.org/officeDocument/2006/relationships/image" Target="../media/image30.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hyperlink" Target="http://en.wikipedia.org/wiki/Image:Wpdms_utah_territory_1861.png" TargetMode="External"/><Relationship Id="rId1" Type="http://schemas.openxmlformats.org/officeDocument/2006/relationships/slideLayout" Target="../slideLayouts/slideLayout2.xml"/><Relationship Id="rId2" Type="http://schemas.openxmlformats.org/officeDocument/2006/relationships/hyperlink" Target="http://en.wikipedia.org/wiki/Image:Wpdms_utah_territory_1851_idx.png" TargetMode="External"/><Relationship Id="rId3" Type="http://schemas.openxmlformats.org/officeDocument/2006/relationships/image" Target="../media/image6.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3"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Polygamy &amp; Utah’s Struggle for Statehood</a:t>
            </a:r>
            <a:endParaRPr lang="en-US" dirty="0"/>
          </a:p>
        </p:txBody>
      </p:sp>
      <p:sp>
        <p:nvSpPr>
          <p:cNvPr id="3" name="Subtitle 2"/>
          <p:cNvSpPr>
            <a:spLocks noGrp="1"/>
          </p:cNvSpPr>
          <p:nvPr>
            <p:ph type="subTitle" idx="1"/>
          </p:nvPr>
        </p:nvSpPr>
        <p:spPr/>
        <p:txBody>
          <a:bodyPr>
            <a:normAutofit/>
          </a:bodyPr>
          <a:lstStyle/>
          <a:p>
            <a:r>
              <a:rPr lang="en-US" dirty="0"/>
              <a:t>Objective: Students will understand the problems facing Utah in the late 19</a:t>
            </a:r>
            <a:r>
              <a:rPr lang="en-US" baseline="30000" dirty="0"/>
              <a:t>th</a:t>
            </a:r>
            <a:r>
              <a:rPr lang="en-US" dirty="0"/>
              <a:t> century and the process (and eventual success) of Utah’s struggle for statehood. </a:t>
            </a:r>
          </a:p>
          <a:p>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Reasoning</a:t>
            </a:r>
          </a:p>
        </p:txBody>
      </p:sp>
      <p:sp>
        <p:nvSpPr>
          <p:cNvPr id="9219" name="Rectangle 3"/>
          <p:cNvSpPr>
            <a:spLocks noGrp="1" noChangeArrowheads="1"/>
          </p:cNvSpPr>
          <p:nvPr>
            <p:ph idx="1"/>
          </p:nvPr>
        </p:nvSpPr>
        <p:spPr/>
        <p:txBody>
          <a:bodyPr>
            <a:normAutofit fontScale="77500" lnSpcReduction="20000"/>
          </a:bodyPr>
          <a:lstStyle/>
          <a:p>
            <a:r>
              <a:rPr lang="en-US" dirty="0"/>
              <a:t>The </a:t>
            </a:r>
            <a:r>
              <a:rPr lang="en-US" dirty="0" smtClean="0"/>
              <a:t>Mormons defended that their reason for practicing plural marriage included:</a:t>
            </a:r>
          </a:p>
          <a:p>
            <a:pPr lvl="1"/>
            <a:r>
              <a:rPr lang="en-US" dirty="0" smtClean="0"/>
              <a:t> </a:t>
            </a:r>
            <a:r>
              <a:rPr lang="en-US" dirty="0"/>
              <a:t>God had commanded the reestablishment of the sacred practices of the Israelite patriarchs and </a:t>
            </a:r>
            <a:r>
              <a:rPr lang="en-US" dirty="0" smtClean="0"/>
              <a:t>kings</a:t>
            </a:r>
          </a:p>
          <a:p>
            <a:pPr lvl="1"/>
            <a:r>
              <a:rPr lang="en-US" u="sng" dirty="0" smtClean="0"/>
              <a:t>Repopulation</a:t>
            </a:r>
            <a:r>
              <a:rPr lang="en-US" dirty="0" smtClean="0"/>
              <a:t> of the Earth  </a:t>
            </a:r>
          </a:p>
          <a:p>
            <a:pPr lvl="1"/>
            <a:r>
              <a:rPr lang="en-US" dirty="0" smtClean="0"/>
              <a:t>A commandment from </a:t>
            </a:r>
            <a:r>
              <a:rPr lang="en-US" u="sng" dirty="0" smtClean="0"/>
              <a:t>God</a:t>
            </a:r>
          </a:p>
          <a:p>
            <a:r>
              <a:rPr lang="en-US" dirty="0" smtClean="0"/>
              <a:t>Mormon Church’s Official reasoning: </a:t>
            </a:r>
          </a:p>
          <a:p>
            <a:pPr lvl="1"/>
            <a:r>
              <a:rPr lang="en-US" dirty="0" smtClean="0"/>
              <a:t>“In this dispensation, the Lord commanded some of the early Saints to practice plural marriage. The Prophet Joseph Smith and those closest to him, including Brigham Young and Heber C. Kimball, were challenged by this command, but they obeyed it. Church leaders regulated the practice. Those entering into it had to be authorized to do so, and the marriages had to be performed through the sealing power of the priesthood. In 1890, President </a:t>
            </a:r>
            <a:r>
              <a:rPr lang="en-US" dirty="0" err="1" smtClean="0"/>
              <a:t>Wilford</a:t>
            </a:r>
            <a:r>
              <a:rPr lang="en-US" dirty="0" smtClean="0"/>
              <a:t> Woodruff received a revelation that the leaders of the Church should cease teaching the practice of plural marriage.” </a:t>
            </a:r>
          </a:p>
          <a:p>
            <a:pPr lvl="1">
              <a:buNone/>
            </a:pPr>
            <a:r>
              <a:rPr lang="en-US" dirty="0" smtClean="0"/>
              <a:t>							– </a:t>
            </a:r>
            <a:r>
              <a:rPr lang="en-US" dirty="0" err="1" smtClean="0"/>
              <a:t>mormon.org</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1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t>How many practiced polygamy?</a:t>
            </a:r>
            <a:endParaRPr lang="en-US" dirty="0"/>
          </a:p>
        </p:txBody>
      </p:sp>
      <p:sp>
        <p:nvSpPr>
          <p:cNvPr id="10243" name="Rectangle 3"/>
          <p:cNvSpPr>
            <a:spLocks noGrp="1" noChangeArrowheads="1"/>
          </p:cNvSpPr>
          <p:nvPr>
            <p:ph idx="1"/>
          </p:nvPr>
        </p:nvSpPr>
        <p:spPr/>
        <p:txBody>
          <a:bodyPr/>
          <a:lstStyle/>
          <a:p>
            <a:pPr>
              <a:lnSpc>
                <a:spcPct val="90000"/>
              </a:lnSpc>
            </a:pPr>
            <a:r>
              <a:rPr lang="en-US" dirty="0"/>
              <a:t>Mormons claimed only a small number of men were polygamous in the 1880’s.</a:t>
            </a:r>
          </a:p>
          <a:p>
            <a:pPr lvl="1">
              <a:lnSpc>
                <a:spcPct val="90000"/>
              </a:lnSpc>
            </a:pPr>
            <a:r>
              <a:rPr lang="en-US" dirty="0"/>
              <a:t>Mormons insisted that only about </a:t>
            </a:r>
            <a:r>
              <a:rPr lang="en-US" u="sng" dirty="0"/>
              <a:t>2-3 </a:t>
            </a:r>
            <a:r>
              <a:rPr lang="en-US" dirty="0"/>
              <a:t>percent were polygamous.</a:t>
            </a:r>
          </a:p>
          <a:p>
            <a:pPr>
              <a:lnSpc>
                <a:spcPct val="90000"/>
              </a:lnSpc>
            </a:pPr>
            <a:r>
              <a:rPr lang="en-US" dirty="0"/>
              <a:t>Other evidence shows most likely about </a:t>
            </a:r>
            <a:r>
              <a:rPr lang="en-US" u="sng" dirty="0"/>
              <a:t>20-</a:t>
            </a:r>
            <a:r>
              <a:rPr lang="en-US" u="sng" dirty="0" smtClean="0"/>
              <a:t>30</a:t>
            </a:r>
            <a:r>
              <a:rPr lang="en-US" dirty="0" smtClean="0"/>
              <a:t> percent </a:t>
            </a:r>
            <a:r>
              <a:rPr lang="en-US" dirty="0"/>
              <a:t>were.</a:t>
            </a:r>
          </a:p>
          <a:p>
            <a:pPr>
              <a:lnSpc>
                <a:spcPct val="90000"/>
              </a:lnSpc>
            </a:pPr>
            <a:r>
              <a:rPr lang="en-US" dirty="0"/>
              <a:t>Marriage numbers did recede during the 1870-1880’s, because of governmental </a:t>
            </a:r>
            <a:r>
              <a:rPr lang="en-US" u="sng" dirty="0"/>
              <a:t>pressure</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222885" y="274320"/>
            <a:ext cx="8698230" cy="822960"/>
          </a:xfrm>
        </p:spPr>
        <p:txBody>
          <a:bodyPr lIns="0" tIns="0" rIns="0" bIns="0" anchor="t"/>
          <a:lstStyle/>
          <a:p>
            <a:pPr algn="l" eaLnBrk="1" hangingPunct="1">
              <a:lnSpc>
                <a:spcPct val="95000"/>
              </a:lnSpc>
            </a:pPr>
            <a:r>
              <a:rPr lang="en-US" sz="3900" dirty="0">
                <a:solidFill>
                  <a:srgbClr val="FFFFFF"/>
                </a:solidFill>
              </a:rPr>
              <a:t>Federal Reaction to Polygamy</a:t>
            </a:r>
          </a:p>
        </p:txBody>
      </p:sp>
      <p:sp>
        <p:nvSpPr>
          <p:cNvPr id="21507" name="Rectangle 2"/>
          <p:cNvSpPr>
            <a:spLocks noGrp="1" noChangeArrowheads="1"/>
          </p:cNvSpPr>
          <p:nvPr>
            <p:ph idx="1"/>
          </p:nvPr>
        </p:nvSpPr>
        <p:spPr>
          <a:xfrm>
            <a:off x="222885" y="1567913"/>
            <a:ext cx="8433543" cy="4267043"/>
          </a:xfrm>
        </p:spPr>
        <p:txBody>
          <a:bodyPr lIns="0" tIns="0" rIns="0" bIns="0"/>
          <a:lstStyle/>
          <a:p>
            <a:pPr marL="411480" lvl="1" indent="-308610">
              <a:lnSpc>
                <a:spcPct val="95000"/>
              </a:lnSpc>
              <a:spcBef>
                <a:spcPct val="0"/>
              </a:spcBef>
              <a:buClr>
                <a:srgbClr val="FFFFFF"/>
              </a:buClr>
              <a:buFontTx/>
              <a:buChar char="•"/>
            </a:pPr>
            <a:r>
              <a:rPr lang="en-US" sz="2400" dirty="0" smtClean="0">
                <a:solidFill>
                  <a:srgbClr val="1C1C10"/>
                </a:solidFill>
                <a:latin typeface="Times" charset="0"/>
                <a:ea typeface="ＭＳ Ｐゴシック" charset="-128"/>
              </a:rPr>
              <a:t>1869 Gave </a:t>
            </a:r>
            <a:r>
              <a:rPr lang="en-US" sz="2400" dirty="0">
                <a:solidFill>
                  <a:srgbClr val="1C1C10"/>
                </a:solidFill>
                <a:latin typeface="Times" charset="0"/>
                <a:ea typeface="ＭＳ Ｐゴシック" charset="-128"/>
              </a:rPr>
              <a:t>women in Utah the right to </a:t>
            </a:r>
            <a:r>
              <a:rPr lang="en-US" sz="2400" dirty="0" smtClean="0">
                <a:solidFill>
                  <a:srgbClr val="1C1C10"/>
                </a:solidFill>
                <a:latin typeface="Times" charset="0"/>
                <a:ea typeface="ＭＳ Ｐゴシック" charset="-128"/>
              </a:rPr>
              <a:t>vote </a:t>
            </a:r>
            <a:endParaRPr lang="en-US" dirty="0" smtClean="0">
              <a:solidFill>
                <a:srgbClr val="1C1C10"/>
              </a:solidFill>
              <a:ea typeface="ＭＳ Ｐゴシック" charset="-128"/>
            </a:endParaRPr>
          </a:p>
          <a:p>
            <a:pPr marL="411480" lvl="1" indent="-308610">
              <a:lnSpc>
                <a:spcPct val="95000"/>
              </a:lnSpc>
              <a:spcBef>
                <a:spcPct val="0"/>
              </a:spcBef>
              <a:buClr>
                <a:srgbClr val="FFFFFF"/>
              </a:buClr>
              <a:buFontTx/>
              <a:buChar char="•"/>
            </a:pPr>
            <a:r>
              <a:rPr lang="en-US" sz="2400" dirty="0">
                <a:solidFill>
                  <a:srgbClr val="1C1C10"/>
                </a:solidFill>
                <a:latin typeface="Times" charset="0"/>
                <a:ea typeface="ＭＳ Ｐゴシック" charset="-128"/>
              </a:rPr>
              <a:t>The </a:t>
            </a:r>
            <a:r>
              <a:rPr lang="en-US" sz="2400" dirty="0" err="1">
                <a:solidFill>
                  <a:srgbClr val="1C1C10"/>
                </a:solidFill>
                <a:latin typeface="Times" charset="0"/>
                <a:ea typeface="ＭＳ Ｐゴシック" charset="-128"/>
              </a:rPr>
              <a:t>Edumnds</a:t>
            </a:r>
            <a:r>
              <a:rPr lang="en-US" sz="2400" dirty="0">
                <a:solidFill>
                  <a:srgbClr val="1C1C10"/>
                </a:solidFill>
                <a:latin typeface="Times" charset="0"/>
                <a:ea typeface="ＭＳ Ｐゴシック" charset="-128"/>
              </a:rPr>
              <a:t>-Tucker Act (1887)</a:t>
            </a:r>
            <a:endParaRPr lang="en-US" dirty="0">
              <a:solidFill>
                <a:srgbClr val="1C1C10"/>
              </a:solidFill>
              <a:ea typeface="ＭＳ Ｐゴシック" charset="-128"/>
            </a:endParaRPr>
          </a:p>
          <a:p>
            <a:pPr marL="771525" lvl="2" indent="-257175">
              <a:lnSpc>
                <a:spcPct val="95000"/>
              </a:lnSpc>
              <a:spcBef>
                <a:spcPct val="0"/>
              </a:spcBef>
              <a:buClr>
                <a:srgbClr val="FFFFFF"/>
              </a:buClr>
              <a:buSzPct val="80000"/>
              <a:buFont typeface="Courier New" charset="0"/>
              <a:buChar char="o"/>
            </a:pPr>
            <a:r>
              <a:rPr lang="en-US" sz="2400" dirty="0">
                <a:solidFill>
                  <a:srgbClr val="1C1C10"/>
                </a:solidFill>
                <a:latin typeface="Times" charset="0"/>
                <a:ea typeface="ＭＳ Ｐゴシック" charset="-128"/>
              </a:rPr>
              <a:t>1) Required plural wives to testify against their </a:t>
            </a:r>
            <a:r>
              <a:rPr lang="en-US" sz="2400" dirty="0" smtClean="0">
                <a:solidFill>
                  <a:srgbClr val="1C1C10"/>
                </a:solidFill>
                <a:latin typeface="Times" charset="0"/>
                <a:ea typeface="ＭＳ Ｐゴシック" charset="-128"/>
              </a:rPr>
              <a:t>husbands</a:t>
            </a:r>
          </a:p>
          <a:p>
            <a:pPr marL="771525" lvl="2" indent="-257175">
              <a:lnSpc>
                <a:spcPct val="95000"/>
              </a:lnSpc>
              <a:spcBef>
                <a:spcPct val="0"/>
              </a:spcBef>
              <a:buClr>
                <a:srgbClr val="FFFFFF"/>
              </a:buClr>
              <a:buSzPct val="80000"/>
              <a:buFont typeface="Courier New" charset="0"/>
              <a:buChar char="o"/>
            </a:pPr>
            <a:r>
              <a:rPr lang="en-US" sz="2400" dirty="0" smtClean="0">
                <a:solidFill>
                  <a:srgbClr val="1C1C10"/>
                </a:solidFill>
                <a:latin typeface="Times" charset="0"/>
                <a:ea typeface="ＭＳ Ｐゴシック" charset="-128"/>
              </a:rPr>
              <a:t>2</a:t>
            </a:r>
            <a:r>
              <a:rPr lang="en-US" sz="2400" dirty="0">
                <a:solidFill>
                  <a:srgbClr val="1C1C10"/>
                </a:solidFill>
                <a:latin typeface="Times" charset="0"/>
                <a:ea typeface="ＭＳ Ｐゴシック" charset="-128"/>
              </a:rPr>
              <a:t>)</a:t>
            </a:r>
            <a:r>
              <a:rPr lang="en-US" sz="2400" dirty="0" smtClean="0">
                <a:solidFill>
                  <a:srgbClr val="1C1C10"/>
                </a:solidFill>
                <a:latin typeface="Times" charset="0"/>
                <a:ea typeface="ＭＳ Ｐゴシック" charset="-128"/>
              </a:rPr>
              <a:t> Took </a:t>
            </a:r>
            <a:r>
              <a:rPr lang="en-US" sz="2400" dirty="0">
                <a:solidFill>
                  <a:srgbClr val="1C1C10"/>
                </a:solidFill>
                <a:latin typeface="Times" charset="0"/>
                <a:ea typeface="ＭＳ Ｐゴシック" charset="-128"/>
              </a:rPr>
              <a:t>away the vote form Utah's </a:t>
            </a:r>
            <a:r>
              <a:rPr lang="en-US" sz="2400" dirty="0" smtClean="0">
                <a:solidFill>
                  <a:srgbClr val="1C1C10"/>
                </a:solidFill>
                <a:latin typeface="Times" charset="0"/>
                <a:ea typeface="ＭＳ Ｐゴシック" charset="-128"/>
              </a:rPr>
              <a:t>women</a:t>
            </a:r>
          </a:p>
          <a:p>
            <a:pPr marL="771525" lvl="2" indent="-257175">
              <a:lnSpc>
                <a:spcPct val="95000"/>
              </a:lnSpc>
              <a:spcBef>
                <a:spcPct val="0"/>
              </a:spcBef>
              <a:buClr>
                <a:srgbClr val="FFFFFF"/>
              </a:buClr>
              <a:buSzPct val="80000"/>
              <a:buFont typeface="Courier New" charset="0"/>
              <a:buChar char="o"/>
            </a:pPr>
            <a:r>
              <a:rPr lang="en-US" sz="2400" dirty="0" smtClean="0">
                <a:solidFill>
                  <a:srgbClr val="1C1C10"/>
                </a:solidFill>
                <a:latin typeface="Times" charset="0"/>
                <a:ea typeface="ＭＳ Ｐゴシック" charset="-128"/>
              </a:rPr>
              <a:t>3</a:t>
            </a:r>
            <a:r>
              <a:rPr lang="en-US" sz="2400" dirty="0">
                <a:solidFill>
                  <a:srgbClr val="1C1C10"/>
                </a:solidFill>
                <a:latin typeface="Times" charset="0"/>
                <a:ea typeface="ＭＳ Ｐゴシック" charset="-128"/>
              </a:rPr>
              <a:t>) Abolished the local </a:t>
            </a:r>
            <a:r>
              <a:rPr lang="en-US" sz="2400" dirty="0" smtClean="0">
                <a:solidFill>
                  <a:srgbClr val="1C1C10"/>
                </a:solidFill>
                <a:latin typeface="Times" charset="0"/>
                <a:ea typeface="ＭＳ Ｐゴシック" charset="-128"/>
              </a:rPr>
              <a:t>militia</a:t>
            </a:r>
          </a:p>
          <a:p>
            <a:pPr marL="771525" lvl="2" indent="-257175">
              <a:lnSpc>
                <a:spcPct val="95000"/>
              </a:lnSpc>
              <a:spcBef>
                <a:spcPct val="0"/>
              </a:spcBef>
              <a:buClr>
                <a:srgbClr val="FFFFFF"/>
              </a:buClr>
              <a:buSzPct val="80000"/>
              <a:buFont typeface="Courier New" charset="0"/>
              <a:buChar char="o"/>
            </a:pPr>
            <a:r>
              <a:rPr lang="en-US" sz="2400" dirty="0" smtClean="0">
                <a:solidFill>
                  <a:srgbClr val="1C1C10"/>
                </a:solidFill>
                <a:latin typeface="Times" charset="0"/>
                <a:ea typeface="ＭＳ Ｐゴシック" charset="-128"/>
              </a:rPr>
              <a:t>4</a:t>
            </a:r>
            <a:r>
              <a:rPr lang="en-US" sz="2400" dirty="0">
                <a:solidFill>
                  <a:srgbClr val="1C1C10"/>
                </a:solidFill>
                <a:latin typeface="Times" charset="0"/>
                <a:ea typeface="ＭＳ Ｐゴシック" charset="-128"/>
              </a:rPr>
              <a:t>)</a:t>
            </a:r>
            <a:r>
              <a:rPr lang="en-US" sz="2400" dirty="0" smtClean="0">
                <a:solidFill>
                  <a:srgbClr val="1C1C10"/>
                </a:solidFill>
                <a:latin typeface="Times" charset="0"/>
                <a:ea typeface="ＭＳ Ｐゴシック" charset="-128"/>
              </a:rPr>
              <a:t> Confiscated </a:t>
            </a:r>
            <a:r>
              <a:rPr lang="en-US" sz="2400" dirty="0">
                <a:solidFill>
                  <a:srgbClr val="1C1C10"/>
                </a:solidFill>
                <a:latin typeface="Times" charset="0"/>
                <a:ea typeface="ＭＳ Ｐゴシック" charset="-128"/>
              </a:rPr>
              <a:t>the property of the LDS Church.</a:t>
            </a:r>
          </a:p>
        </p:txBody>
      </p:sp>
      <p:pic>
        <p:nvPicPr>
          <p:cNvPr id="5" name="Picture 4"/>
          <p:cNvPicPr>
            <a:picLocks noChangeAspect="1"/>
          </p:cNvPicPr>
          <p:nvPr/>
        </p:nvPicPr>
        <p:blipFill>
          <a:blip r:embed="rId2"/>
          <a:stretch>
            <a:fillRect/>
          </a:stretch>
        </p:blipFill>
        <p:spPr>
          <a:xfrm>
            <a:off x="5122133" y="3874429"/>
            <a:ext cx="2643284" cy="26337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507">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507">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a:t>Prison Time</a:t>
            </a:r>
          </a:p>
        </p:txBody>
      </p:sp>
      <p:sp>
        <p:nvSpPr>
          <p:cNvPr id="14339" name="Rectangle 3"/>
          <p:cNvSpPr>
            <a:spLocks noGrp="1" noChangeArrowheads="1"/>
          </p:cNvSpPr>
          <p:nvPr>
            <p:ph idx="1"/>
          </p:nvPr>
        </p:nvSpPr>
        <p:spPr>
          <a:xfrm>
            <a:off x="5338995" y="1828799"/>
            <a:ext cx="3563649" cy="4714969"/>
          </a:xfrm>
        </p:spPr>
        <p:txBody>
          <a:bodyPr>
            <a:normAutofit fontScale="77500" lnSpcReduction="20000"/>
          </a:bodyPr>
          <a:lstStyle/>
          <a:p>
            <a:pPr>
              <a:lnSpc>
                <a:spcPct val="90000"/>
              </a:lnSpc>
            </a:pPr>
            <a:r>
              <a:rPr lang="en-US" sz="2800" dirty="0"/>
              <a:t>If someone was caught the punishment could be the following:</a:t>
            </a:r>
          </a:p>
          <a:p>
            <a:pPr lvl="1">
              <a:lnSpc>
                <a:spcPct val="90000"/>
              </a:lnSpc>
            </a:pPr>
            <a:r>
              <a:rPr lang="en-US" sz="2400" u="sng" dirty="0"/>
              <a:t>5</a:t>
            </a:r>
            <a:r>
              <a:rPr lang="en-US" sz="2400" dirty="0"/>
              <a:t> years in prison</a:t>
            </a:r>
          </a:p>
          <a:p>
            <a:pPr lvl="1">
              <a:lnSpc>
                <a:spcPct val="90000"/>
              </a:lnSpc>
            </a:pPr>
            <a:r>
              <a:rPr lang="en-US" sz="2400" u="sng" dirty="0"/>
              <a:t>$500 </a:t>
            </a:r>
            <a:r>
              <a:rPr lang="en-US" sz="2400" dirty="0"/>
              <a:t>Fine</a:t>
            </a:r>
          </a:p>
          <a:p>
            <a:pPr>
              <a:lnSpc>
                <a:spcPct val="90000"/>
              </a:lnSpc>
            </a:pPr>
            <a:r>
              <a:rPr lang="en-US" sz="2800" dirty="0"/>
              <a:t>Eventually Mormons realized they needed to fall in line with the government.  Mormon church President John Taylor stated that the Mormons would follow constitutional law.  Except for the anti-polygamy Edwards act.</a:t>
            </a:r>
          </a:p>
          <a:p>
            <a:pPr>
              <a:lnSpc>
                <a:spcPct val="90000"/>
              </a:lnSpc>
            </a:pPr>
            <a:r>
              <a:rPr lang="en-US" sz="2800" dirty="0"/>
              <a:t>Over </a:t>
            </a:r>
            <a:r>
              <a:rPr lang="en-US" sz="2800" u="sng" dirty="0"/>
              <a:t>1000</a:t>
            </a:r>
            <a:r>
              <a:rPr lang="en-US" sz="2800" dirty="0"/>
              <a:t> polygamists were</a:t>
            </a:r>
            <a:r>
              <a:rPr lang="en-US" sz="2800" dirty="0" smtClean="0"/>
              <a:t> put in prison.</a:t>
            </a:r>
            <a:endParaRPr lang="en-US" sz="2800" dirty="0"/>
          </a:p>
        </p:txBody>
      </p:sp>
      <p:pic>
        <p:nvPicPr>
          <p:cNvPr id="4" name="Picture 4"/>
          <p:cNvPicPr>
            <a:picLocks noChangeAspect="1" noChangeArrowheads="1"/>
          </p:cNvPicPr>
          <p:nvPr/>
        </p:nvPicPr>
        <p:blipFill>
          <a:blip r:embed="rId2"/>
          <a:srcRect/>
          <a:stretch>
            <a:fillRect/>
          </a:stretch>
        </p:blipFill>
        <p:spPr bwMode="auto">
          <a:xfrm>
            <a:off x="484879" y="2300199"/>
            <a:ext cx="4426478" cy="303853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222885" y="274320"/>
            <a:ext cx="8698230" cy="822960"/>
          </a:xfrm>
        </p:spPr>
        <p:txBody>
          <a:bodyPr lIns="0" tIns="0" rIns="0" bIns="0" anchor="t"/>
          <a:lstStyle/>
          <a:p>
            <a:pPr eaLnBrk="1" hangingPunct="1">
              <a:lnSpc>
                <a:spcPct val="95000"/>
              </a:lnSpc>
            </a:pPr>
            <a:r>
              <a:rPr lang="en-US" sz="4400" dirty="0">
                <a:solidFill>
                  <a:srgbClr val="FFFFFF"/>
                </a:solidFill>
              </a:rPr>
              <a:t>Discussion    </a:t>
            </a:r>
          </a:p>
        </p:txBody>
      </p:sp>
      <p:sp>
        <p:nvSpPr>
          <p:cNvPr id="20483" name="Rectangle 2"/>
          <p:cNvSpPr>
            <a:spLocks noGrp="1" noChangeArrowheads="1"/>
          </p:cNvSpPr>
          <p:nvPr>
            <p:ph idx="1"/>
          </p:nvPr>
        </p:nvSpPr>
        <p:spPr>
          <a:xfrm>
            <a:off x="402907" y="1210183"/>
            <a:ext cx="8518208" cy="1948815"/>
          </a:xfrm>
        </p:spPr>
        <p:txBody>
          <a:bodyPr lIns="0" tIns="0" rIns="0" bIns="0"/>
          <a:lstStyle/>
          <a:p>
            <a:pPr marL="0" indent="0">
              <a:lnSpc>
                <a:spcPct val="95000"/>
              </a:lnSpc>
              <a:spcBef>
                <a:spcPct val="0"/>
              </a:spcBef>
              <a:buNone/>
            </a:pPr>
            <a:endParaRPr lang="en-US" dirty="0">
              <a:solidFill>
                <a:srgbClr val="1C1C10"/>
              </a:solidFill>
              <a:latin typeface="Times" charset="0"/>
            </a:endParaRPr>
          </a:p>
          <a:p>
            <a:pPr marL="411480" lvl="1" indent="-308610">
              <a:lnSpc>
                <a:spcPct val="95000"/>
              </a:lnSpc>
              <a:spcBef>
                <a:spcPct val="0"/>
              </a:spcBef>
              <a:buClr>
                <a:srgbClr val="FFFFFF"/>
              </a:buClr>
              <a:buFontTx/>
              <a:buChar char="•"/>
            </a:pPr>
            <a:r>
              <a:rPr lang="en-US" sz="2400" dirty="0">
                <a:solidFill>
                  <a:srgbClr val="1C1C10"/>
                </a:solidFill>
                <a:latin typeface="Times" charset="0"/>
                <a:ea typeface="ＭＳ Ｐゴシック" charset="-128"/>
              </a:rPr>
              <a:t>According to our standards, would polygamists be considered good Americans?</a:t>
            </a:r>
            <a:endParaRPr lang="en-US" dirty="0">
              <a:solidFill>
                <a:srgbClr val="1C1C10"/>
              </a:solidFill>
              <a:ea typeface="ＭＳ Ｐゴシック" charset="-128"/>
            </a:endParaRPr>
          </a:p>
          <a:p>
            <a:pPr marL="411480" lvl="1" indent="-308610">
              <a:lnSpc>
                <a:spcPct val="95000"/>
              </a:lnSpc>
              <a:spcBef>
                <a:spcPct val="0"/>
              </a:spcBef>
              <a:buClr>
                <a:srgbClr val="FFFFFF"/>
              </a:buClr>
              <a:buFontTx/>
              <a:buChar char="•"/>
            </a:pPr>
            <a:r>
              <a:rPr lang="en-US" sz="2400" dirty="0">
                <a:solidFill>
                  <a:srgbClr val="1C1C10"/>
                </a:solidFill>
                <a:latin typeface="Times" charset="0"/>
                <a:ea typeface="ＭＳ Ｐゴシック" charset="-128"/>
              </a:rPr>
              <a:t>How much can a person or group be different and still be considered a good American?</a:t>
            </a:r>
          </a:p>
        </p:txBody>
      </p:sp>
      <p:pic>
        <p:nvPicPr>
          <p:cNvPr id="20484" name="Picture 4"/>
          <p:cNvPicPr>
            <a:picLocks noChangeAspect="1" noChangeArrowheads="1"/>
          </p:cNvPicPr>
          <p:nvPr/>
        </p:nvPicPr>
        <p:blipFill>
          <a:blip r:embed="rId2"/>
          <a:srcRect t="2846" r="14780" b="49724"/>
          <a:stretch>
            <a:fillRect/>
          </a:stretch>
        </p:blipFill>
        <p:spPr bwMode="auto">
          <a:xfrm>
            <a:off x="1557679" y="3158998"/>
            <a:ext cx="6075010" cy="394474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a:t>Stereotypes</a:t>
            </a:r>
          </a:p>
        </p:txBody>
      </p:sp>
      <p:sp>
        <p:nvSpPr>
          <p:cNvPr id="12291" name="Rectangle 3"/>
          <p:cNvSpPr>
            <a:spLocks noGrp="1" noChangeArrowheads="1"/>
          </p:cNvSpPr>
          <p:nvPr>
            <p:ph idx="1"/>
          </p:nvPr>
        </p:nvSpPr>
        <p:spPr>
          <a:xfrm>
            <a:off x="248155" y="1828800"/>
            <a:ext cx="5570537" cy="4297363"/>
          </a:xfrm>
        </p:spPr>
        <p:txBody>
          <a:bodyPr/>
          <a:lstStyle/>
          <a:p>
            <a:r>
              <a:rPr lang="en-US" dirty="0"/>
              <a:t>Throughout the United States polygamy was viewed as</a:t>
            </a:r>
            <a:r>
              <a:rPr lang="en-US" dirty="0" smtClean="0"/>
              <a:t> </a:t>
            </a:r>
            <a:r>
              <a:rPr lang="en-US" u="sng" dirty="0" smtClean="0"/>
              <a:t>rampant. </a:t>
            </a:r>
            <a:r>
              <a:rPr lang="en-US" dirty="0" smtClean="0"/>
              <a:t>(people thought everyone in Utah was doing it)  </a:t>
            </a:r>
          </a:p>
          <a:p>
            <a:r>
              <a:rPr lang="en-US" dirty="0" smtClean="0"/>
              <a:t>People heard of men </a:t>
            </a:r>
            <a:r>
              <a:rPr lang="en-US" dirty="0"/>
              <a:t>having </a:t>
            </a:r>
            <a:r>
              <a:rPr lang="en-US" u="sng" dirty="0"/>
              <a:t>20-50 </a:t>
            </a:r>
            <a:r>
              <a:rPr lang="en-US" dirty="0" smtClean="0"/>
              <a:t>wives an that wives were forced to be </a:t>
            </a:r>
            <a:r>
              <a:rPr lang="en-US" u="sng" dirty="0" smtClean="0"/>
              <a:t>slaves</a:t>
            </a:r>
            <a:r>
              <a:rPr lang="en-US" dirty="0" smtClean="0"/>
              <a:t> to the men. </a:t>
            </a:r>
          </a:p>
          <a:p>
            <a:r>
              <a:rPr lang="en-US" dirty="0"/>
              <a:t>People  began to feel </a:t>
            </a:r>
            <a:r>
              <a:rPr lang="en-US" u="sng" dirty="0"/>
              <a:t>hatred</a:t>
            </a:r>
            <a:r>
              <a:rPr lang="en-US" dirty="0"/>
              <a:t> and disdain towards </a:t>
            </a:r>
            <a:r>
              <a:rPr lang="en-US" dirty="0" smtClean="0"/>
              <a:t>members &amp; </a:t>
            </a:r>
            <a:r>
              <a:rPr lang="en-US" dirty="0" err="1" smtClean="0"/>
              <a:t>Utahns</a:t>
            </a:r>
            <a:r>
              <a:rPr lang="en-US" dirty="0" smtClean="0"/>
              <a:t>.</a:t>
            </a:r>
            <a:endParaRPr lang="en-US" dirty="0"/>
          </a:p>
        </p:txBody>
      </p:sp>
      <p:pic>
        <p:nvPicPr>
          <p:cNvPr id="5" name="Picture 4"/>
          <p:cNvPicPr>
            <a:picLocks noChangeAspect="1" noChangeArrowheads="1"/>
          </p:cNvPicPr>
          <p:nvPr/>
        </p:nvPicPr>
        <p:blipFill>
          <a:blip r:embed="rId2"/>
          <a:srcRect/>
          <a:stretch>
            <a:fillRect/>
          </a:stretch>
        </p:blipFill>
        <p:spPr bwMode="auto">
          <a:xfrm>
            <a:off x="5622043" y="1345920"/>
            <a:ext cx="3045831" cy="501447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srcRect/>
          <a:stretch>
            <a:fillRect/>
          </a:stretch>
        </p:blipFill>
        <p:spPr bwMode="auto">
          <a:xfrm>
            <a:off x="0" y="255588"/>
            <a:ext cx="8839200" cy="61356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srcRect/>
          <a:stretch>
            <a:fillRect/>
          </a:stretch>
        </p:blipFill>
        <p:spPr bwMode="auto">
          <a:xfrm>
            <a:off x="0" y="0"/>
            <a:ext cx="9144000" cy="6184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4300" dirty="0"/>
              <a:t>Journal Write</a:t>
            </a:r>
            <a:r>
              <a:rPr lang="en-US" sz="3600" dirty="0"/>
              <a:t> </a:t>
            </a:r>
            <a:br>
              <a:rPr lang="en-US" sz="3600" dirty="0"/>
            </a:br>
            <a:r>
              <a:rPr lang="en-US" sz="2900" dirty="0"/>
              <a:t>150 </a:t>
            </a:r>
            <a:r>
              <a:rPr lang="en-US" sz="2900" dirty="0" smtClean="0"/>
              <a:t>words</a:t>
            </a:r>
            <a:r>
              <a:rPr lang="en-US" sz="3600" dirty="0" smtClean="0"/>
              <a:t> </a:t>
            </a:r>
            <a:endParaRPr lang="en-US" sz="3600" dirty="0"/>
          </a:p>
        </p:txBody>
      </p:sp>
      <p:sp>
        <p:nvSpPr>
          <p:cNvPr id="30723" name="Rectangle 3"/>
          <p:cNvSpPr>
            <a:spLocks noGrp="1" noChangeArrowheads="1"/>
          </p:cNvSpPr>
          <p:nvPr>
            <p:ph idx="1"/>
          </p:nvPr>
        </p:nvSpPr>
        <p:spPr/>
        <p:txBody>
          <a:bodyPr/>
          <a:lstStyle/>
          <a:p>
            <a:r>
              <a:rPr lang="en-US" dirty="0">
                <a:solidFill>
                  <a:srgbClr val="1C1C10"/>
                </a:solidFill>
              </a:rPr>
              <a:t>Would you be willing to share your spouse, or take a second, third, etc.. Spouse?  What might be some of the advantages and disadvantages?  Under what circumstances, if any, would you be willing to practice polygamy?  Explain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POLYGAMY Video</a:t>
            </a:r>
            <a:endParaRPr lang="en-US" dirty="0"/>
          </a:p>
        </p:txBody>
      </p:sp>
      <p:sp>
        <p:nvSpPr>
          <p:cNvPr id="3" name="Content Placeholder 2"/>
          <p:cNvSpPr>
            <a:spLocks noGrp="1"/>
          </p:cNvSpPr>
          <p:nvPr>
            <p:ph idx="1"/>
          </p:nvPr>
        </p:nvSpPr>
        <p:spPr/>
        <p:txBody>
          <a:bodyPr/>
          <a:lstStyle/>
          <a:p>
            <a:r>
              <a:rPr lang="en-US" dirty="0" smtClean="0"/>
              <a:t>Watch the video: Utah’s Struggle for Statehood &amp; Answer the </a:t>
            </a:r>
            <a:r>
              <a:rPr lang="en-US" dirty="0" smtClean="0"/>
              <a:t>questions: #13-26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Become a state?</a:t>
            </a:r>
            <a:endParaRPr lang="en-US" dirty="0"/>
          </a:p>
        </p:txBody>
      </p:sp>
      <p:sp>
        <p:nvSpPr>
          <p:cNvPr id="3" name="Content Placeholder 2"/>
          <p:cNvSpPr>
            <a:spLocks noGrp="1"/>
          </p:cNvSpPr>
          <p:nvPr>
            <p:ph idx="1"/>
          </p:nvPr>
        </p:nvSpPr>
        <p:spPr/>
        <p:txBody>
          <a:bodyPr>
            <a:normAutofit fontScale="92500" lnSpcReduction="10000"/>
          </a:bodyPr>
          <a:lstStyle/>
          <a:p>
            <a:r>
              <a:rPr lang="en-US" sz="3800" dirty="0" smtClean="0"/>
              <a:t>Rights </a:t>
            </a:r>
            <a:r>
              <a:rPr lang="en-US" sz="3800" u="sng" dirty="0" smtClean="0"/>
              <a:t>of citizenship</a:t>
            </a:r>
          </a:p>
          <a:p>
            <a:r>
              <a:rPr lang="en-US" sz="3800" u="sng" dirty="0" smtClean="0"/>
              <a:t>Represented</a:t>
            </a:r>
            <a:r>
              <a:rPr lang="en-US" sz="3800" dirty="0" smtClean="0"/>
              <a:t> in the government</a:t>
            </a:r>
          </a:p>
          <a:p>
            <a:r>
              <a:rPr lang="en-US" sz="3800" dirty="0" smtClean="0"/>
              <a:t>Elect their </a:t>
            </a:r>
            <a:r>
              <a:rPr lang="en-US" sz="3800" u="sng" dirty="0" smtClean="0"/>
              <a:t>own leaders</a:t>
            </a:r>
          </a:p>
          <a:p>
            <a:r>
              <a:rPr lang="en-US" sz="3800" dirty="0" smtClean="0"/>
              <a:t>Pay taxes</a:t>
            </a:r>
          </a:p>
          <a:p>
            <a:pPr lvl="1"/>
            <a:r>
              <a:rPr lang="en-US" sz="3800" dirty="0" smtClean="0"/>
              <a:t>Receive government </a:t>
            </a:r>
            <a:r>
              <a:rPr lang="en-US" sz="3800" u="sng" dirty="0" smtClean="0"/>
              <a:t>services</a:t>
            </a:r>
          </a:p>
          <a:p>
            <a:r>
              <a:rPr lang="en-US" sz="3800" u="sng" dirty="0" smtClean="0"/>
              <a:t>Freedoms</a:t>
            </a:r>
            <a:r>
              <a:rPr lang="en-US" sz="3800" dirty="0" smtClean="0"/>
              <a:t> of citizenship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Tensions with U.S. Government</a:t>
            </a:r>
            <a:endParaRPr lang="en-US" dirty="0"/>
          </a:p>
        </p:txBody>
      </p:sp>
      <p:sp>
        <p:nvSpPr>
          <p:cNvPr id="3" name="Content Placeholder 2"/>
          <p:cNvSpPr>
            <a:spLocks noGrp="1"/>
          </p:cNvSpPr>
          <p:nvPr>
            <p:ph idx="1"/>
          </p:nvPr>
        </p:nvSpPr>
        <p:spPr>
          <a:xfrm>
            <a:off x="2941052" y="1828800"/>
            <a:ext cx="5780169" cy="5029200"/>
          </a:xfrm>
        </p:spPr>
        <p:txBody>
          <a:bodyPr>
            <a:normAutofit fontScale="92500" lnSpcReduction="10000"/>
          </a:bodyPr>
          <a:lstStyle/>
          <a:p>
            <a:r>
              <a:rPr lang="en-US" dirty="0" smtClean="0"/>
              <a:t>“Utah War”-series of armed confrontations between </a:t>
            </a:r>
            <a:r>
              <a:rPr lang="en-US" dirty="0" err="1" smtClean="0"/>
              <a:t>Utahns</a:t>
            </a:r>
            <a:r>
              <a:rPr lang="en-US" dirty="0" smtClean="0"/>
              <a:t> &amp; the Federal Government from May </a:t>
            </a:r>
            <a:r>
              <a:rPr lang="en-US" u="sng" dirty="0" smtClean="0"/>
              <a:t>1857</a:t>
            </a:r>
            <a:r>
              <a:rPr lang="en-US" dirty="0" smtClean="0"/>
              <a:t> to July </a:t>
            </a:r>
            <a:r>
              <a:rPr lang="en-US" u="sng" dirty="0" smtClean="0"/>
              <a:t>1858.</a:t>
            </a:r>
          </a:p>
          <a:p>
            <a:pPr lvl="1"/>
            <a:r>
              <a:rPr lang="en-US" dirty="0" smtClean="0"/>
              <a:t>Not a true “war.” There were no official </a:t>
            </a:r>
            <a:r>
              <a:rPr lang="en-US" u="sng" dirty="0" smtClean="0"/>
              <a:t>battles</a:t>
            </a:r>
          </a:p>
          <a:p>
            <a:pPr lvl="1"/>
            <a:r>
              <a:rPr lang="en-US" dirty="0" smtClean="0"/>
              <a:t>President Buchanan heard  rumors of a supposed “</a:t>
            </a:r>
            <a:r>
              <a:rPr lang="en-US" u="sng" dirty="0" smtClean="0"/>
              <a:t>rebellion</a:t>
            </a:r>
            <a:r>
              <a:rPr lang="en-US" dirty="0" smtClean="0"/>
              <a:t>” in Utah, sent Colonel </a:t>
            </a:r>
            <a:r>
              <a:rPr lang="en-US" u="sng" dirty="0" smtClean="0"/>
              <a:t>Johnson’s</a:t>
            </a:r>
            <a:r>
              <a:rPr lang="en-US" dirty="0" smtClean="0"/>
              <a:t> Army to put an end to it.  </a:t>
            </a:r>
          </a:p>
          <a:p>
            <a:pPr lvl="1"/>
            <a:r>
              <a:rPr lang="en-US" dirty="0" smtClean="0"/>
              <a:t>War was</a:t>
            </a:r>
            <a:r>
              <a:rPr lang="en-US" u="sng" dirty="0" smtClean="0"/>
              <a:t> avoided</a:t>
            </a:r>
            <a:r>
              <a:rPr lang="en-US" dirty="0" smtClean="0"/>
              <a:t>. Tensions eventually died down.</a:t>
            </a:r>
          </a:p>
          <a:p>
            <a:r>
              <a:rPr lang="en-US" dirty="0" smtClean="0"/>
              <a:t>Mountain Meadow’s Massacre- September </a:t>
            </a:r>
            <a:r>
              <a:rPr lang="en-US" u="sng" dirty="0" smtClean="0"/>
              <a:t>1857</a:t>
            </a:r>
          </a:p>
          <a:p>
            <a:pPr lvl="1"/>
            <a:r>
              <a:rPr lang="en-US" dirty="0" smtClean="0"/>
              <a:t>Due to massive war hysteria &amp; fear of outsiders, </a:t>
            </a:r>
            <a:r>
              <a:rPr lang="en-US" dirty="0" err="1" smtClean="0"/>
              <a:t>Utahns</a:t>
            </a:r>
            <a:r>
              <a:rPr lang="en-US" dirty="0" smtClean="0"/>
              <a:t> attack and kill </a:t>
            </a:r>
            <a:r>
              <a:rPr lang="en-US" u="sng" dirty="0" smtClean="0"/>
              <a:t>120 </a:t>
            </a:r>
            <a:r>
              <a:rPr lang="en-US" dirty="0" smtClean="0"/>
              <a:t>people in a wagon train headed West.</a:t>
            </a:r>
            <a:endParaRPr lang="en-US" dirty="0"/>
          </a:p>
        </p:txBody>
      </p:sp>
      <p:pic>
        <p:nvPicPr>
          <p:cNvPr id="4" name="Picture 3"/>
          <p:cNvPicPr>
            <a:picLocks noChangeAspect="1"/>
          </p:cNvPicPr>
          <p:nvPr/>
        </p:nvPicPr>
        <p:blipFill>
          <a:blip r:embed="rId2"/>
          <a:stretch>
            <a:fillRect/>
          </a:stretch>
        </p:blipFill>
        <p:spPr>
          <a:xfrm>
            <a:off x="220299" y="2385891"/>
            <a:ext cx="2484920" cy="18819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3752" cy="990600"/>
          </a:xfrm>
        </p:spPr>
        <p:txBody>
          <a:bodyPr>
            <a:normAutofit fontScale="90000"/>
          </a:bodyPr>
          <a:lstStyle/>
          <a:p>
            <a:r>
              <a:rPr lang="en-US" dirty="0" smtClean="0"/>
              <a:t>Steps to Statehood: Join National Parties</a:t>
            </a:r>
            <a:endParaRPr lang="en-US" dirty="0"/>
          </a:p>
        </p:txBody>
      </p:sp>
      <p:sp>
        <p:nvSpPr>
          <p:cNvPr id="3" name="Content Placeholder 2"/>
          <p:cNvSpPr>
            <a:spLocks noGrp="1"/>
          </p:cNvSpPr>
          <p:nvPr>
            <p:ph idx="1"/>
          </p:nvPr>
        </p:nvSpPr>
        <p:spPr>
          <a:xfrm>
            <a:off x="0" y="1486998"/>
            <a:ext cx="9144000" cy="5371002"/>
          </a:xfrm>
        </p:spPr>
        <p:txBody>
          <a:bodyPr>
            <a:normAutofit/>
          </a:bodyPr>
          <a:lstStyle/>
          <a:p>
            <a:r>
              <a:rPr lang="en-US" dirty="0" smtClean="0"/>
              <a:t>In the Utah territory most Mormons voted the same.  Why would they vote the same?</a:t>
            </a:r>
          </a:p>
          <a:p>
            <a:r>
              <a:rPr lang="en-US" dirty="0" smtClean="0"/>
              <a:t>Many Mormons lost the </a:t>
            </a:r>
            <a:r>
              <a:rPr lang="en-US" u="sng" dirty="0" smtClean="0"/>
              <a:t>right to vote </a:t>
            </a:r>
            <a:r>
              <a:rPr lang="en-US" dirty="0" smtClean="0"/>
              <a:t>because of Federal laws against polygamists.  </a:t>
            </a:r>
          </a:p>
          <a:p>
            <a:r>
              <a:rPr lang="en-US" dirty="0" smtClean="0"/>
              <a:t>In order to fall in line with the rest of the nation the LDS church </a:t>
            </a:r>
            <a:r>
              <a:rPr lang="en-US" u="sng" dirty="0" smtClean="0"/>
              <a:t>encouraged</a:t>
            </a:r>
            <a:r>
              <a:rPr lang="en-US" dirty="0" smtClean="0"/>
              <a:t> it’s members to join one of the </a:t>
            </a:r>
            <a:r>
              <a:rPr lang="en-US" u="sng" dirty="0" smtClean="0"/>
              <a:t>two national parties.</a:t>
            </a:r>
          </a:p>
          <a:p>
            <a:r>
              <a:rPr lang="en-US" dirty="0" smtClean="0"/>
              <a:t>1892: </a:t>
            </a:r>
            <a:r>
              <a:rPr lang="en-US" u="sng" dirty="0" smtClean="0"/>
              <a:t>First</a:t>
            </a:r>
            <a:r>
              <a:rPr lang="en-US" dirty="0" smtClean="0"/>
              <a:t> two party elections held in Utah</a:t>
            </a:r>
          </a:p>
          <a:p>
            <a:endParaRPr lang="en-US" dirty="0" smtClean="0"/>
          </a:p>
          <a:p>
            <a:endParaRPr lang="en-US" dirty="0" smtClean="0"/>
          </a:p>
          <a:p>
            <a:r>
              <a:rPr lang="en-US" u="sng" dirty="0" smtClean="0"/>
              <a:t>1893</a:t>
            </a:r>
            <a:r>
              <a:rPr lang="en-US" dirty="0" smtClean="0"/>
              <a:t>: Bill written to admit Utah into the Union passes in Congress</a:t>
            </a:r>
          </a:p>
          <a:p>
            <a:endParaRPr lang="en-US" dirty="0"/>
          </a:p>
        </p:txBody>
      </p:sp>
      <p:pic>
        <p:nvPicPr>
          <p:cNvPr id="33794" name="Picture 2" descr="http://tbn3.google.com/images?q=tbn:kKS_cQvtUIh1sM:http://www.citynews.ca/images/blogs/donkey-democrat-logo.jpg">
            <a:hlinkClick r:id="rId2"/>
          </p:cNvPr>
          <p:cNvPicPr>
            <a:picLocks noChangeAspect="1" noChangeArrowheads="1"/>
          </p:cNvPicPr>
          <p:nvPr/>
        </p:nvPicPr>
        <p:blipFill>
          <a:blip r:embed="rId3"/>
          <a:srcRect/>
          <a:stretch>
            <a:fillRect/>
          </a:stretch>
        </p:blipFill>
        <p:spPr bwMode="auto">
          <a:xfrm>
            <a:off x="1828800" y="4995379"/>
            <a:ext cx="1237915" cy="1098152"/>
          </a:xfrm>
          <a:prstGeom prst="rect">
            <a:avLst/>
          </a:prstGeom>
          <a:noFill/>
        </p:spPr>
      </p:pic>
      <p:pic>
        <p:nvPicPr>
          <p:cNvPr id="33796" name="Picture 4" descr="http://tbn1.google.com/images?q=tbn:gssRHPi88UKbKM:http://theapostolicreport.files.wordpress.com/2008/03/republican_logo.jpg">
            <a:hlinkClick r:id="rId4"/>
          </p:cNvPr>
          <p:cNvPicPr>
            <a:picLocks noChangeAspect="1" noChangeArrowheads="1"/>
          </p:cNvPicPr>
          <p:nvPr/>
        </p:nvPicPr>
        <p:blipFill>
          <a:blip r:embed="rId5"/>
          <a:srcRect/>
          <a:stretch>
            <a:fillRect/>
          </a:stretch>
        </p:blipFill>
        <p:spPr bwMode="auto">
          <a:xfrm>
            <a:off x="4953000" y="4995380"/>
            <a:ext cx="1311681" cy="109815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Statehood: End Polygamy</a:t>
            </a:r>
            <a:endParaRPr lang="en-US" dirty="0"/>
          </a:p>
        </p:txBody>
      </p:sp>
      <p:sp>
        <p:nvSpPr>
          <p:cNvPr id="3" name="Content Placeholder 2"/>
          <p:cNvSpPr>
            <a:spLocks noGrp="1"/>
          </p:cNvSpPr>
          <p:nvPr>
            <p:ph idx="1"/>
          </p:nvPr>
        </p:nvSpPr>
        <p:spPr>
          <a:xfrm>
            <a:off x="481413" y="1828800"/>
            <a:ext cx="5024465" cy="4870465"/>
          </a:xfrm>
        </p:spPr>
        <p:txBody>
          <a:bodyPr>
            <a:normAutofit fontScale="85000" lnSpcReduction="20000"/>
          </a:bodyPr>
          <a:lstStyle/>
          <a:p>
            <a:r>
              <a:rPr lang="en-US" sz="3600" dirty="0" smtClean="0"/>
              <a:t>The Manifesto</a:t>
            </a:r>
          </a:p>
          <a:p>
            <a:pPr lvl="1"/>
            <a:r>
              <a:rPr lang="en-US" sz="3600" dirty="0" smtClean="0"/>
              <a:t>Statement made by the Mormon 1</a:t>
            </a:r>
            <a:r>
              <a:rPr lang="en-US" sz="3600" baseline="30000" dirty="0" smtClean="0"/>
              <a:t>st</a:t>
            </a:r>
            <a:r>
              <a:rPr lang="en-US" sz="3600" dirty="0" smtClean="0"/>
              <a:t> presidency and quorum of the twelve in </a:t>
            </a:r>
            <a:r>
              <a:rPr lang="en-US" sz="3600" u="sng" dirty="0" smtClean="0"/>
              <a:t>1890</a:t>
            </a:r>
            <a:r>
              <a:rPr lang="en-US" sz="3600" dirty="0" smtClean="0"/>
              <a:t>, ending any </a:t>
            </a:r>
            <a:r>
              <a:rPr lang="en-US" sz="3600" u="sng" dirty="0" smtClean="0"/>
              <a:t>new</a:t>
            </a:r>
            <a:r>
              <a:rPr lang="en-US" sz="3600" dirty="0" smtClean="0"/>
              <a:t> polygamous marriages.</a:t>
            </a:r>
          </a:p>
          <a:p>
            <a:pPr lvl="1"/>
            <a:endParaRPr lang="en-US" sz="3600" dirty="0" smtClean="0"/>
          </a:p>
          <a:p>
            <a:pPr lvl="1">
              <a:buNone/>
            </a:pPr>
            <a:endParaRPr lang="en-US" sz="3600" dirty="0" smtClean="0"/>
          </a:p>
          <a:p>
            <a:pPr marL="0" indent="0">
              <a:lnSpc>
                <a:spcPct val="95000"/>
              </a:lnSpc>
              <a:spcBef>
                <a:spcPct val="0"/>
              </a:spcBef>
              <a:buNone/>
            </a:pPr>
            <a:r>
              <a:rPr lang="en-US" i="1" dirty="0" smtClean="0">
                <a:solidFill>
                  <a:srgbClr val="1C1C10"/>
                </a:solidFill>
                <a:latin typeface="Times" charset="0"/>
              </a:rPr>
              <a:t>I publicly declare that my advice to the Latter-day Saints is to refrain from contracting any marriages forbidden by the law of the land. </a:t>
            </a:r>
            <a:endParaRPr lang="en-US" dirty="0" smtClean="0">
              <a:solidFill>
                <a:srgbClr val="1C1C10"/>
              </a:solidFill>
            </a:endParaRPr>
          </a:p>
          <a:p>
            <a:pPr marL="0" indent="0" algn="r">
              <a:lnSpc>
                <a:spcPct val="95000"/>
              </a:lnSpc>
              <a:spcBef>
                <a:spcPct val="0"/>
              </a:spcBef>
              <a:buNone/>
            </a:pPr>
            <a:r>
              <a:rPr lang="en-US" sz="1900" dirty="0" smtClean="0">
                <a:solidFill>
                  <a:srgbClr val="1C1C10"/>
                </a:solidFill>
                <a:latin typeface="Times" charset="0"/>
              </a:rPr>
              <a:t>-</a:t>
            </a:r>
            <a:r>
              <a:rPr lang="en-US" sz="1900" dirty="0" err="1" smtClean="0">
                <a:solidFill>
                  <a:srgbClr val="1C1C10"/>
                </a:solidFill>
                <a:latin typeface="Times" charset="0"/>
              </a:rPr>
              <a:t>Wilford</a:t>
            </a:r>
            <a:r>
              <a:rPr lang="en-US" sz="1900" dirty="0" smtClean="0">
                <a:solidFill>
                  <a:srgbClr val="1C1C10"/>
                </a:solidFill>
                <a:latin typeface="Times" charset="0"/>
              </a:rPr>
              <a:t> Woodruff, President of The Church </a:t>
            </a:r>
            <a:endParaRPr lang="en-US" dirty="0" smtClean="0">
              <a:solidFill>
                <a:srgbClr val="1C1C10"/>
              </a:solidFill>
            </a:endParaRPr>
          </a:p>
          <a:p>
            <a:pPr marL="0" indent="0" algn="r">
              <a:lnSpc>
                <a:spcPct val="95000"/>
              </a:lnSpc>
              <a:spcBef>
                <a:spcPct val="0"/>
              </a:spcBef>
              <a:buNone/>
            </a:pPr>
            <a:r>
              <a:rPr lang="en-US" sz="1900" dirty="0" smtClean="0">
                <a:solidFill>
                  <a:srgbClr val="1C1C10"/>
                </a:solidFill>
                <a:latin typeface="Times" charset="0"/>
              </a:rPr>
              <a:t>of Jesus Christ of Latter-day Saints</a:t>
            </a:r>
          </a:p>
          <a:p>
            <a:pPr lvl="1">
              <a:buNone/>
            </a:pPr>
            <a:endParaRPr lang="en-US" sz="3600" dirty="0" smtClean="0"/>
          </a:p>
        </p:txBody>
      </p:sp>
      <p:pic>
        <p:nvPicPr>
          <p:cNvPr id="29698" name="Picture 2" descr="Wilford Woodruff in 1889.">
            <a:hlinkClick r:id="rId2" tooltip="Wilford Woodruff in 1889."/>
          </p:cNvPr>
          <p:cNvPicPr>
            <a:picLocks noChangeAspect="1" noChangeArrowheads="1"/>
          </p:cNvPicPr>
          <p:nvPr/>
        </p:nvPicPr>
        <p:blipFill>
          <a:blip r:embed="rId3"/>
          <a:srcRect/>
          <a:stretch>
            <a:fillRect/>
          </a:stretch>
        </p:blipFill>
        <p:spPr bwMode="auto">
          <a:xfrm>
            <a:off x="5796397" y="2133600"/>
            <a:ext cx="2971800" cy="369989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to Statehood: apply AGAIN</a:t>
            </a:r>
            <a:endParaRPr lang="en-US" dirty="0"/>
          </a:p>
        </p:txBody>
      </p:sp>
      <p:sp>
        <p:nvSpPr>
          <p:cNvPr id="3" name="Content Placeholder 2"/>
          <p:cNvSpPr>
            <a:spLocks noGrp="1"/>
          </p:cNvSpPr>
          <p:nvPr>
            <p:ph idx="1"/>
          </p:nvPr>
        </p:nvSpPr>
        <p:spPr/>
        <p:txBody>
          <a:bodyPr/>
          <a:lstStyle/>
          <a:p>
            <a:r>
              <a:rPr lang="en-US" u="sng" dirty="0" smtClean="0"/>
              <a:t>1895</a:t>
            </a:r>
            <a:r>
              <a:rPr lang="en-US" dirty="0" smtClean="0"/>
              <a:t> - Delegates attend Utah Constitutional Convention</a:t>
            </a:r>
          </a:p>
          <a:p>
            <a:r>
              <a:rPr lang="en-US" dirty="0" smtClean="0"/>
              <a:t>The new constitution was put up for a vote and was accepted in a vote of 31,305 to 7,687.</a:t>
            </a:r>
          </a:p>
          <a:p>
            <a:endParaRPr lang="en-US" dirty="0"/>
          </a:p>
        </p:txBody>
      </p:sp>
      <p:pic>
        <p:nvPicPr>
          <p:cNvPr id="31746" name="Picture 2" descr="http://www.pubs.asce.org/NR/rdonlyres/4FE52118-551E-4C35-B6E3-6618EB91F7B6/0/0608feat7.jpg"/>
          <p:cNvPicPr>
            <a:picLocks noChangeAspect="1" noChangeArrowheads="1"/>
          </p:cNvPicPr>
          <p:nvPr/>
        </p:nvPicPr>
        <p:blipFill>
          <a:blip r:embed="rId2"/>
          <a:srcRect/>
          <a:stretch>
            <a:fillRect/>
          </a:stretch>
        </p:blipFill>
        <p:spPr bwMode="auto">
          <a:xfrm>
            <a:off x="1828800" y="3696766"/>
            <a:ext cx="4908680" cy="2953389"/>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Author’s of Utah’s Constitution</a:t>
            </a:r>
          </a:p>
        </p:txBody>
      </p:sp>
      <p:graphicFrame>
        <p:nvGraphicFramePr>
          <p:cNvPr id="6187" name="Group 43"/>
          <p:cNvGraphicFramePr>
            <a:graphicFrameLocks noGrp="1"/>
          </p:cNvGraphicFramePr>
          <p:nvPr>
            <p:ph type="tbl" idx="1"/>
          </p:nvPr>
        </p:nvGraphicFramePr>
        <p:xfrm>
          <a:off x="457200" y="1600200"/>
          <a:ext cx="8229600" cy="3493008"/>
        </p:xfrm>
        <a:graphic>
          <a:graphicData uri="http://schemas.openxmlformats.org/drawingml/2006/table">
            <a:tbl>
              <a:tblPr/>
              <a:tblGrid>
                <a:gridCol w="1219200"/>
                <a:gridCol w="990600"/>
                <a:gridCol w="3048000"/>
                <a:gridCol w="1325563"/>
                <a:gridCol w="1646237"/>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Party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Occupation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Birthplace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Religion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62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59 Republicans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48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Democrats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24-76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28 Farmers &amp; Ranchers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15 Lawyers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13 Merchants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8 Mining Businessmen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6 Educators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5 Churchmen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4 Newspapermen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3 Bankers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3 Builders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Others, including a Photographer, a blacksmith, a clerk, a mason, a brewer and a druggist.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47 Other Territories or States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37 Foreign Countries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28 Utah Territory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79 Mormons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2 Catholics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1 Episcopal Minister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1 Jew</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1 Methodist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88" name="Text Box 44"/>
          <p:cNvSpPr txBox="1">
            <a:spLocks noChangeArrowheads="1"/>
          </p:cNvSpPr>
          <p:nvPr/>
        </p:nvSpPr>
        <p:spPr bwMode="auto">
          <a:xfrm>
            <a:off x="517525" y="5181600"/>
            <a:ext cx="8245475" cy="1552575"/>
          </a:xfrm>
          <a:prstGeom prst="rect">
            <a:avLst/>
          </a:prstGeom>
          <a:noFill/>
          <a:ln w="9525">
            <a:noFill/>
            <a:miter lim="800000"/>
            <a:headEnd/>
            <a:tailEnd/>
          </a:ln>
          <a:effectLst/>
        </p:spPr>
        <p:txBody>
          <a:bodyPr>
            <a:prstTxWarp prst="textNoShape">
              <a:avLst/>
            </a:prstTxWarp>
            <a:spAutoFit/>
          </a:bodyPr>
          <a:lstStyle/>
          <a:p>
            <a:pPr algn="ctr"/>
            <a:r>
              <a:rPr lang="en-US" sz="2400" dirty="0"/>
              <a:t>Draw some conclusions.</a:t>
            </a:r>
          </a:p>
          <a:p>
            <a:r>
              <a:rPr lang="en-US" sz="2400" dirty="0"/>
              <a:t>Identify what were some of the prominent jobs of those who wrote the Constitution.?  What does that say about the values of Utah?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88"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JANUARY 4, 1896</a:t>
            </a:r>
            <a:endParaRPr lang="en-US" dirty="0"/>
          </a:p>
        </p:txBody>
      </p:sp>
      <p:sp>
        <p:nvSpPr>
          <p:cNvPr id="3" name="Content Placeholder 2"/>
          <p:cNvSpPr>
            <a:spLocks noGrp="1"/>
          </p:cNvSpPr>
          <p:nvPr>
            <p:ph idx="1"/>
          </p:nvPr>
        </p:nvSpPr>
        <p:spPr>
          <a:xfrm>
            <a:off x="228600" y="1600200"/>
            <a:ext cx="8153400" cy="4495800"/>
          </a:xfrm>
        </p:spPr>
        <p:txBody>
          <a:bodyPr/>
          <a:lstStyle/>
          <a:p>
            <a:r>
              <a:rPr lang="en-US" dirty="0" smtClean="0"/>
              <a:t>Utah becomes the 45</a:t>
            </a:r>
            <a:r>
              <a:rPr lang="en-US" baseline="30000" dirty="0" smtClean="0"/>
              <a:t>th</a:t>
            </a:r>
            <a:r>
              <a:rPr lang="en-US" dirty="0" smtClean="0"/>
              <a:t> State!</a:t>
            </a:r>
          </a:p>
        </p:txBody>
      </p:sp>
      <p:pic>
        <p:nvPicPr>
          <p:cNvPr id="30722" name="Picture 2" descr="http://historyforkids.utah.gov/history_and_facts/images/zcmi_large.jpg"/>
          <p:cNvPicPr>
            <a:picLocks noChangeAspect="1" noChangeArrowheads="1"/>
          </p:cNvPicPr>
          <p:nvPr/>
        </p:nvPicPr>
        <p:blipFill>
          <a:blip r:embed="rId2"/>
          <a:srcRect/>
          <a:stretch>
            <a:fillRect/>
          </a:stretch>
        </p:blipFill>
        <p:spPr bwMode="auto">
          <a:xfrm>
            <a:off x="990600" y="2667000"/>
            <a:ext cx="3543300" cy="2847975"/>
          </a:xfrm>
          <a:prstGeom prst="rect">
            <a:avLst/>
          </a:prstGeom>
          <a:noFill/>
        </p:spPr>
      </p:pic>
      <p:pic>
        <p:nvPicPr>
          <p:cNvPr id="30724" name="Picture 4" descr="http://www.pbs.org/mormons/sfeature/images/statehood_index.jpg"/>
          <p:cNvPicPr>
            <a:picLocks noChangeAspect="1" noChangeArrowheads="1"/>
          </p:cNvPicPr>
          <p:nvPr/>
        </p:nvPicPr>
        <p:blipFill>
          <a:blip r:embed="rId3"/>
          <a:srcRect/>
          <a:stretch>
            <a:fillRect/>
          </a:stretch>
        </p:blipFill>
        <p:spPr bwMode="auto">
          <a:xfrm>
            <a:off x="5257800" y="1371600"/>
            <a:ext cx="3305175" cy="2476500"/>
          </a:xfrm>
          <a:prstGeom prst="rect">
            <a:avLst/>
          </a:prstGeom>
          <a:noFill/>
        </p:spPr>
      </p:pic>
      <p:pic>
        <p:nvPicPr>
          <p:cNvPr id="30726" name="Picture 6" descr="http://www.signaturebooks.com/excerpts/pics/thief2.jpg"/>
          <p:cNvPicPr>
            <a:picLocks noChangeAspect="1" noChangeArrowheads="1"/>
          </p:cNvPicPr>
          <p:nvPr/>
        </p:nvPicPr>
        <p:blipFill>
          <a:blip r:embed="rId4"/>
          <a:srcRect/>
          <a:stretch>
            <a:fillRect/>
          </a:stretch>
        </p:blipFill>
        <p:spPr bwMode="auto">
          <a:xfrm>
            <a:off x="4800600" y="4038600"/>
            <a:ext cx="2857500" cy="2228850"/>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p:txBody>
          <a:bodyPr>
            <a:normAutofit fontScale="92500"/>
          </a:bodyPr>
          <a:lstStyle/>
          <a:p>
            <a:r>
              <a:rPr lang="en-US" u="sng" dirty="0" smtClean="0"/>
              <a:t>1850: </a:t>
            </a:r>
            <a:r>
              <a:rPr lang="en-US" dirty="0" smtClean="0"/>
              <a:t>Utah First applies for </a:t>
            </a:r>
            <a:r>
              <a:rPr lang="en-US" u="sng" dirty="0" smtClean="0"/>
              <a:t>statehood</a:t>
            </a:r>
            <a:r>
              <a:rPr lang="en-US" dirty="0" smtClean="0"/>
              <a:t>. It is denied.</a:t>
            </a:r>
          </a:p>
          <a:p>
            <a:r>
              <a:rPr lang="en-US" u="sng" dirty="0" smtClean="0"/>
              <a:t>1850: </a:t>
            </a:r>
            <a:r>
              <a:rPr lang="en-US" dirty="0" smtClean="0"/>
              <a:t>U</a:t>
            </a:r>
            <a:r>
              <a:rPr lang="en-US" dirty="0" smtClean="0"/>
              <a:t>.S. Congress establishes Utah</a:t>
            </a:r>
            <a:r>
              <a:rPr lang="en-US" dirty="0" smtClean="0"/>
              <a:t> </a:t>
            </a:r>
            <a:r>
              <a:rPr lang="en-US" u="sng" dirty="0" smtClean="0"/>
              <a:t>territory</a:t>
            </a:r>
            <a:r>
              <a:rPr lang="en-US" dirty="0" smtClean="0"/>
              <a:t>. Brigham </a:t>
            </a:r>
            <a:r>
              <a:rPr lang="en-US" dirty="0" smtClean="0"/>
              <a:t>Young is appointed the </a:t>
            </a:r>
            <a:r>
              <a:rPr lang="en-US" dirty="0" smtClean="0"/>
              <a:t>first </a:t>
            </a:r>
            <a:r>
              <a:rPr lang="en-US" u="sng" dirty="0" smtClean="0"/>
              <a:t>governor</a:t>
            </a:r>
            <a:r>
              <a:rPr lang="en-US" dirty="0" smtClean="0"/>
              <a:t>.</a:t>
            </a:r>
          </a:p>
          <a:p>
            <a:r>
              <a:rPr lang="en-US" dirty="0" smtClean="0"/>
              <a:t>1852: </a:t>
            </a:r>
            <a:r>
              <a:rPr lang="en-US" dirty="0" smtClean="0"/>
              <a:t>The L.D.S. Church officially announces the practice of</a:t>
            </a:r>
            <a:r>
              <a:rPr lang="en-US" dirty="0" smtClean="0"/>
              <a:t> </a:t>
            </a:r>
            <a:r>
              <a:rPr lang="en-US" u="sng" dirty="0" smtClean="0"/>
              <a:t>polygamy</a:t>
            </a:r>
            <a:r>
              <a:rPr lang="en-US" dirty="0" smtClean="0"/>
              <a:t>, </a:t>
            </a:r>
            <a:r>
              <a:rPr lang="en-US" dirty="0" smtClean="0"/>
              <a:t>when one man is married to multiple women. </a:t>
            </a:r>
            <a:r>
              <a:rPr lang="en-US" dirty="0" smtClean="0"/>
              <a:t> </a:t>
            </a:r>
          </a:p>
          <a:p>
            <a:r>
              <a:rPr lang="en-US" u="sng" dirty="0" smtClean="0"/>
              <a:t>1857-1858</a:t>
            </a:r>
            <a:r>
              <a:rPr lang="en-US" dirty="0" smtClean="0"/>
              <a:t>: “</a:t>
            </a:r>
            <a:r>
              <a:rPr lang="en-US" u="sng" dirty="0" smtClean="0"/>
              <a:t>Utah War</a:t>
            </a:r>
            <a:r>
              <a:rPr lang="en-US" dirty="0" smtClean="0"/>
              <a:t>” </a:t>
            </a:r>
            <a:r>
              <a:rPr lang="en-US" dirty="0" smtClean="0"/>
              <a:t>begins. Johnston’s </a:t>
            </a:r>
            <a:r>
              <a:rPr lang="en-US" dirty="0" smtClean="0"/>
              <a:t>federal </a:t>
            </a:r>
            <a:r>
              <a:rPr lang="en-US" u="sng" dirty="0" smtClean="0"/>
              <a:t>armies</a:t>
            </a:r>
            <a:r>
              <a:rPr lang="en-US" dirty="0" smtClean="0"/>
              <a:t> are </a:t>
            </a:r>
            <a:r>
              <a:rPr lang="en-US" dirty="0" smtClean="0"/>
              <a:t>sent from the east. Mountain</a:t>
            </a:r>
            <a:r>
              <a:rPr lang="en-US" dirty="0" smtClean="0"/>
              <a:t> </a:t>
            </a:r>
            <a:r>
              <a:rPr lang="en-US" u="sng" dirty="0" smtClean="0"/>
              <a:t>Meadows</a:t>
            </a:r>
            <a:r>
              <a:rPr lang="en-US" dirty="0" smtClean="0"/>
              <a:t> Massacre </a:t>
            </a:r>
          </a:p>
          <a:p>
            <a:r>
              <a:rPr lang="en-US" u="sng" dirty="0" smtClean="0"/>
              <a:t>1861</a:t>
            </a:r>
            <a:r>
              <a:rPr lang="en-US" dirty="0" smtClean="0"/>
              <a:t>: </a:t>
            </a:r>
            <a:r>
              <a:rPr lang="en-US" dirty="0" smtClean="0"/>
              <a:t>Outbreak of</a:t>
            </a:r>
            <a:r>
              <a:rPr lang="en-US" dirty="0" smtClean="0"/>
              <a:t> the </a:t>
            </a:r>
            <a:r>
              <a:rPr lang="en-US" u="sng" dirty="0" smtClean="0"/>
              <a:t>Civil War </a:t>
            </a:r>
            <a:r>
              <a:rPr lang="en-US" dirty="0" smtClean="0"/>
              <a:t>in </a:t>
            </a:r>
            <a:r>
              <a:rPr lang="en-US" dirty="0" smtClean="0"/>
              <a:t>the South. Johnston’s army </a:t>
            </a:r>
            <a:r>
              <a:rPr lang="en-US" dirty="0" smtClean="0"/>
              <a:t>leaves </a:t>
            </a:r>
            <a:r>
              <a:rPr lang="en-US" u="sng" dirty="0" smtClean="0"/>
              <a:t>Utah. </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Continued</a:t>
            </a:r>
            <a:endParaRPr lang="en-US" dirty="0"/>
          </a:p>
        </p:txBody>
      </p:sp>
      <p:sp>
        <p:nvSpPr>
          <p:cNvPr id="3" name="Content Placeholder 2"/>
          <p:cNvSpPr>
            <a:spLocks noGrp="1"/>
          </p:cNvSpPr>
          <p:nvPr>
            <p:ph idx="1"/>
          </p:nvPr>
        </p:nvSpPr>
        <p:spPr/>
        <p:txBody>
          <a:bodyPr/>
          <a:lstStyle/>
          <a:p>
            <a:r>
              <a:rPr lang="en-US" dirty="0" smtClean="0"/>
              <a:t>1869: Utah’s </a:t>
            </a:r>
            <a:r>
              <a:rPr lang="en-US" u="sng" dirty="0" smtClean="0"/>
              <a:t>women</a:t>
            </a:r>
            <a:r>
              <a:rPr lang="en-US" dirty="0" smtClean="0"/>
              <a:t> gain</a:t>
            </a:r>
            <a:r>
              <a:rPr lang="en-US" u="sng" dirty="0" smtClean="0"/>
              <a:t> suffrage </a:t>
            </a:r>
            <a:r>
              <a:rPr lang="en-US" dirty="0" smtClean="0"/>
              <a:t>(</a:t>
            </a:r>
            <a:r>
              <a:rPr lang="en-US" dirty="0" smtClean="0"/>
              <a:t>the right to vote). In 1887 it is taken away until the 19</a:t>
            </a:r>
            <a:r>
              <a:rPr lang="en-US" baseline="30000" dirty="0" smtClean="0"/>
              <a:t>th</a:t>
            </a:r>
            <a:r>
              <a:rPr lang="en-US" dirty="0" smtClean="0"/>
              <a:t> amendment allows all women to vote.</a:t>
            </a:r>
            <a:endParaRPr lang="en-US" dirty="0" smtClean="0"/>
          </a:p>
          <a:p>
            <a:r>
              <a:rPr lang="en-US" u="sng" dirty="0" smtClean="0"/>
              <a:t>1887</a:t>
            </a:r>
            <a:r>
              <a:rPr lang="en-US" dirty="0" smtClean="0"/>
              <a:t>: Edmunds </a:t>
            </a:r>
            <a:r>
              <a:rPr lang="en-US" dirty="0" smtClean="0"/>
              <a:t>Act passes in</a:t>
            </a:r>
            <a:r>
              <a:rPr lang="en-US" dirty="0" smtClean="0"/>
              <a:t> </a:t>
            </a:r>
            <a:r>
              <a:rPr lang="en-US" u="sng" dirty="0" smtClean="0"/>
              <a:t>Congress. </a:t>
            </a:r>
            <a:r>
              <a:rPr lang="en-US" dirty="0" smtClean="0"/>
              <a:t>Polygamist </a:t>
            </a:r>
            <a:r>
              <a:rPr lang="en-US" dirty="0" smtClean="0"/>
              <a:t>arrests intensify and many husbands go into hiding.</a:t>
            </a:r>
          </a:p>
          <a:p>
            <a:r>
              <a:rPr lang="en-US" dirty="0" smtClean="0"/>
              <a:t> </a:t>
            </a:r>
            <a:r>
              <a:rPr lang="en-US" u="sng" dirty="0" smtClean="0"/>
              <a:t>1890</a:t>
            </a:r>
            <a:r>
              <a:rPr lang="en-US" dirty="0" smtClean="0"/>
              <a:t>: </a:t>
            </a:r>
            <a:r>
              <a:rPr lang="en-US" dirty="0" smtClean="0"/>
              <a:t>The</a:t>
            </a:r>
            <a:r>
              <a:rPr lang="en-US" dirty="0" smtClean="0"/>
              <a:t> </a:t>
            </a:r>
            <a:r>
              <a:rPr lang="en-US" u="sng" dirty="0" smtClean="0"/>
              <a:t>Manifesto</a:t>
            </a:r>
            <a:r>
              <a:rPr lang="en-US" dirty="0" smtClean="0"/>
              <a:t>, </a:t>
            </a:r>
            <a:r>
              <a:rPr lang="en-US" dirty="0" smtClean="0"/>
              <a:t>issued by </a:t>
            </a:r>
            <a:r>
              <a:rPr lang="en-US" dirty="0" err="1" smtClean="0"/>
              <a:t>Wilford</a:t>
            </a:r>
            <a:r>
              <a:rPr lang="en-US" dirty="0" smtClean="0"/>
              <a:t> Woodruff (President of the L.D.S. Church), ended the practice of plural marriage.</a:t>
            </a:r>
          </a:p>
          <a:p>
            <a:r>
              <a:rPr lang="en-US" dirty="0" smtClean="0"/>
              <a:t> 1896: Utah becomes the </a:t>
            </a:r>
            <a:r>
              <a:rPr lang="en-US" u="sng" dirty="0" smtClean="0"/>
              <a:t>45</a:t>
            </a:r>
            <a:r>
              <a:rPr lang="en-US" u="sng" baseline="30000" dirty="0" smtClean="0"/>
              <a:t>th</a:t>
            </a:r>
            <a:r>
              <a:rPr lang="en-US" dirty="0" smtClean="0"/>
              <a:t> state! </a:t>
            </a:r>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153400" cy="990600"/>
          </a:xfrm>
        </p:spPr>
        <p:txBody>
          <a:bodyPr/>
          <a:lstStyle/>
          <a:p>
            <a:r>
              <a:rPr lang="en-US" dirty="0" smtClean="0"/>
              <a:t>First State Capital</a:t>
            </a:r>
            <a:endParaRPr lang="en-US" dirty="0"/>
          </a:p>
        </p:txBody>
      </p:sp>
      <p:sp>
        <p:nvSpPr>
          <p:cNvPr id="5" name="TextBox 4"/>
          <p:cNvSpPr txBox="1"/>
          <p:nvPr/>
        </p:nvSpPr>
        <p:spPr>
          <a:xfrm>
            <a:off x="685800" y="2286000"/>
            <a:ext cx="3352800" cy="523220"/>
          </a:xfrm>
          <a:prstGeom prst="rect">
            <a:avLst/>
          </a:prstGeom>
          <a:noFill/>
        </p:spPr>
        <p:txBody>
          <a:bodyPr wrap="square" rtlCol="0">
            <a:spAutoFit/>
          </a:bodyPr>
          <a:lstStyle/>
          <a:p>
            <a:r>
              <a:rPr lang="en-US" sz="2800" dirty="0" smtClean="0">
                <a:solidFill>
                  <a:srgbClr val="1C1C10"/>
                </a:solidFill>
              </a:rPr>
              <a:t>Fillmore, Utah</a:t>
            </a:r>
            <a:endParaRPr lang="en-US" sz="2800" dirty="0">
              <a:solidFill>
                <a:srgbClr val="1C1C10"/>
              </a:solidFill>
            </a:endParaRPr>
          </a:p>
        </p:txBody>
      </p:sp>
      <p:pic>
        <p:nvPicPr>
          <p:cNvPr id="4" name="Picture 3"/>
          <p:cNvPicPr>
            <a:picLocks noChangeAspect="1"/>
          </p:cNvPicPr>
          <p:nvPr/>
        </p:nvPicPr>
        <p:blipFill>
          <a:blip r:embed="rId2"/>
          <a:stretch>
            <a:fillRect/>
          </a:stretch>
        </p:blipFill>
        <p:spPr>
          <a:xfrm>
            <a:off x="685800" y="3384629"/>
            <a:ext cx="3829359" cy="2695869"/>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Capital Today</a:t>
            </a:r>
            <a:endParaRPr lang="en-US" dirty="0"/>
          </a:p>
        </p:txBody>
      </p:sp>
      <p:sp>
        <p:nvSpPr>
          <p:cNvPr id="3" name="Content Placeholder 2"/>
          <p:cNvSpPr>
            <a:spLocks noGrp="1"/>
          </p:cNvSpPr>
          <p:nvPr>
            <p:ph idx="1"/>
          </p:nvPr>
        </p:nvSpPr>
        <p:spPr/>
        <p:txBody>
          <a:bodyPr/>
          <a:lstStyle/>
          <a:p>
            <a:r>
              <a:rPr lang="en-US" dirty="0" smtClean="0"/>
              <a:t>Salt Lake City, Utah</a:t>
            </a:r>
            <a:endParaRPr lang="en-US" dirty="0"/>
          </a:p>
        </p:txBody>
      </p:sp>
      <p:pic>
        <p:nvPicPr>
          <p:cNvPr id="4" name="Picture 3"/>
          <p:cNvPicPr>
            <a:picLocks noChangeAspect="1"/>
          </p:cNvPicPr>
          <p:nvPr/>
        </p:nvPicPr>
        <p:blipFill>
          <a:blip r:embed="rId2"/>
          <a:stretch>
            <a:fillRect/>
          </a:stretch>
        </p:blipFill>
        <p:spPr>
          <a:xfrm>
            <a:off x="1066800" y="2362200"/>
            <a:ext cx="7061200" cy="3797300"/>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problems got in the way of Utah and STATEHOOD?</a:t>
            </a:r>
            <a:endParaRPr lang="en-US" sz="3200" dirty="0"/>
          </a:p>
        </p:txBody>
      </p:sp>
      <p:sp>
        <p:nvSpPr>
          <p:cNvPr id="3" name="Content Placeholder 2"/>
          <p:cNvSpPr>
            <a:spLocks noGrp="1"/>
          </p:cNvSpPr>
          <p:nvPr>
            <p:ph idx="1"/>
          </p:nvPr>
        </p:nvSpPr>
        <p:spPr/>
        <p:txBody>
          <a:bodyPr>
            <a:normAutofit fontScale="77500" lnSpcReduction="20000"/>
          </a:bodyPr>
          <a:lstStyle/>
          <a:p>
            <a:r>
              <a:rPr lang="en-US" b="1" dirty="0" smtClean="0"/>
              <a:t>POLYGAMY</a:t>
            </a:r>
          </a:p>
          <a:p>
            <a:r>
              <a:rPr lang="en-US" dirty="0" smtClean="0"/>
              <a:t>Size and borders of the territory</a:t>
            </a:r>
          </a:p>
          <a:p>
            <a:r>
              <a:rPr lang="en-US" dirty="0" smtClean="0"/>
              <a:t>Tensions with Native Americans</a:t>
            </a:r>
            <a:endParaRPr lang="en-US" b="1" dirty="0" smtClean="0"/>
          </a:p>
          <a:p>
            <a:r>
              <a:rPr lang="en-US" b="1" dirty="0" smtClean="0"/>
              <a:t>POLYGAMY</a:t>
            </a:r>
          </a:p>
          <a:p>
            <a:r>
              <a:rPr lang="en-US" dirty="0" smtClean="0"/>
              <a:t>Church and State</a:t>
            </a:r>
          </a:p>
          <a:p>
            <a:r>
              <a:rPr lang="en-US" dirty="0" smtClean="0"/>
              <a:t>Slavery (prior to the Civil War)</a:t>
            </a:r>
          </a:p>
          <a:p>
            <a:r>
              <a:rPr lang="en-US" b="1" dirty="0" smtClean="0"/>
              <a:t>POLYGAMY</a:t>
            </a:r>
          </a:p>
          <a:p>
            <a:r>
              <a:rPr lang="en-US" dirty="0" smtClean="0"/>
              <a:t>Political Parties</a:t>
            </a:r>
          </a:p>
          <a:p>
            <a:r>
              <a:rPr lang="en-US" dirty="0" smtClean="0"/>
              <a:t>Tensions with the U.S. Government- Rebellion &amp; Military issues</a:t>
            </a:r>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Utah’s Constitution</a:t>
            </a:r>
            <a:endParaRPr lang="en-US" dirty="0"/>
          </a:p>
        </p:txBody>
      </p:sp>
      <p:sp>
        <p:nvSpPr>
          <p:cNvPr id="3" name="Content Placeholder 2"/>
          <p:cNvSpPr>
            <a:spLocks noGrp="1"/>
          </p:cNvSpPr>
          <p:nvPr>
            <p:ph idx="1"/>
          </p:nvPr>
        </p:nvSpPr>
        <p:spPr/>
        <p:txBody>
          <a:bodyPr/>
          <a:lstStyle/>
          <a:p>
            <a:endParaRPr lang="en-US" dirty="0" smtClean="0"/>
          </a:p>
          <a:p>
            <a:r>
              <a:rPr lang="en-US" dirty="0" smtClean="0"/>
              <a:t>Preamble</a:t>
            </a:r>
          </a:p>
          <a:p>
            <a:r>
              <a:rPr lang="en-US" dirty="0" smtClean="0"/>
              <a:t>24 articles</a:t>
            </a:r>
          </a:p>
          <a:p>
            <a:r>
              <a:rPr lang="en-US" dirty="0" smtClean="0"/>
              <a:t>Rights</a:t>
            </a:r>
          </a:p>
          <a:p>
            <a:r>
              <a:rPr lang="en-US" dirty="0" smtClean="0"/>
              <a:t>Obligations</a:t>
            </a:r>
          </a:p>
          <a:p>
            <a:r>
              <a:rPr lang="en-US" dirty="0" smtClean="0"/>
              <a:t>Laws</a:t>
            </a:r>
            <a:endParaRPr lang="en-US" dirty="0"/>
          </a:p>
        </p:txBody>
      </p:sp>
      <p:pic>
        <p:nvPicPr>
          <p:cNvPr id="35842" name="Picture 2" descr="http://www.statesymbolsusa.org/IMAGES/SEALS/utah_seal.gif"/>
          <p:cNvPicPr>
            <a:picLocks noChangeAspect="1" noChangeArrowheads="1"/>
          </p:cNvPicPr>
          <p:nvPr/>
        </p:nvPicPr>
        <p:blipFill>
          <a:blip r:embed="rId2"/>
          <a:srcRect/>
          <a:stretch>
            <a:fillRect/>
          </a:stretch>
        </p:blipFill>
        <p:spPr bwMode="auto">
          <a:xfrm>
            <a:off x="4648200" y="1600200"/>
            <a:ext cx="2209800" cy="2209800"/>
          </a:xfrm>
          <a:prstGeom prst="rect">
            <a:avLst/>
          </a:prstGeom>
          <a:noFill/>
        </p:spPr>
      </p:pic>
      <p:pic>
        <p:nvPicPr>
          <p:cNvPr id="35844" name="Picture 4" descr="http://www.usa4kids.com/images/bigflags/utah.gif"/>
          <p:cNvPicPr>
            <a:picLocks noChangeAspect="1" noChangeArrowheads="1"/>
          </p:cNvPicPr>
          <p:nvPr/>
        </p:nvPicPr>
        <p:blipFill>
          <a:blip r:embed="rId3"/>
          <a:srcRect/>
          <a:stretch>
            <a:fillRect/>
          </a:stretch>
        </p:blipFill>
        <p:spPr bwMode="auto">
          <a:xfrm>
            <a:off x="3531946" y="3962400"/>
            <a:ext cx="4469054" cy="2688555"/>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State Government</a:t>
            </a:r>
            <a:endParaRPr lang="en-US" dirty="0"/>
          </a:p>
        </p:txBody>
      </p:sp>
      <p:sp>
        <p:nvSpPr>
          <p:cNvPr id="3" name="Content Placeholder 2"/>
          <p:cNvSpPr>
            <a:spLocks noGrp="1"/>
          </p:cNvSpPr>
          <p:nvPr>
            <p:ph idx="1"/>
          </p:nvPr>
        </p:nvSpPr>
        <p:spPr>
          <a:xfrm>
            <a:off x="612648" y="1600200"/>
            <a:ext cx="6092952" cy="4495800"/>
          </a:xfrm>
        </p:spPr>
        <p:txBody>
          <a:bodyPr>
            <a:normAutofit fontScale="85000" lnSpcReduction="20000"/>
          </a:bodyPr>
          <a:lstStyle/>
          <a:p>
            <a:r>
              <a:rPr lang="en-US" b="1" dirty="0" smtClean="0"/>
              <a:t>Governor</a:t>
            </a:r>
            <a:r>
              <a:rPr lang="en-US" dirty="0" smtClean="0"/>
              <a:t>: Heber M. Wells</a:t>
            </a:r>
          </a:p>
          <a:p>
            <a:pPr lvl="1"/>
            <a:r>
              <a:rPr lang="en-US" dirty="0" smtClean="0"/>
              <a:t>Directs state government</a:t>
            </a:r>
          </a:p>
          <a:p>
            <a:pPr lvl="1"/>
            <a:r>
              <a:rPr lang="en-US" dirty="0" smtClean="0"/>
              <a:t>Commander in chief of the national guard</a:t>
            </a:r>
          </a:p>
          <a:p>
            <a:pPr lvl="1"/>
            <a:r>
              <a:rPr lang="en-US" dirty="0" smtClean="0"/>
              <a:t>Present bills to the legislature</a:t>
            </a:r>
          </a:p>
          <a:p>
            <a:pPr lvl="1"/>
            <a:r>
              <a:rPr lang="en-US" dirty="0" smtClean="0"/>
              <a:t>Signs or vetoes bills</a:t>
            </a:r>
          </a:p>
          <a:p>
            <a:pPr lvl="1"/>
            <a:r>
              <a:rPr lang="en-US" dirty="0" smtClean="0"/>
              <a:t>Pardon people convicted of crimes</a:t>
            </a:r>
          </a:p>
          <a:p>
            <a:r>
              <a:rPr lang="en-US" b="1" dirty="0" smtClean="0"/>
              <a:t>County</a:t>
            </a:r>
          </a:p>
          <a:p>
            <a:pPr lvl="1"/>
            <a:r>
              <a:rPr lang="en-US" dirty="0" smtClean="0"/>
              <a:t>Taxes, elections, carry out laws</a:t>
            </a:r>
          </a:p>
          <a:p>
            <a:r>
              <a:rPr lang="en-US" b="1" dirty="0" smtClean="0"/>
              <a:t>City </a:t>
            </a:r>
          </a:p>
          <a:p>
            <a:pPr lvl="1"/>
            <a:r>
              <a:rPr lang="en-US" dirty="0" smtClean="0"/>
              <a:t>Offer services such as streets, parks, water, and sewage</a:t>
            </a:r>
          </a:p>
          <a:p>
            <a:pPr lvl="1"/>
            <a:r>
              <a:rPr lang="en-US" dirty="0" smtClean="0"/>
              <a:t>Mayor and city council</a:t>
            </a:r>
            <a:br>
              <a:rPr lang="en-US" dirty="0" smtClean="0"/>
            </a:br>
            <a:endParaRPr lang="en-US" dirty="0" smtClean="0"/>
          </a:p>
          <a:p>
            <a:pPr lvl="1"/>
            <a:endParaRPr lang="en-US" dirty="0" smtClean="0"/>
          </a:p>
        </p:txBody>
      </p:sp>
      <p:pic>
        <p:nvPicPr>
          <p:cNvPr id="34818" name="Picture 2" descr="http://www.media.utah.edu/UHE/Pictures/p0000218.jpg"/>
          <p:cNvPicPr>
            <a:picLocks noChangeAspect="1" noChangeArrowheads="1"/>
          </p:cNvPicPr>
          <p:nvPr/>
        </p:nvPicPr>
        <p:blipFill>
          <a:blip r:embed="rId2"/>
          <a:srcRect/>
          <a:stretch>
            <a:fillRect/>
          </a:stretch>
        </p:blipFill>
        <p:spPr bwMode="auto">
          <a:xfrm>
            <a:off x="6705600" y="1828800"/>
            <a:ext cx="2200275" cy="28575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9372600" cy="990600"/>
          </a:xfrm>
        </p:spPr>
        <p:txBody>
          <a:bodyPr>
            <a:normAutofit fontScale="90000"/>
          </a:bodyPr>
          <a:lstStyle/>
          <a:p>
            <a:r>
              <a:rPr lang="en-US" dirty="0" smtClean="0"/>
              <a:t>Utah and United States Governments</a:t>
            </a:r>
            <a:endParaRPr lang="en-US" dirty="0"/>
          </a:p>
        </p:txBody>
      </p:sp>
      <p:sp>
        <p:nvSpPr>
          <p:cNvPr id="3" name="Content Placeholder 2"/>
          <p:cNvSpPr>
            <a:spLocks noGrp="1"/>
          </p:cNvSpPr>
          <p:nvPr>
            <p:ph idx="1"/>
          </p:nvPr>
        </p:nvSpPr>
        <p:spPr>
          <a:xfrm>
            <a:off x="381000" y="1828800"/>
            <a:ext cx="5254752" cy="4495800"/>
          </a:xfrm>
        </p:spPr>
        <p:txBody>
          <a:bodyPr/>
          <a:lstStyle/>
          <a:p>
            <a:pPr>
              <a:lnSpc>
                <a:spcPct val="90000"/>
              </a:lnSpc>
            </a:pPr>
            <a:r>
              <a:rPr lang="en-US" sz="3200" dirty="0" smtClean="0">
                <a:solidFill>
                  <a:srgbClr val="1C1C10"/>
                </a:solidFill>
              </a:rPr>
              <a:t>Both Utah and America have governments based on Checks and Balances</a:t>
            </a:r>
          </a:p>
          <a:p>
            <a:pPr>
              <a:lnSpc>
                <a:spcPct val="90000"/>
              </a:lnSpc>
            </a:pPr>
            <a:r>
              <a:rPr lang="en-US" sz="3200" dirty="0" smtClean="0">
                <a:solidFill>
                  <a:srgbClr val="1C1C10"/>
                </a:solidFill>
              </a:rPr>
              <a:t>There are three branches of Government in the state and federal governments </a:t>
            </a:r>
          </a:p>
          <a:p>
            <a:pPr lvl="1">
              <a:lnSpc>
                <a:spcPct val="90000"/>
              </a:lnSpc>
            </a:pPr>
            <a:r>
              <a:rPr lang="en-US" b="1" dirty="0" smtClean="0">
                <a:solidFill>
                  <a:srgbClr val="1C1C10"/>
                </a:solidFill>
              </a:rPr>
              <a:t>The Executive, Legislative, and Judicial</a:t>
            </a:r>
            <a:r>
              <a:rPr lang="en-US" dirty="0" smtClean="0">
                <a:solidFill>
                  <a:srgbClr val="1C1C10"/>
                </a:solidFill>
              </a:rPr>
              <a:t> </a:t>
            </a:r>
          </a:p>
          <a:p>
            <a:endParaRPr lang="en-US" dirty="0">
              <a:solidFill>
                <a:srgbClr val="1C1C10"/>
              </a:solidFill>
            </a:endParaRPr>
          </a:p>
        </p:txBody>
      </p:sp>
      <p:pic>
        <p:nvPicPr>
          <p:cNvPr id="4" name="Picture 6" descr="877-1"/>
          <p:cNvPicPr>
            <a:picLocks noChangeAspect="1" noChangeArrowheads="1"/>
          </p:cNvPicPr>
          <p:nvPr/>
        </p:nvPicPr>
        <p:blipFill>
          <a:blip r:embed="rId2"/>
          <a:srcRect/>
          <a:stretch>
            <a:fillRect/>
          </a:stretch>
        </p:blipFill>
        <p:spPr>
          <a:xfrm>
            <a:off x="5791200" y="1600200"/>
            <a:ext cx="3060700" cy="4530725"/>
          </a:xfrm>
          <a:prstGeom prst="rect">
            <a:avLst/>
          </a:prstGeom>
          <a:noFill/>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Executive Branch</a:t>
            </a:r>
            <a:endParaRPr lang="en-US" dirty="0"/>
          </a:p>
        </p:txBody>
      </p:sp>
      <p:sp>
        <p:nvSpPr>
          <p:cNvPr id="3" name="Content Placeholder 2"/>
          <p:cNvSpPr>
            <a:spLocks noGrp="1"/>
          </p:cNvSpPr>
          <p:nvPr>
            <p:ph idx="1"/>
          </p:nvPr>
        </p:nvSpPr>
        <p:spPr>
          <a:xfrm>
            <a:off x="4953000" y="1600200"/>
            <a:ext cx="4191000" cy="5562600"/>
          </a:xfrm>
        </p:spPr>
        <p:txBody>
          <a:bodyPr>
            <a:normAutofit/>
          </a:bodyPr>
          <a:lstStyle/>
          <a:p>
            <a:r>
              <a:rPr lang="en-US" dirty="0" smtClean="0">
                <a:solidFill>
                  <a:srgbClr val="1C1C10"/>
                </a:solidFill>
              </a:rPr>
              <a:t>Governor: Gary Herbert</a:t>
            </a:r>
          </a:p>
          <a:p>
            <a:pPr lvl="1"/>
            <a:r>
              <a:rPr lang="en-US" dirty="0" smtClean="0">
                <a:solidFill>
                  <a:srgbClr val="1C1C10"/>
                </a:solidFill>
              </a:rPr>
              <a:t>Lieutenant Governor: Greg Bell</a:t>
            </a:r>
          </a:p>
          <a:p>
            <a:r>
              <a:rPr lang="en-US" sz="3200" dirty="0" smtClean="0">
                <a:solidFill>
                  <a:srgbClr val="1C1C10"/>
                </a:solidFill>
              </a:rPr>
              <a:t>The Executive administers the laws</a:t>
            </a:r>
          </a:p>
          <a:p>
            <a:r>
              <a:rPr lang="en-US" dirty="0" smtClean="0">
                <a:solidFill>
                  <a:srgbClr val="1C1C10"/>
                </a:solidFill>
              </a:rPr>
              <a:t>Who leads the executive branch in the United States government?</a:t>
            </a:r>
          </a:p>
          <a:p>
            <a:pPr>
              <a:buNone/>
            </a:pPr>
            <a:endParaRPr lang="en-US" dirty="0" smtClean="0">
              <a:solidFill>
                <a:srgbClr val="1C1C10"/>
              </a:solidFill>
            </a:endParaRPr>
          </a:p>
          <a:p>
            <a:endParaRPr lang="en-US" dirty="0">
              <a:solidFill>
                <a:srgbClr val="1C1C10"/>
              </a:solidFill>
            </a:endParaRPr>
          </a:p>
        </p:txBody>
      </p:sp>
      <p:pic>
        <p:nvPicPr>
          <p:cNvPr id="5" name="Picture 4"/>
          <p:cNvPicPr>
            <a:picLocks noChangeAspect="1"/>
          </p:cNvPicPr>
          <p:nvPr/>
        </p:nvPicPr>
        <p:blipFill>
          <a:blip r:embed="rId2"/>
          <a:stretch>
            <a:fillRect/>
          </a:stretch>
        </p:blipFill>
        <p:spPr>
          <a:xfrm>
            <a:off x="0" y="1828800"/>
            <a:ext cx="4953000" cy="36195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Legislative Branch</a:t>
            </a:r>
            <a:endParaRPr lang="en-US" dirty="0"/>
          </a:p>
        </p:txBody>
      </p:sp>
      <p:sp>
        <p:nvSpPr>
          <p:cNvPr id="3" name="Content Placeholder 2"/>
          <p:cNvSpPr>
            <a:spLocks noGrp="1"/>
          </p:cNvSpPr>
          <p:nvPr>
            <p:ph idx="1"/>
          </p:nvPr>
        </p:nvSpPr>
        <p:spPr>
          <a:xfrm>
            <a:off x="304800" y="1600200"/>
            <a:ext cx="4572000" cy="4495800"/>
          </a:xfrm>
        </p:spPr>
        <p:txBody>
          <a:bodyPr>
            <a:normAutofit/>
          </a:bodyPr>
          <a:lstStyle/>
          <a:p>
            <a:r>
              <a:rPr lang="en-US" sz="3600" dirty="0" smtClean="0">
                <a:solidFill>
                  <a:srgbClr val="1C1C10"/>
                </a:solidFill>
              </a:rPr>
              <a:t>Write the laws</a:t>
            </a:r>
          </a:p>
          <a:p>
            <a:r>
              <a:rPr lang="en-US" sz="3600" dirty="0" smtClean="0">
                <a:solidFill>
                  <a:srgbClr val="1C1C10"/>
                </a:solidFill>
              </a:rPr>
              <a:t>The House of Representatives </a:t>
            </a:r>
          </a:p>
          <a:p>
            <a:pPr lvl="1"/>
            <a:r>
              <a:rPr lang="en-US" sz="3300" dirty="0" smtClean="0">
                <a:solidFill>
                  <a:srgbClr val="1C1C10"/>
                </a:solidFill>
              </a:rPr>
              <a:t>elected by population</a:t>
            </a:r>
          </a:p>
          <a:p>
            <a:r>
              <a:rPr lang="en-US" sz="3600" dirty="0" smtClean="0">
                <a:solidFill>
                  <a:srgbClr val="1C1C10"/>
                </a:solidFill>
              </a:rPr>
              <a:t>The Senate </a:t>
            </a:r>
          </a:p>
          <a:p>
            <a:pPr lvl="1"/>
            <a:r>
              <a:rPr lang="en-US" sz="3300" dirty="0" smtClean="0">
                <a:solidFill>
                  <a:srgbClr val="1C1C10"/>
                </a:solidFill>
              </a:rPr>
              <a:t>2 for each state</a:t>
            </a:r>
            <a:endParaRPr lang="en-US" sz="3300" dirty="0">
              <a:solidFill>
                <a:srgbClr val="1C1C10"/>
              </a:solidFill>
            </a:endParaRPr>
          </a:p>
        </p:txBody>
      </p:sp>
      <p:pic>
        <p:nvPicPr>
          <p:cNvPr id="4" name="Picture 6" descr="capitol_photo2"/>
          <p:cNvPicPr>
            <a:picLocks noChangeAspect="1" noChangeArrowheads="1"/>
          </p:cNvPicPr>
          <p:nvPr/>
        </p:nvPicPr>
        <p:blipFill>
          <a:blip r:embed="rId2"/>
          <a:srcRect/>
          <a:stretch>
            <a:fillRect/>
          </a:stretch>
        </p:blipFill>
        <p:spPr bwMode="auto">
          <a:xfrm>
            <a:off x="4876800" y="1600200"/>
            <a:ext cx="3886200" cy="4495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Judicial Branch</a:t>
            </a:r>
            <a:endParaRPr lang="en-US" dirty="0"/>
          </a:p>
        </p:txBody>
      </p:sp>
      <p:sp>
        <p:nvSpPr>
          <p:cNvPr id="3" name="Content Placeholder 2"/>
          <p:cNvSpPr>
            <a:spLocks noGrp="1"/>
          </p:cNvSpPr>
          <p:nvPr>
            <p:ph idx="1"/>
          </p:nvPr>
        </p:nvSpPr>
        <p:spPr/>
        <p:txBody>
          <a:bodyPr/>
          <a:lstStyle/>
          <a:p>
            <a:r>
              <a:rPr lang="en-US" sz="3200" dirty="0" smtClean="0"/>
              <a:t>Courts and Judges</a:t>
            </a:r>
          </a:p>
          <a:p>
            <a:r>
              <a:rPr lang="en-US" sz="3200" dirty="0" smtClean="0"/>
              <a:t>Apply and interpret the laws</a:t>
            </a:r>
          </a:p>
          <a:p>
            <a:endParaRPr lang="en-US" dirty="0"/>
          </a:p>
        </p:txBody>
      </p:sp>
      <p:pic>
        <p:nvPicPr>
          <p:cNvPr id="4" name="Picture 7" descr="Supreem Court"/>
          <p:cNvPicPr>
            <a:picLocks noChangeAspect="1" noChangeArrowheads="1"/>
          </p:cNvPicPr>
          <p:nvPr/>
        </p:nvPicPr>
        <p:blipFill>
          <a:blip r:embed="rId2"/>
          <a:srcRect/>
          <a:stretch>
            <a:fillRect/>
          </a:stretch>
        </p:blipFill>
        <p:spPr>
          <a:xfrm>
            <a:off x="3048000" y="3247013"/>
            <a:ext cx="3390900" cy="3382963"/>
          </a:xfrm>
          <a:prstGeom prst="rect">
            <a:avLst/>
          </a:prstGeo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215742" y="0"/>
            <a:ext cx="8686800" cy="1645920"/>
          </a:xfrm>
        </p:spPr>
        <p:txBody>
          <a:bodyPr lIns="0" tIns="0" rIns="0" bIns="0" anchor="t"/>
          <a:lstStyle/>
          <a:p>
            <a:pPr eaLnBrk="1" hangingPunct="1">
              <a:lnSpc>
                <a:spcPct val="95000"/>
              </a:lnSpc>
            </a:pPr>
            <a:r>
              <a:rPr lang="en-US" sz="2800" dirty="0">
                <a:solidFill>
                  <a:srgbClr val="FFFFFF"/>
                </a:solidFill>
              </a:rPr>
              <a:t>If you had to draw the boundaries for your own state, what would you make sure was inside of it?</a:t>
            </a:r>
          </a:p>
        </p:txBody>
      </p:sp>
      <p:sp>
        <p:nvSpPr>
          <p:cNvPr id="23555" name="Rectangle 2"/>
          <p:cNvSpPr>
            <a:spLocks noGrp="1" noChangeArrowheads="1"/>
          </p:cNvSpPr>
          <p:nvPr>
            <p:ph type="body" idx="1"/>
          </p:nvPr>
        </p:nvSpPr>
        <p:spPr>
          <a:xfrm>
            <a:off x="971904" y="1917778"/>
            <a:ext cx="7464226" cy="3771900"/>
          </a:xfrm>
        </p:spPr>
        <p:txBody>
          <a:bodyPr lIns="0" tIns="0" rIns="0" bIns="0"/>
          <a:lstStyle/>
          <a:p>
            <a:pPr marL="0" indent="0">
              <a:lnSpc>
                <a:spcPct val="95000"/>
              </a:lnSpc>
              <a:spcBef>
                <a:spcPct val="0"/>
              </a:spcBef>
              <a:buNone/>
            </a:pPr>
            <a:r>
              <a:rPr lang="en-US" dirty="0" smtClean="0">
                <a:solidFill>
                  <a:srgbClr val="1C1C10"/>
                </a:solidFill>
              </a:rPr>
              <a:t>Brainstorm </a:t>
            </a:r>
            <a:r>
              <a:rPr lang="en-US" dirty="0" smtClean="0">
                <a:solidFill>
                  <a:srgbClr val="1C1C10"/>
                </a:solidFill>
              </a:rPr>
              <a:t>and think of the vital resources, geographical features you would want to make sure were part of your state. </a:t>
            </a:r>
          </a:p>
          <a:p>
            <a:pPr marL="0" indent="0">
              <a:lnSpc>
                <a:spcPct val="95000"/>
              </a:lnSpc>
              <a:spcBef>
                <a:spcPct val="0"/>
              </a:spcBef>
              <a:buNone/>
            </a:pPr>
            <a:endParaRPr lang="en-US" dirty="0">
              <a:solidFill>
                <a:srgbClr val="FFFFFF"/>
              </a:solidFill>
              <a:latin typeface="Times" charset="0"/>
            </a:endParaRPr>
          </a:p>
        </p:txBody>
      </p:sp>
      <p:pic>
        <p:nvPicPr>
          <p:cNvPr id="4" name="Picture 3"/>
          <p:cNvPicPr>
            <a:picLocks noChangeAspect="1"/>
          </p:cNvPicPr>
          <p:nvPr/>
        </p:nvPicPr>
        <p:blipFill>
          <a:blip r:embed="rId2"/>
          <a:stretch>
            <a:fillRect/>
          </a:stretch>
        </p:blipFill>
        <p:spPr>
          <a:xfrm>
            <a:off x="1908387" y="2900429"/>
            <a:ext cx="5701541" cy="37400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Utah Territory</a:t>
            </a:r>
            <a:endParaRPr lang="en-US" dirty="0"/>
          </a:p>
        </p:txBody>
      </p:sp>
      <p:sp>
        <p:nvSpPr>
          <p:cNvPr id="3" name="Content Placeholder 2"/>
          <p:cNvSpPr>
            <a:spLocks noGrp="1"/>
          </p:cNvSpPr>
          <p:nvPr>
            <p:ph idx="1"/>
          </p:nvPr>
        </p:nvSpPr>
        <p:spPr/>
        <p:txBody>
          <a:bodyPr/>
          <a:lstStyle/>
          <a:p>
            <a:endParaRPr lang="en-US"/>
          </a:p>
        </p:txBody>
      </p:sp>
      <p:pic>
        <p:nvPicPr>
          <p:cNvPr id="4" name="Picture 3" descr="http://upload.wikimedia.org/wikipedia/commons/1/1f/Wpdms_utah_territory_1851_idx.png">
            <a:hlinkClick r:id="rId2" tooltip="Utah Territory in 1851"/>
          </p:cNvPr>
          <p:cNvPicPr>
            <a:picLocks noChangeAspect="1" noChangeArrowheads="1"/>
          </p:cNvPicPr>
          <p:nvPr/>
        </p:nvPicPr>
        <p:blipFill>
          <a:blip r:embed="rId3"/>
          <a:srcRect/>
          <a:stretch>
            <a:fillRect/>
          </a:stretch>
        </p:blipFill>
        <p:spPr bwMode="auto">
          <a:xfrm>
            <a:off x="246405" y="2331651"/>
            <a:ext cx="3782006" cy="2895600"/>
          </a:xfrm>
          <a:prstGeom prst="rect">
            <a:avLst/>
          </a:prstGeom>
          <a:noFill/>
        </p:spPr>
      </p:pic>
      <p:pic>
        <p:nvPicPr>
          <p:cNvPr id="5" name="Picture 4" descr="http://upload.wikimedia.org/wikipedia/commons/4/44/Wpdms_utah_territory_1861.png">
            <a:hlinkClick r:id="rId4" tooltip="Utah Territory in 1861, after the organization of the Nevada Territory"/>
          </p:cNvPr>
          <p:cNvPicPr>
            <a:picLocks noChangeAspect="1" noChangeArrowheads="1"/>
          </p:cNvPicPr>
          <p:nvPr/>
        </p:nvPicPr>
        <p:blipFill>
          <a:blip r:embed="rId5"/>
          <a:srcRect/>
          <a:stretch>
            <a:fillRect/>
          </a:stretch>
        </p:blipFill>
        <p:spPr bwMode="auto">
          <a:xfrm>
            <a:off x="4366855" y="1643356"/>
            <a:ext cx="4090737" cy="3962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Deseret? </a:t>
            </a:r>
            <a:endParaRPr lang="en-US" dirty="0"/>
          </a:p>
        </p:txBody>
      </p:sp>
      <p:sp>
        <p:nvSpPr>
          <p:cNvPr id="3" name="Content Placeholder 2"/>
          <p:cNvSpPr>
            <a:spLocks noGrp="1"/>
          </p:cNvSpPr>
          <p:nvPr>
            <p:ph idx="1"/>
          </p:nvPr>
        </p:nvSpPr>
        <p:spPr>
          <a:xfrm>
            <a:off x="4203200" y="1345921"/>
            <a:ext cx="4764237" cy="3085702"/>
          </a:xfrm>
        </p:spPr>
        <p:txBody>
          <a:bodyPr>
            <a:normAutofit fontScale="92500" lnSpcReduction="10000"/>
          </a:bodyPr>
          <a:lstStyle/>
          <a:p>
            <a:r>
              <a:rPr lang="en-US" dirty="0" smtClean="0"/>
              <a:t>Deseret: honeybee/bee hive</a:t>
            </a:r>
            <a:endParaRPr lang="en-US" dirty="0" smtClean="0"/>
          </a:p>
          <a:p>
            <a:pPr lvl="2"/>
            <a:r>
              <a:rPr lang="en-US" dirty="0" smtClean="0"/>
              <a:t>Word from </a:t>
            </a:r>
            <a:r>
              <a:rPr lang="en-US" i="1" dirty="0" smtClean="0"/>
              <a:t>Book of Mormon</a:t>
            </a:r>
          </a:p>
          <a:p>
            <a:pPr lvl="2"/>
            <a:r>
              <a:rPr lang="en-US" dirty="0" smtClean="0"/>
              <a:t>Brigham </a:t>
            </a:r>
            <a:r>
              <a:rPr lang="en-US" dirty="0" smtClean="0"/>
              <a:t>Young wanted </a:t>
            </a:r>
            <a:r>
              <a:rPr lang="en-US" dirty="0" smtClean="0"/>
              <a:t>the land to be dedicated </a:t>
            </a:r>
            <a:endParaRPr lang="en-US" dirty="0" smtClean="0"/>
          </a:p>
          <a:p>
            <a:pPr lvl="2"/>
            <a:r>
              <a:rPr lang="en-US" dirty="0" smtClean="0"/>
              <a:t>T</a:t>
            </a:r>
            <a:r>
              <a:rPr lang="en-US" dirty="0" smtClean="0"/>
              <a:t>erm </a:t>
            </a:r>
            <a:r>
              <a:rPr lang="en-US" dirty="0" smtClean="0"/>
              <a:t>to inspire Mormons to be a productive, hard-working community, like a beehive. Industry</a:t>
            </a:r>
            <a:r>
              <a:rPr lang="en-US" dirty="0" smtClean="0"/>
              <a:t>!</a:t>
            </a:r>
          </a:p>
          <a:p>
            <a:r>
              <a:rPr lang="en-US" dirty="0" smtClean="0"/>
              <a:t>State covered 16% of the nation, larger than Texas &amp; Alaska </a:t>
            </a:r>
            <a:endParaRPr lang="en-US" dirty="0"/>
          </a:p>
        </p:txBody>
      </p:sp>
      <p:pic>
        <p:nvPicPr>
          <p:cNvPr id="4" name="Picture 3" descr="http://upload.wikimedia.org/wikipedia/commons/5/53/Wpdms_deseret_utah_territory_legend.png"/>
          <p:cNvPicPr>
            <a:picLocks noChangeAspect="1" noChangeArrowheads="1"/>
          </p:cNvPicPr>
          <p:nvPr/>
        </p:nvPicPr>
        <p:blipFill>
          <a:blip r:embed="rId2"/>
          <a:srcRect/>
          <a:stretch>
            <a:fillRect/>
          </a:stretch>
        </p:blipFill>
        <p:spPr bwMode="auto">
          <a:xfrm>
            <a:off x="517082" y="1611946"/>
            <a:ext cx="3353972" cy="4024766"/>
          </a:xfrm>
          <a:prstGeom prst="rect">
            <a:avLst/>
          </a:prstGeom>
          <a:noFill/>
        </p:spPr>
      </p:pic>
      <p:pic>
        <p:nvPicPr>
          <p:cNvPr id="5" name="Picture 4"/>
          <p:cNvPicPr>
            <a:picLocks noChangeAspect="1" noChangeArrowheads="1"/>
          </p:cNvPicPr>
          <p:nvPr/>
        </p:nvPicPr>
        <p:blipFill>
          <a:blip r:embed="rId3"/>
          <a:srcRect/>
          <a:stretch>
            <a:fillRect/>
          </a:stretch>
        </p:blipFill>
        <p:spPr bwMode="auto">
          <a:xfrm>
            <a:off x="6246106" y="4438597"/>
            <a:ext cx="2505608" cy="241940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222885" y="274320"/>
            <a:ext cx="8698230" cy="822960"/>
          </a:xfrm>
        </p:spPr>
        <p:txBody>
          <a:bodyPr lIns="0" tIns="0" rIns="0" bIns="0" anchor="t"/>
          <a:lstStyle/>
          <a:p>
            <a:pPr eaLnBrk="1" hangingPunct="1">
              <a:lnSpc>
                <a:spcPct val="95000"/>
              </a:lnSpc>
            </a:pPr>
            <a:r>
              <a:rPr lang="en-US" dirty="0">
                <a:solidFill>
                  <a:srgbClr val="FFFFFF"/>
                </a:solidFill>
                <a:latin typeface="Perpetua Titling MT"/>
                <a:cs typeface="Perpetua Titling MT"/>
              </a:rPr>
              <a:t>Native Americans</a:t>
            </a:r>
          </a:p>
        </p:txBody>
      </p:sp>
      <p:sp>
        <p:nvSpPr>
          <p:cNvPr id="15363" name="Rectangle 2"/>
          <p:cNvSpPr>
            <a:spLocks noGrp="1" noChangeArrowheads="1"/>
          </p:cNvSpPr>
          <p:nvPr>
            <p:ph idx="1"/>
          </p:nvPr>
        </p:nvSpPr>
        <p:spPr>
          <a:xfrm>
            <a:off x="222885" y="1645920"/>
            <a:ext cx="8698230" cy="4937760"/>
          </a:xfrm>
        </p:spPr>
        <p:txBody>
          <a:bodyPr lIns="0" tIns="0" rIns="0" bIns="0"/>
          <a:lstStyle/>
          <a:p>
            <a:pPr marL="0" indent="0">
              <a:lnSpc>
                <a:spcPct val="95000"/>
              </a:lnSpc>
              <a:spcBef>
                <a:spcPct val="0"/>
              </a:spcBef>
              <a:buNone/>
            </a:pPr>
            <a:r>
              <a:rPr lang="en-US" dirty="0" smtClean="0"/>
              <a:t>Look at the picture on page 127 in your Utah history textbook </a:t>
            </a:r>
            <a:endParaRPr lang="en-US" dirty="0" smtClean="0">
              <a:latin typeface="Calisto MT"/>
              <a:cs typeface="Calisto MT"/>
            </a:endParaRPr>
          </a:p>
          <a:p>
            <a:pPr marL="0" indent="0">
              <a:lnSpc>
                <a:spcPct val="95000"/>
              </a:lnSpc>
              <a:spcBef>
                <a:spcPct val="0"/>
              </a:spcBef>
              <a:buNone/>
            </a:pPr>
            <a:r>
              <a:rPr lang="en-US" dirty="0">
                <a:latin typeface="Calisto MT"/>
                <a:cs typeface="Calisto MT"/>
              </a:rPr>
              <a:t>-Who are the different people in the cartoon?</a:t>
            </a:r>
          </a:p>
          <a:p>
            <a:pPr marL="0" indent="0">
              <a:lnSpc>
                <a:spcPct val="95000"/>
              </a:lnSpc>
              <a:spcBef>
                <a:spcPct val="0"/>
              </a:spcBef>
              <a:buNone/>
            </a:pPr>
            <a:endParaRPr lang="en-US" dirty="0">
              <a:latin typeface="Calisto MT"/>
              <a:cs typeface="Calisto MT"/>
            </a:endParaRPr>
          </a:p>
          <a:p>
            <a:pPr marL="0" indent="0">
              <a:lnSpc>
                <a:spcPct val="95000"/>
              </a:lnSpc>
              <a:spcBef>
                <a:spcPct val="0"/>
              </a:spcBef>
              <a:buNone/>
            </a:pPr>
            <a:r>
              <a:rPr lang="en-US" dirty="0">
                <a:latin typeface="Calisto MT"/>
                <a:cs typeface="Calisto MT"/>
              </a:rPr>
              <a:t>-What is the cartoonist trying to say about each group?</a:t>
            </a:r>
          </a:p>
          <a:p>
            <a:pPr marL="0" indent="0">
              <a:lnSpc>
                <a:spcPct val="95000"/>
              </a:lnSpc>
              <a:spcBef>
                <a:spcPct val="0"/>
              </a:spcBef>
              <a:buNone/>
            </a:pPr>
            <a:endParaRPr lang="en-US" dirty="0">
              <a:latin typeface="Calisto MT"/>
              <a:cs typeface="Calisto MT"/>
            </a:endParaRPr>
          </a:p>
          <a:p>
            <a:pPr marL="0" indent="0">
              <a:lnSpc>
                <a:spcPct val="95000"/>
              </a:lnSpc>
              <a:spcBef>
                <a:spcPct val="0"/>
              </a:spcBef>
              <a:buNone/>
            </a:pPr>
            <a:r>
              <a:rPr lang="en-US" dirty="0">
                <a:latin typeface="Calisto MT"/>
                <a:cs typeface="Calisto MT"/>
              </a:rPr>
              <a:t>-Why would this be a problem for Utah's pending statehood?</a:t>
            </a:r>
          </a:p>
        </p:txBody>
      </p:sp>
      <p:pic>
        <p:nvPicPr>
          <p:cNvPr id="4" name="Picture 3"/>
          <p:cNvPicPr>
            <a:picLocks noChangeAspect="1"/>
          </p:cNvPicPr>
          <p:nvPr/>
        </p:nvPicPr>
        <p:blipFill>
          <a:blip r:embed="rId2"/>
          <a:stretch>
            <a:fillRect/>
          </a:stretch>
        </p:blipFill>
        <p:spPr>
          <a:xfrm>
            <a:off x="2451658" y="3959783"/>
            <a:ext cx="3483922" cy="26238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222885" y="274320"/>
            <a:ext cx="8698230" cy="822960"/>
          </a:xfrm>
        </p:spPr>
        <p:txBody>
          <a:bodyPr lIns="0" tIns="0" rIns="0" bIns="0" anchor="t"/>
          <a:lstStyle/>
          <a:p>
            <a:pPr eaLnBrk="1" hangingPunct="1">
              <a:lnSpc>
                <a:spcPct val="95000"/>
              </a:lnSpc>
            </a:pPr>
            <a:r>
              <a:rPr lang="en-US" sz="4400" dirty="0">
                <a:solidFill>
                  <a:srgbClr val="FFFFFF"/>
                </a:solidFill>
              </a:rPr>
              <a:t>Discussion    </a:t>
            </a:r>
          </a:p>
        </p:txBody>
      </p:sp>
      <p:sp>
        <p:nvSpPr>
          <p:cNvPr id="19459" name="Rectangle 2"/>
          <p:cNvSpPr>
            <a:spLocks noGrp="1" noChangeArrowheads="1"/>
          </p:cNvSpPr>
          <p:nvPr>
            <p:ph idx="1"/>
          </p:nvPr>
        </p:nvSpPr>
        <p:spPr>
          <a:xfrm>
            <a:off x="222885" y="1736367"/>
            <a:ext cx="8698229" cy="4588154"/>
          </a:xfrm>
        </p:spPr>
        <p:txBody>
          <a:bodyPr lIns="0" tIns="0" rIns="0" bIns="0"/>
          <a:lstStyle/>
          <a:p>
            <a:pPr marL="116205" indent="-308610" algn="ctr">
              <a:lnSpc>
                <a:spcPct val="95000"/>
              </a:lnSpc>
              <a:spcBef>
                <a:spcPct val="0"/>
              </a:spcBef>
              <a:buClr>
                <a:srgbClr val="FFFFFF"/>
              </a:buClr>
              <a:buFontTx/>
              <a:buChar char="•"/>
            </a:pPr>
            <a:r>
              <a:rPr lang="en-US" sz="2600" dirty="0">
                <a:solidFill>
                  <a:srgbClr val="333333"/>
                </a:solidFill>
                <a:latin typeface="Times" charset="0"/>
                <a:ea typeface="ＭＳ Ｐゴシック" charset="-128"/>
              </a:rPr>
              <a:t>List 5 qualities you think every good American should have.</a:t>
            </a:r>
            <a:endParaRPr lang="en-US" dirty="0" smtClean="0">
              <a:solidFill>
                <a:srgbClr val="333333"/>
              </a:solidFill>
              <a:ea typeface="ＭＳ Ｐゴシック" charset="-128"/>
            </a:endParaRPr>
          </a:p>
          <a:p>
            <a:pPr marL="116205" indent="-308610" algn="ctr">
              <a:lnSpc>
                <a:spcPct val="95000"/>
              </a:lnSpc>
              <a:spcBef>
                <a:spcPct val="0"/>
              </a:spcBef>
              <a:buClr>
                <a:srgbClr val="FFFFFF"/>
              </a:buClr>
              <a:buFontTx/>
              <a:buChar char="•"/>
            </a:pPr>
            <a:r>
              <a:rPr lang="en-US" sz="2600" dirty="0" smtClean="0">
                <a:solidFill>
                  <a:srgbClr val="333333"/>
                </a:solidFill>
                <a:latin typeface="Times" charset="0"/>
                <a:ea typeface="ＭＳ Ｐゴシック" charset="-128"/>
              </a:rPr>
              <a:t>Discuss with your partner </a:t>
            </a:r>
            <a:r>
              <a:rPr lang="en-US" sz="2600" dirty="0">
                <a:solidFill>
                  <a:srgbClr val="333333"/>
                </a:solidFill>
                <a:latin typeface="Times" charset="0"/>
                <a:ea typeface="ＭＳ Ｐゴシック" charset="-128"/>
              </a:rPr>
              <a:t>and come up with your top 3 </a:t>
            </a:r>
            <a:r>
              <a:rPr lang="en-US" sz="2600" dirty="0" smtClean="0">
                <a:solidFill>
                  <a:srgbClr val="333333"/>
                </a:solidFill>
                <a:latin typeface="Times" charset="0"/>
                <a:ea typeface="ＭＳ Ｐゴシック" charset="-128"/>
              </a:rPr>
              <a:t>qualities. </a:t>
            </a:r>
            <a:endParaRPr lang="en-US" sz="2600" dirty="0">
              <a:solidFill>
                <a:srgbClr val="333333"/>
              </a:solidFill>
              <a:latin typeface="Times" charset="0"/>
              <a:ea typeface="ＭＳ Ｐゴシック" charset="-128"/>
            </a:endParaRPr>
          </a:p>
        </p:txBody>
      </p:sp>
      <p:pic>
        <p:nvPicPr>
          <p:cNvPr id="4" name="Picture 3"/>
          <p:cNvPicPr>
            <a:picLocks noChangeAspect="1"/>
          </p:cNvPicPr>
          <p:nvPr/>
        </p:nvPicPr>
        <p:blipFill>
          <a:blip r:embed="rId2"/>
          <a:stretch>
            <a:fillRect/>
          </a:stretch>
        </p:blipFill>
        <p:spPr>
          <a:xfrm>
            <a:off x="2640346" y="3091860"/>
            <a:ext cx="4310215" cy="32326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Polygamy</a:t>
            </a:r>
            <a:endParaRPr lang="en-US" dirty="0"/>
          </a:p>
        </p:txBody>
      </p:sp>
      <p:sp>
        <p:nvSpPr>
          <p:cNvPr id="3" name="Content Placeholder 2"/>
          <p:cNvSpPr>
            <a:spLocks noGrp="1"/>
          </p:cNvSpPr>
          <p:nvPr>
            <p:ph idx="1"/>
          </p:nvPr>
        </p:nvSpPr>
        <p:spPr/>
        <p:txBody>
          <a:bodyPr/>
          <a:lstStyle/>
          <a:p>
            <a:pPr marL="282575" lvl="1" indent="-282575">
              <a:spcBef>
                <a:spcPts val="2000"/>
              </a:spcBef>
              <a:buClrTx/>
            </a:pPr>
            <a:r>
              <a:rPr lang="en-US" sz="2700" dirty="0" smtClean="0">
                <a:solidFill>
                  <a:srgbClr val="333333"/>
                </a:solidFill>
                <a:latin typeface="Times" charset="0"/>
                <a:ea typeface="ＭＳ Ｐゴシック" charset="-128"/>
              </a:rPr>
              <a:t>Definition of polygamy: the practice of having </a:t>
            </a:r>
            <a:r>
              <a:rPr lang="en-US" sz="2700" u="sng" dirty="0" smtClean="0">
                <a:solidFill>
                  <a:srgbClr val="333333"/>
                </a:solidFill>
                <a:latin typeface="Times" charset="0"/>
                <a:ea typeface="ＭＳ Ｐゴシック" charset="-128"/>
              </a:rPr>
              <a:t>more than one </a:t>
            </a:r>
            <a:r>
              <a:rPr lang="en-US" sz="2700" dirty="0" smtClean="0">
                <a:solidFill>
                  <a:srgbClr val="333333"/>
                </a:solidFill>
                <a:latin typeface="Times" charset="0"/>
                <a:ea typeface="ＭＳ Ｐゴシック" charset="-128"/>
              </a:rPr>
              <a:t>wife at a time.  </a:t>
            </a:r>
          </a:p>
          <a:p>
            <a:pPr marL="282575" lvl="1" indent="-282575">
              <a:spcBef>
                <a:spcPts val="2000"/>
              </a:spcBef>
              <a:buClrTx/>
            </a:pPr>
            <a:r>
              <a:rPr lang="en-US" sz="2700" dirty="0" smtClean="0">
                <a:solidFill>
                  <a:srgbClr val="333333"/>
                </a:solidFill>
                <a:latin typeface="Times" charset="0"/>
                <a:ea typeface="ＭＳ Ｐゴシック" charset="-128"/>
              </a:rPr>
              <a:t>The Mormon church publicly announced the doctrine of plural marriage in August </a:t>
            </a:r>
            <a:r>
              <a:rPr lang="en-US" sz="2700" u="sng" dirty="0" smtClean="0">
                <a:solidFill>
                  <a:srgbClr val="333333"/>
                </a:solidFill>
                <a:latin typeface="Times" charset="0"/>
                <a:ea typeface="ＭＳ Ｐゴシック" charset="-128"/>
              </a:rPr>
              <a:t>1852</a:t>
            </a:r>
            <a:r>
              <a:rPr lang="en-US" sz="2700" dirty="0" smtClean="0">
                <a:solidFill>
                  <a:srgbClr val="333333"/>
                </a:solidFill>
                <a:latin typeface="Times" charset="0"/>
                <a:ea typeface="ＭＳ Ｐゴシック" charset="-128"/>
              </a:rPr>
              <a:t> </a:t>
            </a:r>
          </a:p>
          <a:p>
            <a:endParaRPr lang="en-US" dirty="0">
              <a:solidFill>
                <a:srgbClr val="333333"/>
              </a:solidFill>
            </a:endParaRPr>
          </a:p>
        </p:txBody>
      </p:sp>
      <p:pic>
        <p:nvPicPr>
          <p:cNvPr id="4" name="Picture 3"/>
          <p:cNvPicPr>
            <a:picLocks noChangeAspect="1" noChangeArrowheads="1"/>
          </p:cNvPicPr>
          <p:nvPr/>
        </p:nvPicPr>
        <p:blipFill>
          <a:blip r:embed="rId2"/>
          <a:srcRect/>
          <a:stretch>
            <a:fillRect/>
          </a:stretch>
        </p:blipFill>
        <p:spPr bwMode="auto">
          <a:xfrm>
            <a:off x="2190927" y="3963368"/>
            <a:ext cx="4716074" cy="289463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majorFont>
      <a:minorFont>
        <a:latin typeface="Calisto MT"/>
        <a:ea typeface=""/>
        <a:cs typeface=""/>
        <a:font script="Jpan" typeface="ＭＳ Ｐ明朝"/>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381</TotalTime>
  <Words>1592</Words>
  <Application>Microsoft Macintosh PowerPoint</Application>
  <PresentationFormat>On-screen Show (4:3)</PresentationFormat>
  <Paragraphs>193</Paragraphs>
  <Slides>35</Slides>
  <Notes>0</Notes>
  <HiddenSlides>0</HiddenSlides>
  <MMClips>0</MMClips>
  <ScaleCrop>false</ScaleCrop>
  <HeadingPairs>
    <vt:vector size="4" baseType="variant">
      <vt:variant>
        <vt:lpstr>Design Template</vt:lpstr>
      </vt:variant>
      <vt:variant>
        <vt:i4>1</vt:i4>
      </vt:variant>
      <vt:variant>
        <vt:lpstr>Slide Titles</vt:lpstr>
      </vt:variant>
      <vt:variant>
        <vt:i4>35</vt:i4>
      </vt:variant>
    </vt:vector>
  </HeadingPairs>
  <TitlesOfParts>
    <vt:vector size="36" baseType="lpstr">
      <vt:lpstr>Precedent</vt:lpstr>
      <vt:lpstr>Polygamy &amp; Utah’s Struggle for Statehood</vt:lpstr>
      <vt:lpstr>Why Become a state?</vt:lpstr>
      <vt:lpstr>What problems got in the way of Utah and STATEHOOD?</vt:lpstr>
      <vt:lpstr>If you had to draw the boundaries for your own state, what would you make sure was inside of it?</vt:lpstr>
      <vt:lpstr>Utah Territory</vt:lpstr>
      <vt:lpstr>State of Deseret? </vt:lpstr>
      <vt:lpstr>Native Americans</vt:lpstr>
      <vt:lpstr>Discussion    </vt:lpstr>
      <vt:lpstr>Polygamy</vt:lpstr>
      <vt:lpstr>Reasoning</vt:lpstr>
      <vt:lpstr>How many practiced polygamy?</vt:lpstr>
      <vt:lpstr>Federal Reaction to Polygamy</vt:lpstr>
      <vt:lpstr>Prison Time</vt:lpstr>
      <vt:lpstr>Discussion    </vt:lpstr>
      <vt:lpstr>Stereotypes</vt:lpstr>
      <vt:lpstr>Slide 16</vt:lpstr>
      <vt:lpstr>Slide 17</vt:lpstr>
      <vt:lpstr>Journal Write  150 words </vt:lpstr>
      <vt:lpstr>POLYGAMY Video</vt:lpstr>
      <vt:lpstr>Tensions with U.S. Government</vt:lpstr>
      <vt:lpstr>Steps to Statehood: Join National Parties</vt:lpstr>
      <vt:lpstr>Steps to Statehood: End Polygamy</vt:lpstr>
      <vt:lpstr>Steps to Statehood: apply AGAIN</vt:lpstr>
      <vt:lpstr>Author’s of Utah’s Constitution</vt:lpstr>
      <vt:lpstr>JANUARY 4, 1896</vt:lpstr>
      <vt:lpstr>Timeline</vt:lpstr>
      <vt:lpstr>Timeline Continued</vt:lpstr>
      <vt:lpstr>First State Capital</vt:lpstr>
      <vt:lpstr>State Capital Today</vt:lpstr>
      <vt:lpstr>Utah’s Constitution</vt:lpstr>
      <vt:lpstr>First State Government</vt:lpstr>
      <vt:lpstr>Utah and United States Governments</vt:lpstr>
      <vt:lpstr>Executive Branch</vt:lpstr>
      <vt:lpstr>The Legislative Branch</vt:lpstr>
      <vt:lpstr>Judicial Branch</vt:lpstr>
    </vt:vector>
  </TitlesOfParts>
  <Company>BYU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Polygamy &amp; Utah’s Struggle for Statehood</dc:title>
  <dc:creator>Kara Priday</dc:creator>
  <cp:lastModifiedBy>Kara Priday</cp:lastModifiedBy>
  <cp:revision>9</cp:revision>
  <dcterms:created xsi:type="dcterms:W3CDTF">2012-12-01T23:42:29Z</dcterms:created>
  <dcterms:modified xsi:type="dcterms:W3CDTF">2012-12-02T00:10:44Z</dcterms:modified>
</cp:coreProperties>
</file>