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3" descr="stickie-shadow.png"/>
            <p:cNvPicPr>
              <a:picLocks noChangeAspect="1"/>
            </p:cNvPicPr>
            <p:nvPr/>
          </p:nvPicPr>
          <p:blipFill>
            <a:blip r:embed="rId3"/>
            <a:srcRect/>
            <a:stretch>
              <a:fillRect/>
            </a:stretch>
          </p:blipFill>
          <p:spPr bwMode="auto">
            <a:xfrm>
              <a:off x="614456" y="436040"/>
              <a:ext cx="404704" cy="461174"/>
            </a:xfrm>
            <a:prstGeom prst="rect">
              <a:avLst/>
            </a:prstGeom>
            <a:noFill/>
            <a:ln w="9525">
              <a:noFill/>
              <a:miter lim="800000"/>
              <a:headEnd/>
              <a:tailEnd/>
            </a:ln>
          </p:spPr>
        </p:pic>
        <p:pic>
          <p:nvPicPr>
            <p:cNvPr id="9" name="Picture 14" descr="stickie-shadow.png"/>
            <p:cNvPicPr>
              <a:picLocks noChangeAspect="1"/>
            </p:cNvPicPr>
            <p:nvPr/>
          </p:nvPicPr>
          <p:blipFill>
            <a:blip r:embed="rId3"/>
            <a:srcRect/>
            <a:stretch>
              <a:fillRect/>
            </a:stretch>
          </p:blipFill>
          <p:spPr bwMode="auto">
            <a:xfrm rot="-5400000">
              <a:off x="637932" y="2282410"/>
              <a:ext cx="404704" cy="461174"/>
            </a:xfrm>
            <a:prstGeom prst="rect">
              <a:avLst/>
            </a:prstGeom>
            <a:noFill/>
            <a:ln w="9525">
              <a:noFill/>
              <a:miter lim="800000"/>
              <a:headEnd/>
              <a:tailEnd/>
            </a:ln>
          </p:spPr>
        </p:pic>
      </p:grpSp>
      <p:pic>
        <p:nvPicPr>
          <p:cNvPr id="10" name="Picture 7" descr="TitleCard.png"/>
          <p:cNvPicPr>
            <a:picLocks noChangeAspect="1"/>
          </p:cNvPicPr>
          <p:nvPr/>
        </p:nvPicPr>
        <p:blipFill>
          <a:blip r:embed="rId4"/>
          <a:srcRect/>
          <a:stretch>
            <a:fillRect/>
          </a:stretch>
        </p:blipFill>
        <p:spPr bwMode="auto">
          <a:xfrm rot="343346">
            <a:off x="2855913" y="2587625"/>
            <a:ext cx="5773737" cy="3851275"/>
          </a:xfrm>
          <a:prstGeom prst="rect">
            <a:avLst/>
          </a:prstGeom>
          <a:noFill/>
          <a:ln w="9525">
            <a:noFill/>
            <a:miter lim="800000"/>
            <a:headEnd/>
            <a:tailEnd/>
          </a:ln>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smtClean="0">
                <a:solidFill>
                  <a:schemeClr val="accent1"/>
                </a:solidFill>
              </a:defRPr>
            </a:lvl1pPr>
          </a:lstStyle>
          <a:p>
            <a:pPr>
              <a:defRPr/>
            </a:pPr>
            <a:fld id="{01AF111E-3C9C-4F6C-BC7E-BBE51F21584F}" type="datetimeFigureOut">
              <a:rPr lang="en-US"/>
              <a:pPr>
                <a:defRPr/>
              </a:pPr>
              <a:t>12/5/2013</a:t>
            </a:fld>
            <a:endParaRPr lang="en-US" dirty="0"/>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dirty="0">
                <a:solidFill>
                  <a:schemeClr val="accent5">
                    <a:lumMod val="50000"/>
                  </a:schemeClr>
                </a:solidFill>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lgn="r">
              <a:defRPr smtClean="0">
                <a:solidFill>
                  <a:schemeClr val="accent1">
                    <a:lumMod val="75000"/>
                  </a:schemeClr>
                </a:solidFill>
              </a:defRPr>
            </a:lvl1pPr>
          </a:lstStyle>
          <a:p>
            <a:pPr>
              <a:defRPr/>
            </a:pPr>
            <a:fld id="{B9DE9133-90CA-4E50-A7EF-6F08B3FA00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0A35AA-780F-4FC0-918C-FCBB163F442A}" type="datetimeFigureOut">
              <a:rPr lang="en-US"/>
              <a:pPr>
                <a:defRPr/>
              </a:pPr>
              <a:t>12/5/2013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BB30E5-FDA2-41F1-9CC0-471A903AF0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0C519A-381F-4F63-9A2A-B7FE8D46F42C}" type="datetimeFigureOut">
              <a:rPr lang="en-US"/>
              <a:pPr>
                <a:defRPr/>
              </a:pPr>
              <a:t>12/5/2013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42EAF-EB0D-4D2F-BC9D-A3915F0A9CD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3EC90-67EC-4105-BA31-10CCDB3458F4}" type="datetimeFigureOut">
              <a:rPr lang="en-US"/>
              <a:pPr>
                <a:defRPr/>
              </a:pPr>
              <a:t>12/5/2013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8FCEC0-2399-4352-BD9D-E83181537F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70B623-BD54-42B4-83B2-804A50B2A61C}" type="datetimeFigureOut">
              <a:rPr lang="en-US"/>
              <a:pPr>
                <a:defRPr/>
              </a:pPr>
              <a:t>12/5/2013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D8A63C-B99C-4D89-BC17-7625312827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02EBC2AA-141A-4AD2-9DA5-A8A9CE0DFDCE}" type="datetimeFigureOut">
              <a:rPr lang="en-US"/>
              <a:pPr>
                <a:defRPr/>
              </a:pPr>
              <a:t>12/5/2013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99B1B85-D112-4E6C-B728-83EB42EE1D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33"/>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defRPr/>
            </a:lvl1pPr>
          </a:lstStyle>
          <a:p>
            <a:pPr>
              <a:defRPr/>
            </a:pPr>
            <a:fld id="{30645B2E-DA71-4397-AD78-C1691F0492A7}" type="datetimeFigureOut">
              <a:rPr lang="en-US"/>
              <a:pPr>
                <a:defRPr/>
              </a:pPr>
              <a:t>12/5/2013</a:t>
            </a:fld>
            <a:endParaRPr lang="en-US" dirty="0"/>
          </a:p>
        </p:txBody>
      </p:sp>
      <p:sp>
        <p:nvSpPr>
          <p:cNvPr id="10" name="Footer Placeholder 7"/>
          <p:cNvSpPr>
            <a:spLocks noGrp="1"/>
          </p:cNvSpPr>
          <p:nvPr>
            <p:ph type="ftr" sz="quarter" idx="16"/>
          </p:nvPr>
        </p:nvSpPr>
        <p:spPr/>
        <p:txBody>
          <a:bodyPr/>
          <a:lstStyle>
            <a:lvl1pPr>
              <a:defRPr/>
            </a:lvl1pPr>
          </a:lstStyle>
          <a:p>
            <a:pPr>
              <a:defRPr/>
            </a:pPr>
            <a:endParaRPr lang="en-US"/>
          </a:p>
        </p:txBody>
      </p:sp>
      <p:sp>
        <p:nvSpPr>
          <p:cNvPr id="11" name="Slide Number Placeholder 8"/>
          <p:cNvSpPr>
            <a:spLocks noGrp="1"/>
          </p:cNvSpPr>
          <p:nvPr>
            <p:ph type="sldNum" sz="quarter" idx="17"/>
          </p:nvPr>
        </p:nvSpPr>
        <p:spPr/>
        <p:txBody>
          <a:bodyPr/>
          <a:lstStyle>
            <a:lvl1pPr>
              <a:defRPr/>
            </a:lvl1pPr>
          </a:lstStyle>
          <a:p>
            <a:pPr>
              <a:defRPr/>
            </a:pPr>
            <a:fld id="{03C77A4A-7FDB-49B1-A783-BBB11C56BA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96CB06-DF58-43D6-A74A-94B47D93AF77}" type="datetimeFigureOut">
              <a:rPr lang="en-US"/>
              <a:pPr>
                <a:defRPr/>
              </a:pPr>
              <a:t>12/5/2013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AA80F0-E4B5-4CF8-B96C-0B4BBBDC6B1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46CCD0-A173-41EA-B107-3C614C175A76}" type="datetimeFigureOut">
              <a:rPr lang="en-US"/>
              <a:pPr>
                <a:defRPr/>
              </a:pPr>
              <a:t>12/5/2013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A1875E-1259-44DA-963E-1CA7352E7AC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83529B-B638-4B32-96E7-C15426A805B8}" type="datetimeFigureOut">
              <a:rPr lang="en-US"/>
              <a:pPr>
                <a:defRPr/>
              </a:pPr>
              <a:t>12/5/2013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B49181-B388-4658-B24E-ABEE3F4745E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srcRect/>
          <a:stretch>
            <a:fillRect/>
          </a:stretch>
        </p:blipFill>
        <p:spPr bwMode="auto">
          <a:xfrm>
            <a:off x="3124200" y="190500"/>
            <a:ext cx="2781300" cy="819150"/>
          </a:xfrm>
          <a:prstGeom prst="rect">
            <a:avLst/>
          </a:prstGeom>
          <a:noFill/>
          <a:ln w="9525">
            <a:noFill/>
            <a:miter lim="800000"/>
            <a:headEnd/>
            <a:tailEnd/>
          </a:ln>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6A165A8-6BD7-424D-A8A6-00083979FF64}" type="datetimeFigureOut">
              <a:rPr lang="en-US"/>
              <a:pPr>
                <a:defRPr/>
              </a:pPr>
              <a:t>12/5/2013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9596D3-6B32-411C-B1EA-84CB9A742E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50863" y="436563"/>
            <a:ext cx="8042275" cy="1443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0E92CD85-A046-4AA1-BFEB-10C10B4B9B13}" type="datetimeFigureOut">
              <a:rPr lang="en-US"/>
              <a:pPr>
                <a:defRPr/>
              </a:pPr>
              <a:t>12/5/2013</a:t>
            </a:fld>
            <a:endParaRPr lang="en-US" dirty="0"/>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dirty="0">
                <a:solidFill>
                  <a:schemeClr val="tx1">
                    <a:lumMod val="50000"/>
                    <a:lumOff val="50000"/>
                  </a:schemeClr>
                </a:solidFill>
                <a:latin typeface="Rage Italic" pitchFamily="66" charset="0"/>
                <a:cs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BA615058-3690-4877-AF2F-AEDF086B56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73" r:id="rId5"/>
    <p:sldLayoutId id="2147483668" r:id="rId6"/>
    <p:sldLayoutId id="2147483667" r:id="rId7"/>
    <p:sldLayoutId id="2147483666" r:id="rId8"/>
    <p:sldLayoutId id="2147483674" r:id="rId9"/>
    <p:sldLayoutId id="2147483665" r:id="rId10"/>
    <p:sldLayoutId id="2147483664" r:id="rId11"/>
  </p:sldLayoutIdLst>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onsolas" pitchFamily="49" charset="0"/>
        </a:defRPr>
      </a:lvl2pPr>
      <a:lvl3pPr algn="ctr" defTabSz="457200" rtl="0" fontAlgn="base">
        <a:spcBef>
          <a:spcPct val="0"/>
        </a:spcBef>
        <a:spcAft>
          <a:spcPct val="0"/>
        </a:spcAft>
        <a:defRPr sz="4800">
          <a:solidFill>
            <a:srgbClr val="262626"/>
          </a:solidFill>
          <a:latin typeface="Consolas" pitchFamily="49" charset="0"/>
        </a:defRPr>
      </a:lvl3pPr>
      <a:lvl4pPr algn="ctr" defTabSz="457200" rtl="0" fontAlgn="base">
        <a:spcBef>
          <a:spcPct val="0"/>
        </a:spcBef>
        <a:spcAft>
          <a:spcPct val="0"/>
        </a:spcAft>
        <a:defRPr sz="4800">
          <a:solidFill>
            <a:srgbClr val="262626"/>
          </a:solidFill>
          <a:latin typeface="Consolas" pitchFamily="49" charset="0"/>
        </a:defRPr>
      </a:lvl4pPr>
      <a:lvl5pPr algn="ctr" defTabSz="457200" rtl="0" fontAlgn="base">
        <a:spcBef>
          <a:spcPct val="0"/>
        </a:spcBef>
        <a:spcAft>
          <a:spcPct val="0"/>
        </a:spcAft>
        <a:defRPr sz="4800">
          <a:solidFill>
            <a:srgbClr val="262626"/>
          </a:solidFill>
          <a:latin typeface="Consolas" pitchFamily="49"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dJa8X9-Xp1GxDM&amp;tbnid=6D_ht91-xAMR9M:&amp;ved=0CAUQjRw&amp;url=http://socialistworker.org/2011/08/17/the-pueblo-revolt-of-1680&amp;ei=kkWaUqTOBdbfoAS2kYGICw&amp;bvm=bv.57155469,d.cGE&amp;psig=AFQjCNG5VWDWSoPygrISb0WmpQYpuAQtfQ&amp;ust=1385928450986829"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0100" y="3016250"/>
            <a:ext cx="4846638" cy="1598613"/>
          </a:xfrm>
        </p:spPr>
        <p:txBody>
          <a:bodyPr rtlCol="0">
            <a:noAutofit/>
          </a:bodyPr>
          <a:lstStyle/>
          <a:p>
            <a:pPr fontAlgn="auto">
              <a:spcAft>
                <a:spcPts val="0"/>
              </a:spcAft>
              <a:defRPr/>
            </a:pPr>
            <a:r>
              <a:rPr lang="en-US" dirty="0" smtClean="0"/>
              <a:t> The </a:t>
            </a:r>
            <a:br>
              <a:rPr lang="en-US" dirty="0" smtClean="0"/>
            </a:br>
            <a:r>
              <a:rPr lang="en-US" dirty="0" smtClean="0"/>
              <a:t>Pueblo Revolt </a:t>
            </a:r>
            <a:endParaRPr lang="en-US" dirty="0"/>
          </a:p>
        </p:txBody>
      </p:sp>
      <p:sp>
        <p:nvSpPr>
          <p:cNvPr id="13314" name="Subtitle 2"/>
          <p:cNvSpPr>
            <a:spLocks noGrp="1"/>
          </p:cNvSpPr>
          <p:nvPr>
            <p:ph type="subTitle" idx="1"/>
          </p:nvPr>
        </p:nvSpPr>
        <p:spPr>
          <a:xfrm rot="360000">
            <a:off x="3200400" y="4767263"/>
            <a:ext cx="4837113" cy="1039812"/>
          </a:xfrm>
        </p:spPr>
        <p:txBody>
          <a:bodyPr/>
          <a:lstStyle/>
          <a:p>
            <a:r>
              <a:rPr lang="en-US" smtClean="0"/>
              <a:t>Serafina’s Stories Project</a:t>
            </a:r>
          </a:p>
          <a:p>
            <a:r>
              <a:rPr lang="en-US" smtClean="0"/>
              <a:t>By Alissa McConkie</a:t>
            </a:r>
          </a:p>
          <a:p>
            <a:r>
              <a:rPr lang="en-US" smtClean="0"/>
              <a:t>Period: A4</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Definition: Pueblo Revolt</a:t>
            </a:r>
          </a:p>
        </p:txBody>
      </p:sp>
      <p:sp>
        <p:nvSpPr>
          <p:cNvPr id="14338" name="Content Placeholder 2"/>
          <p:cNvSpPr>
            <a:spLocks noGrp="1"/>
          </p:cNvSpPr>
          <p:nvPr>
            <p:ph idx="1"/>
          </p:nvPr>
        </p:nvSpPr>
        <p:spPr/>
        <p:txBody>
          <a:bodyPr/>
          <a:lstStyle/>
          <a:p>
            <a:pPr marL="0" indent="0">
              <a:buFont typeface="Rage Italic" pitchFamily="66" charset="0"/>
              <a:buNone/>
            </a:pPr>
            <a:r>
              <a:rPr lang="en-US" smtClean="0"/>
              <a:t>	When the Pueblo Indians revolted agenst the Spanish in Santa Fe New Mexico in 1680</a:t>
            </a:r>
          </a:p>
        </p:txBody>
      </p:sp>
      <p:sp>
        <p:nvSpPr>
          <p:cNvPr id="14339" name="AutoShape 2" descr="data:image/jpeg;base64,/9j/4AAQSkZJRgABAQAAAQABAAD/2wCEAAkGBxMTEhUUExQWFhQWGR4bGBgYGBwfIBoaGx0gHBscHCAaHSohGh8lICQbIjEiJSorLi4uHx8zODMsNygtLisBCgoKDg0OGxAQGy8mICQsLCwvLCwsLCwsLCwsLCwsLCwsLCwsLCwsLCwsLCwsLCwsLCwsLCwsLCwsLCwsLCwsLP/AABEIALgBCAMBIgACEQEDEQH/xAAbAAACAwEBAQAAAAAAAAAAAAAEBQADBgIHAf/EAEMQAAIBAgQEBAQDBQYEBgMAAAECEQMhAAQSMQUiQVEGE2FxMkKBkSNSoRRiscHwM3KC0eHxFUNTkgcWJGOisjRz4v/EABkBAAMBAQEAAAAAAAAAAAAAAAECAwQABf/EACoRAAICAgIBBAEEAgMAAAAAAAECABEDIRIxQRMiUWGRBEJxwTKBFKGx/9oADAMBAAIRAxEAPwDbcQ8cUKakgMTFtgJMxOMnnvG7P8LG3UERtc2FsJc9w7QCPIRGQElpLuQIYAA7gTJ9IHTAVagXcyq1hf8ACUlCYjcwZBvYdseljXGD1MzOxmhfx/WAJLLA9jA9etuuBsz4xqvpeFI0ypgmb7SdrgjCbK8ManDDL1CJVwWAfmBnVG51Ded4wvoZMEw9RgTsiqFAFrAGQRuQPf1wwYDxFBvzNGPF1XmAAj4SJ+H4rXHp9ZwkfMAzYztHbtjjL5OnE66+vcg01YiAIvIHQCLnbucfTwojSq1UJZhpLGCTMAkfLeLHfDLlqcRPiVJ9ZJg/WD+uLclxKrQqLUpmGXqdiO1v6Bvi/M8CzCAl5VTfUi1CsNBB5VIBBthfXNOY/aUp2kgq5kzvMDlH88D1lOiY3pPN9V8W5nMFfNWlTCdEDMSW5ZY/LpHQTOrflwPms7VKwGaiHVNQptJ1OyiwZbReLReSRGDTQSmhprbSQgAjoI1Su5PMftgVs1BlSVBUdSTYrq3x5DZGGr1PYTBjKixCMnrFapSDs3lJrGsKNSuiCmEYRpCsrAIbc4PyxjKeJsoKVaUDFWF5i2nSgnSJYnbeZXczhzxV2JqgAamoaPby5IAI2+I3/dGKcpxtqqa0XmClSALgEFJA7yxb6DGjFmIPIGZ8mAUQYmpcOqlQ/lwhsrNYEiAf4iSBAvg6tw9aNMK1IPWL31aioVR8NgApJNz+6RsJwXVzypo5iVkOVNNjpKbCRIuTPrpx22foVkVWaowVtYJpuTqM7zBbd/8AuOKP+pyMPMmmHGpu7ifP8OA/EokkPqYUFRxUpLNlJM64mJAEQO+FvmA2DXG4MCIsbbj2O2H+YrQzP5tRXJH4hpuCLmVBiAp3PUwO2Bsw2Vf+2rVp3/DoAsDvvPsL4ri/VECqP9yOTAhNqwB+IupOymZ0xMHt7Xn9cP08X5pRAadMXO9p9DOM9nFp64oGsaYEjWhk9DI6Xg2mZxXlcozQpOmpKKikGSXbSSSbKFgEk7yO2NJyIRZ/8mYI90DNLlvHmaV5rM1SmQAVpjTpg7oAJBvsZnGsqeIEA5WLMD8JlWNieuwHtuR2xmqfDNGkqi0aqm5NTUPMWwYNA0zzyAJnAfDqs1GZ1VywLEjUCS1yZiBeSfU4yHIrGlGprXCRtpv6HGJUSCCVViNXwhpCkmOulrRaMTMcTqFWZFCwSLgTbVMz6r+uAtawBzAExMTMSI+mo998F8igMTaoZuLSDaZ264cce6kmBuBcT4xW8kVKZ0sWuJEBQdJF7wZE9oxh/EeeLuSCS1xJPQGV6b3iPTGi45SNOk0RGhibxN7ke9rYxGbzQd1AiTNoN9jH67+mL4io6kWViYLUzBRiGIBm3rIkfxxR+1Aluhg7+ljb/LFVLPL5iNp+GbR8ROkD+AH1x9GUBCt5g2IYR8L/AAkz1/Mfp3xxY3DWtyzKVwVDEapkxp2m8A9wMF5fMzYErcHoCZ++9hfbAa0qXmajtqEDpFrR1/3OOsuFWYQMOxJE2Exa0wgwQzDudQM0fC+NGnq0wSPQW3gyPvtgzNcfrNABKEXhbb3MxuT/ACxj3y7GKmghYA1dAe8DeOmPlZqkaTqJJO3zDeR2PbtjuY8xSD/E9A4VxmpVhWdmGwBP1sev1wbQp6zKsR6SN/cicYLgFd6DywlZA9TIeLdJG/uMaGlnQCo1RJgHbmBjDiiNQGaMZirA/GYgkEAkjr3BxMKcvxURTJveCeo1G89xM39MfcGh8Q8gIHT8sXVcyGFitMpIlerato3vMNixMohlmFYnprCwOxOk3k+2Oqr0xcGTy7yOt/sCdo6bxjtoqB4GhwAVCvEuxuDMFIixBO5Jx5gbc1mvIP4guWopq0pa24YKQQDp3aCd49jhxmK1VdSmpAEwXohluTN5IAI6z7jCjL5+owg6KymwlbibAsTaNMz7YMesaf4jhKaTp1QGU3m8XWRqMwe2CzfMnwXxGGer/h/Bl6j92Kgbm8CnyyNREarzfrjMZvOVQ+pfIpj4SUeDpkiJCD2mcO/2NijE1FGkQdShYY/w2iO59cDcN4clVHWoKhqKSHCuFLqIMwOgmMKCF3cJQnQlNWpnKTo9EVHWAGExUU7zqDANIAAkkTIJFsMqHEa9bUHoGsVC60qqpMNMDUyywsbyfXFFHw0tXV5KZlSh0kU/LcITBIAnmuAbG0DEo0su9JgmdGYFgKTwsEmAkHfWJG079sTdVqxNGNzdGH5jiVNjofK1VMyVNO5Poy7xf5RgDKV8trAAdW6B6jdYtzCRcdMNK3G0yylbso5qalmY6IZgZb4RGrqQDK9sZ/MeIjmmSmfLpteC3NDELoUkwCQ1jFoY9sSXESNSvr8dER/msiK0MC6E3lGDTF7hgbAwek6VuIuoTw6uVDD9pKqnM6VMuXaDJ6VATtb2wT/w9GRCrEKwVouJ7AwdJv8AbC/iHCqgpMgrVFpsultdMONMASWDSSd/viqY2HRivnUn3Cdtnss1znHOrYDKFeh6uxHWxI74+u2RmWTNud+Xy1UTeYNz3+mA8vw+nTpsGZizEGEQKjRcFjJ22x8r8PRoChAFtsome5Bv2k3xU4n8GQ5oP2Rlk83kaZBSk9x87pee8LMYH4j4jobfs6fVzFt+onr06YFzWVpgmSkX5VPtAMDHRo0VGolQJ6USR6AtN8K2M/uaBctbC1OcrxoVGYLRVQEZpUEFWC6gYk6gSsQRvF8GVqa6qIqqalAPFUETbaDNyJ+u+PicUpWC1TAmAtIAdLd5PT3OPmezgJL+fSMkysEEspIJAiwBBB+mODhPbEd+XunWR4rQRBqyiLyiWSnQ+KIb4htO19sfP+J1ariEKgT8iQTc/Koj9cANzktH1DAW9/8ATF+VywmAYttqnveNjhR6amxf4l+bHVR/W4kRTUBhKtPy9FDR6HFHFeL66KhahDyTIvZgRNugIv74CdanwqEYXMlo2EH/AFwJ+xPyNdSrDSDIll5gLfF69NvzYsMqExQhnOXzxdgst8JHaCeg/XAmezLEFTVqNDGBr7ECLnt1B+mLKfCzSqKVBIEaTcDpG/sN744bhdzKm/cgDaNuuLqPiRdgO9RMwpqTqRiwESyKQfuR6bY+grpPx6gbBFF7nqdunQ74a0OFKCYNxvAkzHWPvgtuGLH/ADTvJAS09hPp1wTlAiHGfAgXC6wBEpWEETqFIqQNxBZTG4n1xauQUR+OGt/7JNrfmP8ADH2pwtAeZp/vIvQjcz7G3Y4+rw82Cab/APtpP6Xm0R6jCnMD1BRXc+Zrh9KzlqovAYU1U81ydgAByzfqDhTUytMgE+aYF/7Non267TjTBmJ1mmCBp1hwza2AKgMdqZAOkG/xelx18MVHLMKdPSb8x6bn4TAHSbRHrjg+51Fu4o4elMhhzkDrpBIsZ/li1uH0mI/HKwRAKrvPSxI640S+GHpg6/2dfZoHsb2wuzNGmOXzKE+hY+86TBGHGQQcTBKeVSTGYBDyVkxY81rX36YmLquVVSIrURNhIJtO1z7fbExQOsUoTNS2SD/DQQEydD1G1gC4BA3Y3Yp01R0xRUoeRRzLFFL0U1IjUyytH75u3Q23j3wtfOorLpbTJUamUkANYxosRpkX7x3OLMhUFZmqVfJreQoWFu4QgsCfzLOoWvMnbHkuwSb0UuQSa/3cF4JmapRvPZa/mEimKhGlQphp0gagQxkAQdJiASMN3y5pfi64AHQQXYm1NJ+FQZkwbE4DyuZp0dZhXYEGmgJtrBJRVuANQYzFlG3dZn+IVK7/ABBmmAAYG/wi++wM9/SMNt+uoXYYxvv4l/G84BHm1rF9Q0qzcsc5AF4XSFJuYg9bM+EcOehVQtURkbSr6dnWw5ZPKG+vXa2FHDqjmG8lqiLT0K88rOHqMaak2gg37R3xocqz00WnoB8tFQ1DsCEBUlRzRpkmesAd8K7EDisAQEcjB+Hccz2UNZK5FQZjznp1A4inUptFRlGmR8SsEv8ALffA/hjilGlQqZfiFMPSqTVRI1VC8qXUj80sHDA/n9MLPFGUqgBkVhpoVDUjoWJUkwYL6UpyF7WsMEqoq1FDKWqKRpkzpBAhF7yxgt2VPXBJHERseLlYMH8Y19OVphgINRnSnM6EVT5gLblBNNfXeLYZU/AYOXYa2/bSurUbIrXimBFhuszvPTCPi71WernKbKaVB1pUdU863YsB1lyp0/NIja/pS1GZCNBVmgxq+E73JsSLg29cMr0uoub3NF+WoPWpL+HUoMQToZQCI1TMbQSBG5kYIqUWQsTTqDTLSjATvNt/pg2jSePm277f1/ni2ozgqDcsWO7WCwxO9gJUG/zYlz3UTj5iLLVDV1HyyNLaWlRqkXgzEmCIP1xXVSmCNWV67hk7xNoMYcZnIvmFV6TAOPhqCYIB+BhMlJ1X3BJI2giZQs5YBGDrp1oQJQkHrF13husHsQOLkmOo1Aq2UUgcuj7j17X9sBZXgYDTqLSAIcLB9LID+uG7JU1NIKztBBM3/NGBMzReBGYqJbcorD9CDghSfP8AUU6gL+EaZkjQAQAV0jTFux9Nxgav4UA0EVQArK6iQRrW0mTfYW2MeuHFKmsDXWJa0sEifWNX6ScV5tqR06KgYSdSwQ305oMdrYb0iPMiXWzqDqFQDXp1Bbtp3/ywoetzKFPKWuXiACCN+gkyT0AOGlbJU9Q5NUwAfitsT2GEKlmGqUMrqIIgqLyP3hGppiykTfA/kzX8VH2Y4e5r+SaYSE1MzLtMktrWxCRfcMX6RinMcNRHlWcEAxJggn4gYJINo/wjsMN6eZppQ4fXrIA1PL1jrNiNFKmqq025uUgMYwrq8Q3Yays6pCypBk6hzCJkX9R2OCq6+4vI1FtDJUiyhRKH4iw6z0JN/wCM4iLltRXRLb6XRoYA82jVysVkT2nA9bM1GdjIdBYo2sSW/eBno3KL4ecF47w+jU0tl6VBSixM1XL/ADgCTpXeCLmDOGHMH6naAqLRmhqRl8zUkaAqqonVqBMkgnVtPQYQce4guXVEoUyhYCASIVRN431Ede0HGu47k0DErTzBo1Nqk6VFO+qHvEC14kao2xivFHg3NUaQzJoLTosGJpo0tSBvqqCOWxCneDHfBVge5xAUQSlxutzNPNoChiAY0qC7RF7Ee5IPQ4f8X46tEMrUk102pqSCZKupquIJiwCgGd2xi6dX8SoG+JlbT6M23pYCMd1qJNFWgqGZgD0ICUiRfrsfSTiroDVGTB+psWz1Qw7vplA0E7GVLCT210zMDbC7OcVD6UXUJpO5VtlIC6bDeIff82EWfzjmWBBACgf3AoU2P5oX7YEydewJJEKVH+InUT7DUfXbCjFWzO5fE0WS4lQfUKYFIcqwSD8dyRYWBB37r3OO8tWRlLITdQSOzbhYXtcmOw74x2WEhpEkAb9IMH7Ccb7wHwpWytas8MxqCkvIGK6U1sVBsxIIBESOkycTYhQWhFk1EtbOU0VSRLcpe8xzKWQ+mnUZ9cfcaHNLXpsGSuiqfnWqqxH7oIAjsRa2+JhfVHxL/wDH+4xzddabhahtsWOwBJAOkEWjr05bY5y9YUq2umYXTbzF0mAxAiLhYMGxnl7YKzfh5y2tcw0kySyhj6zBFxt9MVcK4SxaqKuyoqUyIuGLayOvLyDr8QwM/FcfImTwKedTnM0I8mogBUuyT7qFCN15SWtN9Z3jF1PLKXGqm9JXgMpNnEsx0sIK2tpFtzjvMZHyS3lVNKVFmoGGqGVgUKxGkqbTff0GBczUZQC8ygZhEkA6KlvqSP5YGJy6X4hyoBl/2IZlfEi1EZmUDTUAAB2QHoAOUBfpbBfD87qzDhYOqmBHQaCGX3s7e8dMZbLZAB3CtAUU10qGkSJDFUnoLeoxqeC0FZErQfMV2NwVKsYUSDvKqpuPlGJEBSamo5BwrzKvEFM+TV7ojGDfVo0s4+oaZ7XvGFWSuGVKTuopMCSYMJKtIN25SBI+YfvYf8bzlNEmtOliE5ZtIJnbbSDP8sZylXyitOXzim/9k885nYNfTqO55sFVoQI/VeNfma3hfCPLivVcvzGp5WkBFquzO2ixIuSZ9hh7Ry4NOUN4gAt0FoFrfzwv4Zmy1NmkUzqAideslZYkQIIPa1jg0VzqBIsbTPf6f7YcBiJlK0Yq434lo5RlWrqqMbxRUNpB2nWygyL2m1zFpt4Nxmjm9bjzAwQKEZRK05liCGKmWifTRIGMF47qGnnHb4QQCDty6VJPpub4feE8v+z+SIGt/wC0c7oIHKAJhbx7qSbkYsUUKPmKgZmIHQjdsiFfXTpnYf8AMYTp2kQbCTHucWZjNRDEsXSwljdTcoSLMDFjFjeN8PRUbbRPc3/lhbWFPVzOoM7AyRJ7C/rhuNQQPzqVRZGqSsjmI+hMSpsQTFji05XLNp1pUGq4DIGUE/LqEj0B2kEbmAPXzOXp1GKF2DAAKikFalpVdVmBF7xBRh81rRlpJZVcs3MQW32MCDFumFK3uEkiR8ll1stHl7hWA9ekA7dcTM8NoMNIVR7rtH7wMz64Crs0R5bgRHxn/aLYpo6gNKq8GYBck3iIPT7YXgw2DG9nxCKVKjQhnBFNOZ5Zm1hZN5kmYjrcjHm2aeuo/FnzaiatJiWLk6rG4Y+sEEqfTG7NV9RJIjaDebjZtwT2I6YQZ3gLVGWojAh3JcVOXSQQQoPYkkE7jSO+ORGBppxdSPuKuL0RTpogmWUF3LsQSQr/AAnlEKyjaSBexAxXk+IvSAVnLMB8JiwIiP3bQ0dye2Os/SLupawp1GDKOcQPLpsJtaKazb5vTCutlVAhaxMavNPlf2eljzMQ3OxgNbcHDkg+Y64mQgsNR1k+KCvVNKtDrHJMXaxIP5pgQYsR64Ky/D0bMPNFTTVSt1FjIHyiFJUWOJX8KZegXp1a+hwBFQkApUBDqQB8ZMgQO5vMQz4HxNDqQ16FQtAT8M0yYmZknUSYt6YD8qPERUKk7hXhTieYyVOqjPWNMQaFMAFAoLyhL3UMClxsVNoOPSMrklqD8U+YaqBHbYMGA1AD5QSSe+3YY884hkqtRov5YFlBALErMsNpBkWsy4SZ7/xKzlMaaTU6YXlnQGMAkcrE3PuBv0jAXyIGXQIFTAjLsEV2E6oMm86VNiehJJmTODcyoDFVYkBSKU/mgMxA6dBf+WGZywarSUEqKyCodKgSW1GFB6C4k7CMCZXgjNmzTPQajeeSy+kkdv8APGkMooSOzcHz2TNOxPy3setNSBa/U/bAWYQqKaD5FJaOvxEn/wCRGN7muF0vNZ1djylO5uulpve32wo4lwW2tGGkUxTCm5Jg3J7QVntqGF9VGJjBGAszJcERiWKyTZQBNy0wLbnsOuPTfC+XNGhXBMla1GrtbmFSna5B6X629MVf+H+aoZAVPOHPVrL5K7knLzeR8JJqr7jDnJ5b8OspGnkblBsCHUgD0XYemIvvEajJ/mIj8S5a5eBLvEnvCzM3vqMexxMU+I83OgH5iht3OgfzxMJiFia3NGbk1gJC3gwIgbGJP+m+EXF84FDVx8VII1ttOuoKgWwmVJBjblw1o8Or1LBKa3iAAeaAQeb1OAeLZZ2/ArnSCoC2ChtVSCbzIBWZ6Bh9FyL47ksTbhGfyop1KpciFVd+yu09LxqT7Yz9Gv8AtFJiodXDyQvVTENcQN4ME2E9caevmnqVS2imGBqRLMshSqnVIMbrMTfaMZTheQda7ci1EM6tABAIsGjfcCIvGFwK3pEN2IuVj6oNQnwrm2GezG+k16yEbQIAAkXAIUd5hTYi+q4JXepSRqh1NsxJG4JBM+ukfbGa4HQNDN5l3XRTZnqUyRAZdLlt/wAvIPYjvhrwjNGlly1M6zyKrXXUwuwGrflaZiOYYgw5Zr+pYkDFOPEKmo1Km4/61SNQgmkgA9jDtB9TjGZ/h6GwFqgnUBpmOv7szq9L40/iviI/a8igiHI03NxVbyzH+ExHqMD1qHmyikF6TNIJ+WpJBWd+aVjpA7jFbKC52LiZq8vnDWDOCNWhW07XYAsesqG5Y6WJNxhfnM+KbVUgEqQAZLzqZhECTq/sm0i5l46Y+cNoMaanmDpYiSDcahF7j9MDZzLhcxTq1AGDK1MFhy6ivKZ6dF+ojbFA3zEZaWx4ma8Z5CuVes609KUo0q0kyRM9VKre9xONpwThqOabMwmm7lRBDmGKqdwYIvJjcgbnHzxAGcVeUmoaDEKbS7roAJ2uxPpY4legiOVZhBNtVw0e/wDDHFzQ81GVAQSDV+JqUy1H8paO7Gw+5nHGe4lTpHSAS0WRUkx3tcCbSYxn6PkgQGCgWAUkAHpAWBhdm2XUVozUeqxbQPmqdWdvTudhOGbKT4iLhA7kz2deo9QrBZFLNeRTQEWJm5MGw3MxYXfZRlTSlJ5KoAbblfm/ltGBf2AUMtUpDnd6bmqd9TspAidgtwvpi2rxBnHLTQ9d7f8AxwATZA/34haq+vEmYq1mkSzeopT7c0EYWOrKSamseoWf/jY/bB7oSZ/lfA5YDcMQP3TioYDVf3IlCdzigaII/EUrBBBgSSP32sfYTjmrw6meYi+25iBO0frjitVoMf7Az30beu22OcvQok8tODtawM+gOKAmS4kQDN+FapM0PhuSH1EgsQRp0pMC+++B+JcDWkvOzu0fAZAnv8IMTBjDLOcGgcqLG5AO3v3wq4hlvLUDQADtERHoe8YXgAbmkZshHETPcTraVKzZu9trDe4+Ik+ydsKBVWGaxk6lBFpmL9dr27RhjxxQArdDMHuAB/kf0wtYL5aCwYAgnvZf9caL46mRkIsfE9N8McQFR0206kPupgxt2JHvJxkeHZEZnL1TA1szsjTcHSGCyLRfr1IwX4O4uqJTNQaaatz99KsY0zF8HeDV15UG93doi1zOx6bDGNjshe5tADAcviZ/g3iGktFAQz1FAXYAaZ5bkmAbSoA641nBeNUXp6zTZCTGqNUkABhNvrizNeFaLIyotNHb5vLBYfSYmC1+k45yHhwU0VDLRuxG5JZ2Y37kxYb4Rvd9GLRU1G1LPUanKKZb+8AD9BBPvbFpJIVlVACJEjdTADQQOU2vERhHn1SipqE69N1BkjXICggkzzFSelsYFeIMcwa6VGFYEv5pJZje5M2Kx8vW/fC+gXXX5jHJxPU3XE+CGtVpPqVfKcuECyZLUjFoAkU/1xoaTwSoQgPqUmdiVcjp2nb93CjjfiVUKhQRqRXBmBpYSBHXtOFXCPE7vnKFMvyPVRbiLnWoj3Zl94GJriyhqY6hZkIDAbifxFyUaTGBoYA/RlHbus4mL/FdGctXFhpYN7iBJ99sTGnABx0ZPP8A5bjxojSWaNjzGPcRiZ3PMxoolQjQW5iuzPpCyXsoke18FZrKsjQGAO3KAd4t+o2774K/Yaw3cR2NNrTNj+Jbt9DjnxAjRkseRviDZHPE1arIUKnSGMQYVQG0DfmMGT+UYfU0oFToYzN9BAgnaRuMCU9dpcGO6sfc3Y4ObN1CsApfqEk//a2JlG6EurXsiLuKLpKKZKtICuAYOtfuPbonpi7w/kBUotrk85EPEgqNE3vO/bHOYydZvKgqwDEvyhdguk/Ua0sD8QwdwfhvloA1QTu2lSJY7yxYz2mOhxwBGrhZlZanOZ4UtNNIJ0KpIBgiQNQn2gxGwxns4sayQIWuVk9Saal+m8KgnuTjW52siIWRldgrNpn4oFl26kxt1GMzkarNln2DK5ZyPRgGm/WB7D7YD/cbEFH5k4atOhRBJEFVZ3LHfSJJJNrTfbfHWdVHaplajMzE36eXqhoE76dUd7e+FeZzdZKVCnSPluKSlouVUqJOki7AAAAEfHOwkk5Y6swGCgjQA7tzaWY8l1AEkKCT3nfrQCROayAJZSrPWyhmDVpAUax6NT1BkqDrEgR/fPfC/jVUu6KpPMbljJACzP6YLyOZFLOAm1KqlOnUax/tFbSSNjBUiL/5ypltNZOWY1A3mGAPzG5vMGDIk4VBW5UPepUnCqQjzE1mPiOprHeIO2G/DKSUQfJFOn3AW/6nDCiYQB4aLA3FuxwG9cA2pj0Nv4xjjZjj+INxbxEBSqqNJYo4sYuVO3rMf0cN6Wdp7EqPoZsYwtzNYsEGtQTUQSRMBW8xhE7ELH+2GIzNaTpajO5Fp9+Ujv6DBFgSbXLKlYGArMw6QCB/rjtMo7b0n9yY/r64+HiGYQb02H94iBPUCenS38sKeL+IqgW9QIdGuQYA5gs3W4Bk+wxRRcmW+Y+ocGDESXHt64JHBVHwqxtvP332xjsp4h8yPxYF9Tfl0iTaAf67YZJmeXU1VZNguprk/LbsQRNtjjlU3O5/cNz2QRFMyPTVf2F5EC+PPfFeZfXpNzsL3JHT1k9fQ42lfNUlMg0WYE38w7iN4Q3vt1xjOLVPxmqN8QMCbdB3NuvTviyCtmUxLdxDxukFSnB1FdUz1Laftsw+uFZplW0SNzB9NgfrIOHdfKVGV2YcmkFSYuYkHeYIDWjCVka7RKgcxj4TMLPQSQRuJho2xYqDszNmYlzU2HgnLUTSqCtTWqNSfEJKzr6fvRf1X1xoTxCghABMAAhekdCANrbe+MXkgQjgSw0Gdx8JZuh/MJ64+pnqZ8miTqOnRJgHSw0RYHUASDtJAjrjJnx05IlC9KJtBxql5opjUDoLlQeaJAUjuN/0xdWNRjAQmd11eo6i0dMecZDjpFZMx1p0ChvJ1JBvO5HLf0xu1z5ILGpC6vhFxBg22E3N46DEGxkLcIy7qLPFOSdKBqBCVGkvG0F1uD2G5PSRjztF01GNwBrnpAiQDGx9Mek5jiOr5wQVIIa8giG1AGIKneenphJW4WNSlKjCpulOqRFM78zRqqR6qNxJ7thyGuIhyAXZiXxNWirpHyIqNew0gKRHS4N8KMhxA08xTrXPlVEqAb/AwaPewxosvwWihRqofMTNgRRS9y2tRUdhsdqcdCbx6DQailJGoUhS16WDBdJEiYVjzOTYapjfFjkFmSUE6ivx3QCtnEvpJa+4g8w+02xMFeL11rUcCddBXtt8EdRH88TGdCRLMt7l3/levoKwIKkEF7yZH22HphmnDs2HVjUYr86FlINv+XPwc38TgKr4hqA/2LFSQbZepN+nwwx3MzsQIxP/ADCzHky2a1bf2NQR020km19sIWf9sRMCr+7/ALmnHDiwkVDq68ht9Rsdx9cUpw1t/Ng9ZU/yvjF1eOZmuTSC1aEH8V2DF6SGb+XbnMACRfmiYOC18P5RtTfjVqzk8xquGW/XYyP6jDhyAS0oMbk+wx5xfPZfLD/1OapISYAA5vqAZHucfOD5xKwY5et5gUw37s7ag1wN7+hxll4AlAM+ZbUrMjVBU5g3NAZ206iFsxFhGH/Baxr16VekoSkoqirUmBUVtJSjG50tqvcCIm5jgQx1OPNezH1SqzIyvDqwIYFd1O4I7EW/2xnc7QSilQmrKPOrWS0kyQXfc3gX/lh9mAHNtUm0gfbFOY4WGsErUyBch1I9DF9+1uuCU13OVipuK+HcPFWgjVKKPIWzwCG080hrjYEe4GKczwlKJNdaSqygkaV9z0OxtIwTS8LHUzB6k9OXSb9Zm+C81wtvIamwIDKV3PzAid98PU7it2NzNVMmahVtSuoEFX1B5WY5x827CRMjc4urZmrRZXqGnUDQsKp1VHVWVJMxZCxmP4YHy2buaovTa5A6BgGUxuWvIHXbFOezatmVQXVEVrGxNQmZ99IjtJ74xKzlwPE08ErXc0NIMt2QoTsTbV69j7YtqU2jmYjfeIi0iQNu2A6PHQLMp0npuI+og4aUs4rjkYWm02PXczpO/pcbY0jOA1MJF8TjoxdT4eHqFnqBVHKgKgmTd3N4HRQewc9cdZehTKqwZSCAQumCoIFj7T9xicczMUdYiGhWVxB55Xte8frjPcVzTinIsQq6TuCFqIAQB0IM/XGjsTNzIO5qHo8xCOgghdOgdpN+giBfAXH+AVa5Ry9LWogGIkkhjMXPa52nCPK12d3glipDbwTNNR0mJkdBvi3hOc86vGpghXVq3G40ySfmk7Dpjj7diKSp0YUfCtbzEqA0XVAytSpr5YZCIgTPS0nt6YG/Y82AzPlnWoWBBVhpNwSCpNryO15xpRwisVATzSOo82Cu2kaSCNR7TaN8Z/J8coaiDmX5vy1EkAzB0N8UXtOM/Nu7lfSQdQWsChNVlclF0sgPVUAUsB8pMt/d9RhTwvMLWU1t4JAG0NE/pIPaYxp+J5+rSqBQdCvoY1bKH0AgggzpAAB0zMM28YX5umqg6AIOqCAeYhrwOu/1kdsWxOB7T5lEWt3qIeJ5/S6MxJVXVn9UDS4Puv3tjTHhVFUzdKkqpTqK7oq/urLEHotkgXjm74w2aranJJELf0m8A/4tJt2wbl+N1GTSDoZaBUkkc1NZA68raWZSBa8+mLZUOpBsluZSjucrIBeVVdHTa1tr3nBJywZTrpoXGrmIkFwO59enacEcCyganpgkT0JBv7fx9cME8Iz8FWqbC0yDeYPUdpwmWg24WU0FEQ53Lu5Bq1qOoQpYrcTzSYgQDAA7GemDq+QppSqE5lAdOlgonTaJlibyWsOgPXDMeAacnVUtsBUpajPSYdZ7e33x8zngm0KMtzD4/JeTO5jzT/U4g+RSeNzvSa7qdccqUURTlqBcELpqMdI03CgAd4EzhXk+C1qsu1VqYABBEkk3vAIuBfpdo6Y0wpikiipzwI2MWuYHS8/9uAeLeJzTgMoZ7EJsNO+pjveAAvX7wEOvbGdNW0uGUpUuVPMeofifUTJjcgWF5+5wTlKRJDtJa0GZKjqJ7eixjngGdp16DM3JUpELWRrASOVh3VgGIOOanHlGpVOoiP16D2xB3yH2gUJXGuMfZhXH6QZKcADXQKWuAASsemJhfl881XI5eq5kg1h7gOSBbsPviY4EgUZRQCJqafHWNbymIuCdWnlMESpU7e8zB3645z3HzSAXMUlWm1hV1N5ZO13EGlPZvoTjBZzPPTq6hqcpAbSpPM5mDpkKQALHv6Y1nBePLVQ6CGUjmUwQQ20jYg/r9MG20YxxKTQq4HkOIrU//Fp06aEgeUsBacC+vTAY+1jftcvhYSk1VabCVQCTvpIFyB8JLKSI2n1wlynhqm9VKlB3y0loCHWFBYAJB2G/fc9sZTj3mUBVSqxNRazg6SRqDQzN6qSFb6gdMcjK7FQdwhPbU9H8P5r9oD1Kh1U9bLLdVUaakbRN5OKPBVU0aa5LMWZlL0X6MBDPe34isxleoj60eGtK5BMubvp0MNiCZBWdxMtPbQ2Ds/w5qlJGphfNQhlDCAWA2IuVDKSPScMjUSJLIOVR0mQk8lRkaTytBHYRfH2pSrpY1CY7yBfpy+2M7lF81FYoQjDZp5T1W/UG2G2U4c4B0hiDEHWwwzkidqSpl6pM8p9AxJ/XHWTrMjDzA6qDJLAxC3m9riftiqtwuqP536HtN8faodadSmoLM9NgAZ6qQAZsBMSccS1XOBBPUQ8Oy5R1UiPMoU5k7NTUTH0LfpjLcYymnPJGxQCJIMaiNIg9O3aMa/P5hCS2llbL1VZ1f4lSrylt4IJAvsL4D47kwc1SYxD6lDdVcgGQPcN6bDGXCTyr6j5Br+J22URZio6SSYENB3i47fwwNksy9yHBCllELBOnlOxtzAgYYZeqVKgsha5kbSpAJ7iSRY7YX5emFNRIgSGQd0bof3tSv9xjQ18N9xcRt68Q/wAQZ7MNljQp5eo1HUASjiRDEkIIENAHMZMkGO+Xz3GaoYa6FVFiAmlmAINvlgqANI9px6Twtopq2jVMzzaYIY/64vTMif7Jl6jmn9d/9sUGaqFTO2CydzzPK8VaouYmm6AKsuVYBE+YmQADsBE7TjRtxzLZV/KpKrBCQdN9VQQCLTyjlAiIgk9MaTNfiCGpF17Fzsd56WwGnCqAM/slNJsYYqbgSOXfYX9MA5VPcdcJXY3MLnOK53R8ZpCorqWZSCQ+kVCBMpsvYxhjwjiGj8EoGon4FKqygA/DYXibNEjqDvjYuqwFWlTAG4Lz16E3k3vjOeIPD9EIWeNQj4OVmaYUBl949zPTFcGdeqkf1GBm2TLaOTpVBpUPT07JqLU4/dRrKLwQAOm8YFz/AAquGZ001BEjSYMiIlWMPt3AxSnEAj+VXbSw+GqD6wC0Ae2rYgTY7mZrjIoOFrq0kwrrBBiLxvsV2nffGv08bbqYsefNiJAM8945TNNmQgqxeYIghBYAT3n+GKOD16eunqZVUHQ99leEZrG8AswHpj0nKM2bIA0tlC0OzXlZuKciWna0RJ9MaTM5XIMAHoUDaIFMfUSLxjnodSyMzbbuee+DXZQdSEupuv5STBn2iManMcQEXqQfyrB279FxZk/CNOoajIK9Es7amDgq/NrXUKnN1vFiZOO6fhYI/PmQydVp04M/3iYj6YzP7jubVdasjcR5rjjZfdd1Z1LsSeQrYQBBOrpOOOJcRzT06xp11Bp0BU0qpAk6rBi0MIA6dtupXjDwpNLzKJLsmoilUE/EsHQ/0JIMzC7RjAPntKU78oQpqbcJp2URvpYdblRthBjFRGc+JoOIakYucxWqBdMlmB5CzrMQCYCzhNxrNc1VgYhtCwdgoA69ug9cDpmoBpTrVkIJWdlNQwLbkNt0+mOq2b82sxCqSxBI/esp09TBWfY4oqgUDEVyxjngiI3nyNqSkxYSlYaSfdWI++F/FM6tMG6wwFvbrbAh4gaaZwFYLKlLfqamtvuqt7WxbwHw0awbNZqUoC4UWaq+4QTsBYk9vfE2CrZMoCbqpr/D5DcJoNPzV9W//Ui8e4xME5LNtU4cTpUBalXSFEBQALATaIFu4nExmIszRjsLG+RzKDStBgthUAW3KZ5zG+2w7DacIvGeWXKinmqSGmpBSpTX5XIlHEEDSTKna8EXJwZlfBmZ1KxWhFKmVpga7THMSDIIhdo3nrhzWy1V6Rp18stQwVgODr9DAF9j6EdZOC6haoyAfZueRZjxdXZ9SMaVgAqNGlFnlHqZBLG5I9bFcIpPmczTq1HDs9ZWmd2mY9hvHp6YY8V8Fp5p0K4RagWX5S6lWM3sGBBViDuJtMC7gvDjRzCUeqVC0dl0MD9t+/MO+F5Yz13NONWoknU9Dy2VCrS0iAXrVJjZQQAPT4z/AFOGNNFi2lj6kfY3wmo8RWpDcpBkIJ+JVPxAXJBJbB1BAYAUEkFhGkQFIDEyLRIn3xQIOO5Jj7jDFphJhNO5sInqT99/WcA8a42uVotWq6yqwIQSeYhRGogbkfpj7w9MwaYdwy65YdNKEygg7ECJ9Zwr8Z0RUyVYD8RwAx5gSsHeB1iYA6+2FYkmqg6W4NV8U6wvlKYYTrLLbbae4I2kjSR2xMvTz1UA0wQpkgxEmxJlr/fC3wh4go0FC+W0OFAZabFlCgyDyk6QSLjYm+4w74n4qViRTGoMpMuHXmn1FxfcHpjjjIPEC4fVC7gNfwrmmkt5YeGUy2rWrCGQxpCg2O5EgHpOBqVdq1LLkz5tOt5dS0NqQ6SGHqIMWODcjmnDsWfSGuqkCPiblAnoNJ++Cs3lKNWpr/aKSA6GdJQ6mplgjCWsdLEGxmF7YZsRBEkMoYGj3EOYzoRgXCtTk3B3JjcbkkYIr16bVaLAkKwgl1KxMHnn4Ygwfm5+xwfneH5UKxPlLqHxaRpi4HW8Sdj1OE3EuIqA6a9ZJE6UkMF1EKY2ILHf9MUqxQ3Bj09kzYcLVGoK6kMkfEPUTB9RcfTB2Xy5uen71o/r1x5XQr1g4aijM0WLOQdrSFUyJJnofTGyy/iHNMt8tpIHzXBiTA16TP0wr42uU5rc0nlbwD/Xvt7YHqEj5d7fDbA3DuKVS9MOqAEgQCJg7kXm+Oxx6sURgussGYhYmLRab/MbSMD0/mAv8TgPp2Kr9ML+LZRq1OFeHQyNxq3t72GCq/F6pJDU6w/wz/PFdPNahMVF3+U+nSMOoCm4jHkKmYeKxajmFh1kz83ckA72N4mbjH3geSptWWlndNRKS6kQ8wfdVXT9WYL6ROG3F8sXUsgDMtwQYgiL9NryP9sG5HN0XyhRB+OSPMSqAHaoYWSBuNgI2sLEHGv1AwqYxhKmaykUeG0LccqgDSFHW0T17e2LUqAdFB76QP4CcfKdAKumSYXTJNzpXTPud8K+KZ9KRFSo0Jsd+ptte38xidiXh4raaxmSKqSPRqRCsZndlemAO1NsfKhXoAD6DrjO5zxPQIR0Y1IYHlBI0nlJsPytM+hxbQ42zzoptOw1I6rPSSwkgXmBOBxhDAQ3itUaY+Ikn2tsPrf7Ywmc4ZlgzAoAp5pFtzc9hcA7YZeJePU6IhmNR9iZ0hb7mNt5G9pxjDxWtnG/taeWoASdTTYntYsRIMC23bHZENQpkHUbLwGg9QCkwBk76TBPqG/lhpm/CAIR0qFa1MhldV5pNixE82w39b48thaTsVLAoSKbrCyAYBI3nYkY3HAfGhq1PLrkHUfw6hPMNuRogMTYaoEkG18RawKu4VZbqH8N8HZcMGZ2q1GBJNUDStpLlRNgBsSem2APFvGQIWnMJy0gRJJkXI6NOlie5A2xq6WYCh1c6eXSCqyIm/WwMKD7264xacGqnMPVrECmJ8ka1GqWIWxYHaTPf6YmDyYHwJUniDGvB6Zp8NIY85ZmaY3ISYjYREfXEx9z1YrSQTZ9ZMH8pUEfSI+mPuIMGLE33NeIDgKmoNaqDYOD7bxEi4k9MB+J+KZulQAo02QtympHwDoLCUY9G2Ed4xtco6U4loja+2LsyoJ1ByW/kMXNMJmViGs9Twml4izT1aelqQWmNNMKoC0wwidJPxQNybR641XhLLUFpebVli7li5LWRLSD1LHnPooHTGyzHAywsMsZ3Y0F1HYEzcT6x1GE2f4XVCujMqK2uHXUQFfUCpEAE6dB3AlTAviRUDYlPXVhxAMKy2Sp0kWmGbRSmnvHw9wdzEfrgfhhD5yqiuBpop8QixLkAA2BtcenpiLQNOGeoahYjSVRdcDbnmWkcswNycLctWVs7UYBTzLN5MECbtvA80/UYqvKpmd67muFCo7OUYEayLR3i3tdf8JwFm+HsAGZqiD91e2xPpc4zHgPjLNQqNUq11LuX5I2Y6gASCQs6mH/AOxh0w9p8Zoz/bMTJ+JjvbpG3pioDTgTFmcyAP8Azcwf8X/84Vrk+YEVXmQeZQ23XmGNf/xWmb9PzdLemAa+bp7i56WnfFFLHUDFfIi3L5QrA87V3Pkrt6xgmlk0ManTV15QL9dsUvnATamx/wALCxm3TfAJ4hUm9M7D4erddzeLffDj2wAhvEeIgX4fLPqBJ+uK6mY0/wDLU9P8owkqVC261BM9QBAiPmB6n7YtXKvuEYkd5gj0icdyJhIA8RmnFunlv/hJGFnF+LLTXX5ZLEgc4DGI6Hbr1xzVytQbobC8SPcn17YBzj1I0Mq3KwCSSCbLGo7z/wDbCsl+YocnoT5wzjv/AKjL0rKpZL7CTVAUD2nTfGxWoJiflECe2oz67/pjzmpmGZ6RFMMeUhdGw1eh3gKQdyJ7Y0+d4vXNJnLVZN0Vaai+hCBAvYsLj1wtC4AT5mg81gLTYWEmBFtunb6YrTNkwJE229fUi2KMmISyVSJIDBtWrSSskkyZicd0qbMSC1QQJhif66YDZcYHc4Kb6kzOZddlUz3gn6R1xKGSWrXonTDB1v3g7fUAj64qqUKlIzr5DuAsb/WP6GCOE5pVqq9RwEpqzlyYAgBYPuWtGCjAiwYTfU2a1BpLH5jb26n+GMZ4gz9UMvlimxEswqEiQAAFEfUz00jvjR080lRVemwem1OVZTIN9vrb7HGb/awASwsRbuZ3g9zv7YI0bgAvUylfxfUq/htl1QEEOBUN19nUGIm2L04/mWBCUtVTSAWJ0hTF43MEkdMK/ECohsA5pzIP5jAVQesX++NF4Z4UpQjUfMG40gEkX1rfrNwdtutiHJOpoyYVRQDMTxSgz5lKTszEc1TykLFS12gAyxAi89TjW5fhPC6dLzKa63UlS9QGQwuxZTswHMV6T6jCTxNwPMUcya9IVStQqS9EkPcc0RtMTOxiMdZHj1JlqyuXUl2qKayudMwG0LsNWleUX+HthcvKSx8QTHLcO/4hk6o00qdWnUNNah+FgFUnmiysDZthpHrjAnIVPKYsGUJruQJGkjljaVYHr1tbGi4z4lOhlkVyp5Cg0qqFQAtRRbpMXNyOmM9wTzauo3g31vcDVIYqp3cwYPrfCAG9zslEip6NxDMsimoMvWzFEgtroso0AFixggmCPh7ie2EH7Bl82ushgeqh5Ak6yCQLE6pI74b8WzYHkyxh1Kkg3+N1MR6kx9cJvC9aPOpk3V0Z5666Sjr1lWnESKsr3KAWRfmE57KLTo5ampJCrWFzJ53LE+9v1OJizjFbUB+4jn76v8/0GJibcrl8amp6GOK3gJtvLH+WLFz520fSP9Mef5Vamq3mH4AKS1GVVAJ0gFQSZNi2256YKqUahI0pXCxv+0M2ogNPKwsplbdIEC5xT0x1IHKO6m585jePY6T17wcDVaosSzD/ABN9eo9MZIK/mFkRg2pRTZqxMtpjSQIBUs6ksu/KMOcitZ/LXRQV4YuxqahqBpimQAwtJqsVO+mOl1OMAThlF7iLjPFwlWvIPLUpVBeTppkalPY3tG5YTYDCLiGZKGoynSSK0+0U6SAE7WVj7ud8PfE6GnnFchEJojWFEjUFVmmfl1AgR2jCTNh/IUajDkLOgDlnWTbYkQJnpi2NhqZsmyZofB2YUUqo0lIexRWbuNgBtC9TYfTDXzX2/GcX3pkECIiLyLAbjBn/AIeALlWh5ZqhnT0EWHrZsaM1WPzMSev8P54g+b3HU0ofaJlBTqtZS4/vJ3j+IxwaNUC9UCRuSffbRHXvjVuW6mI98UV171yvSDt+pjDr+o+opBmbFcAXNJuhJAPr+bfFSsNyVAtPKPtdj0m+NC2n/qknc2if6viitmFUcqVWjqLA/wCf+pw/qX4nKrCLab0/+qPXSgO28HVi18/AMAGLksY9TYIPW3tirMOXIPluvoGF/QyN/XrPpiwZVrgpbsX6fa+GD3O4tB6/EmBuqEg3/EFj9Df3wl4nXeo1enUgAhKtCG2enzi4O7aT/wBh740J4e1zpprO5KSQDJP198ZvxZl6oanWlPwwQwVCNQUhwGPQWZSezx1w62dQMp4xBUzKytbkuiBRvcSTsBJO02xfmONaKT+WAxCZd6ajaWcT1uYUYzeZyxoIaZaUWowsL3SVbeROkW76sXZKk5Djfy6SJExJGuBb1xWtTPyrc9O4PmWQJQXWRTRZIgwApHTqTpj3aemHBd22f3tB9PQDGS8HirUNTMVTFBqh8mZ/EjkVtI+VVUwNpdsa2lUpr811BsREACTvuDFoN7d8ZMgF9CaUsjuVNSqggqFj+7sNxY2wDTyH43mkDUtlPaLEjt2HoJ64eLVWRbSSYAc6dU7XBgzaPUkd8Z7/AIiwRCHBVkLSd4BpD7kMzX64WvjUdRuUeKeLnL0qlRSCzqykMfiJWFb+8syG7A97eccP41Vy6CkAKyW0hyQQRtBAB078p79Iw18S5wtl6FNuetUJrtF9IeNItsNFsZ8I4swJAn9fXph10NmaUwq5JqP/AAnlxXzuWDOW066jBluHQSpIBjdgwx6LW4HTdAGmBdTeRc7MNje/fHkWVNSlUWtQcB12IHpBBB+KRaPbHqPhrxpTzPJmCtCuLwTCOtuZC3Xupw+JhVeZL9Uj3Z6kzHACwtmKxN7O2sT7G4naZOEf/DUpQtRjKnmvBCvO9u4MGMbnNZzL0lJerTEdAQWPWwmT0t1nGGq5upXqtVCtNWOVRqIgcoYgWPX0mMUckipk4gGCHIUmPK8oCBOnVMzPsI/ifbFNHJWW8M21omIixMbzhy2XqRzCIuwaooIMnpO2OalOmG+EgrcyQRtvtiQBEYpEvian/wCmpaQQQaqnrezD7ah98VqQmdqmyCqjMoPYVSZPupwXxvLuKVUDm0OrqT/2/Y8s/TGa4srVxR0fEdAUlrS6CnBHS9NR7nDGmWjC2q+pqc/WXyalZLg0iQdwZMA/acTE4rlhT4bpO60FWRtI1A9dvht0nExlZRc14npRNfwihl6YNQvrLKBdGlby035iYQGwB0C1zirO1KRdXp6kZQwAg6ZaIJBF4i1xud5ETExrBqYIHWpHVRIVSKMhVCGYIAUAj4QvYTuD8uB+HZc0aRTStiZbSRveYAuQbz1npiYmAdwA7gvGCC+qCdKEm7GQRBIlRp2i07ntgTiNQJQpoo5VQgFkZtUDuBOoR2vOPmJhUG4jMbms8O8TFKgEDKTN7xcALaRIHLN++CG4gxIgR2GvbYdN7R+uJiYQ41E0obG5T5lTpSt6MfsbYlLOsBzUnH+HV/HH3EwwVfiU5VLzm2O3nX6Ksfrp/njr/iLKbhpH5l/1xMTHEDqNynbeIgANREdyBvHqf6jAjeKUkDWw3+Fe1tiMfMTHLjTuouRiJw3EajghWzg9lUb+6j73jFHEyalOouusxIazERAknr0G/wBO2JiYfzqTJsTDeIcqlSiKikEq5SoDuXUozR0+dwTPftgGgwioBp1OtPSTvqUMOm4Mj1tiYmHrUzkdT03JcPWnSRQtUBVUaVdVEQRAM+p26hd8M6Wb5QApCiY1FWgdgSfrt9MfcTEWmnoQKvnPLpPAhNLRE6wYLQo0aReYaTEra2EefakdWllcgKspUVlIdqsDnYCCEBBDAjcztiYmFAnIfM8/y9YC45VAIBne5uQYBJ7i3oMXqAwuRI7mJ+2JiYPmp6eA0sHqhlmKg3i4xSqo9m0ufQEx79vfExMAqDB6hbRjLhmZehGjRp/LUUagOwaLdvpjRZfxTRKEVhUUX1Kjckf9om0f1fExMISepN1FaEe0MxlRAFNB2MpBtG5v6fyvgrO66ijRQWBsQUIt7Gf0xMTABImZjM1lsoTWehWYBqy+Upvyl/gBneH07d/THm2WzDJrABV05oIjSabBoIMEMDI+pxMTFVOpDL3PUvE+n9gJgQUkSdg8MBY79J9MTExMMlSwYgCf/9k=">
            <a:hlinkClick r:id="rId3"/>
          </p:cNvPr>
          <p:cNvSpPr>
            <a:spLocks noChangeAspect="1" noChangeArrowheads="1"/>
          </p:cNvSpPr>
          <p:nvPr/>
        </p:nvSpPr>
        <p:spPr bwMode="auto">
          <a:xfrm>
            <a:off x="28575" y="-1050925"/>
            <a:ext cx="3143250" cy="2190750"/>
          </a:xfrm>
          <a:prstGeom prst="rect">
            <a:avLst/>
          </a:prstGeom>
          <a:noFill/>
          <a:ln w="9525">
            <a:noFill/>
            <a:miter lim="800000"/>
            <a:headEnd/>
            <a:tailEnd/>
          </a:ln>
        </p:spPr>
        <p:txBody>
          <a:bodyPr/>
          <a:lstStyle/>
          <a:p>
            <a:endParaRPr lang="en-US">
              <a:latin typeface="Corbel" pitchFamily="34" charset="0"/>
            </a:endParaRPr>
          </a:p>
        </p:txBody>
      </p:sp>
      <p:sp>
        <p:nvSpPr>
          <p:cNvPr id="14340" name="AutoShape 4" descr="data:image/jpeg;base64,/9j/4AAQSkZJRgABAQAAAQABAAD/2wCEAAkGBxMTEhUUExQWFhQWGR4bGBgYGBwfIBoaGx0gHBscHCAaHSohGh8lICQbIjEiJSorLi4uHx8zODMsNygtLisBCgoKDg0OGxAQGy8mICQsLCwvLCwsLCwsLCwsLCwsLCwsLCwsLCwsLCwsLCwsLCwsLCwsLCwsLCwsLCwsLCwsLP/AABEIALgBCAMBIgACEQEDEQH/xAAbAAACAwEBAQAAAAAAAAAAAAAEBQADBgIHAf/EAEMQAAIBAgQEBAQDBQYEBgMAAAECEQMhAAQSMQUiQVEGE2FxMkKBkSNSoRRiscHwM3KC0eHxFUNTkgcWJGOisjRz4v/EABkBAAMBAQEAAAAAAAAAAAAAAAECAwQABf/EACoRAAICAgIBBAEEAgMAAAAAAAECABEDIRIxQRMiUWGRBEJxwTKBFKGx/9oADAMBAAIRAxEAPwDbcQ8cUKakgMTFtgJMxOMnnvG7P8LG3UERtc2FsJc9w7QCPIRGQElpLuQIYAA7gTJ9IHTAVagXcyq1hf8ACUlCYjcwZBvYdseljXGD1MzOxmhfx/WAJLLA9jA9etuuBsz4xqvpeFI0ypgmb7SdrgjCbK8ManDDL1CJVwWAfmBnVG51Ded4wvoZMEw9RgTsiqFAFrAGQRuQPf1wwYDxFBvzNGPF1XmAAj4SJ+H4rXHp9ZwkfMAzYztHbtjjL5OnE66+vcg01YiAIvIHQCLnbucfTwojSq1UJZhpLGCTMAkfLeLHfDLlqcRPiVJ9ZJg/WD+uLclxKrQqLUpmGXqdiO1v6Bvi/M8CzCAl5VTfUi1CsNBB5VIBBthfXNOY/aUp2kgq5kzvMDlH88D1lOiY3pPN9V8W5nMFfNWlTCdEDMSW5ZY/LpHQTOrflwPms7VKwGaiHVNQptJ1OyiwZbReLReSRGDTQSmhprbSQgAjoI1Su5PMftgVs1BlSVBUdSTYrq3x5DZGGr1PYTBjKixCMnrFapSDs3lJrGsKNSuiCmEYRpCsrAIbc4PyxjKeJsoKVaUDFWF5i2nSgnSJYnbeZXczhzxV2JqgAamoaPby5IAI2+I3/dGKcpxtqqa0XmClSALgEFJA7yxb6DGjFmIPIGZ8mAUQYmpcOqlQ/lwhsrNYEiAf4iSBAvg6tw9aNMK1IPWL31aioVR8NgApJNz+6RsJwXVzypo5iVkOVNNjpKbCRIuTPrpx22foVkVWaowVtYJpuTqM7zBbd/8AuOKP+pyMPMmmHGpu7ifP8OA/EokkPqYUFRxUpLNlJM64mJAEQO+FvmA2DXG4MCIsbbj2O2H+YrQzP5tRXJH4hpuCLmVBiAp3PUwO2Bsw2Vf+2rVp3/DoAsDvvPsL4ri/VECqP9yOTAhNqwB+IupOymZ0xMHt7Xn9cP08X5pRAadMXO9p9DOM9nFp64oGsaYEjWhk9DI6Xg2mZxXlcozQpOmpKKikGSXbSSSbKFgEk7yO2NJyIRZ/8mYI90DNLlvHmaV5rM1SmQAVpjTpg7oAJBvsZnGsqeIEA5WLMD8JlWNieuwHtuR2xmqfDNGkqi0aqm5NTUPMWwYNA0zzyAJnAfDqs1GZ1VywLEjUCS1yZiBeSfU4yHIrGlGprXCRtpv6HGJUSCCVViNXwhpCkmOulrRaMTMcTqFWZFCwSLgTbVMz6r+uAtawBzAExMTMSI+mo998F8igMTaoZuLSDaZ264cce6kmBuBcT4xW8kVKZ0sWuJEBQdJF7wZE9oxh/EeeLuSCS1xJPQGV6b3iPTGi45SNOk0RGhibxN7ke9rYxGbzQd1AiTNoN9jH67+mL4io6kWViYLUzBRiGIBm3rIkfxxR+1Aluhg7+ljb/LFVLPL5iNp+GbR8ROkD+AH1x9GUBCt5g2IYR8L/AAkz1/Mfp3xxY3DWtyzKVwVDEapkxp2m8A9wMF5fMzYErcHoCZ++9hfbAa0qXmajtqEDpFrR1/3OOsuFWYQMOxJE2Exa0wgwQzDudQM0fC+NGnq0wSPQW3gyPvtgzNcfrNABKEXhbb3MxuT/ACxj3y7GKmghYA1dAe8DeOmPlZqkaTqJJO3zDeR2PbtjuY8xSD/E9A4VxmpVhWdmGwBP1sev1wbQp6zKsR6SN/cicYLgFd6DywlZA9TIeLdJG/uMaGlnQCo1RJgHbmBjDiiNQGaMZirA/GYgkEAkjr3BxMKcvxURTJveCeo1G89xM39MfcGh8Q8gIHT8sXVcyGFitMpIlerato3vMNixMohlmFYnprCwOxOk3k+2Oqr0xcGTy7yOt/sCdo6bxjtoqB4GhwAVCvEuxuDMFIixBO5Jx5gbc1mvIP4guWopq0pa24YKQQDp3aCd49jhxmK1VdSmpAEwXohluTN5IAI6z7jCjL5+owg6KymwlbibAsTaNMz7YMesaf4jhKaTp1QGU3m8XWRqMwe2CzfMnwXxGGer/h/Bl6j92Kgbm8CnyyNREarzfrjMZvOVQ+pfIpj4SUeDpkiJCD2mcO/2NijE1FGkQdShYY/w2iO59cDcN4clVHWoKhqKSHCuFLqIMwOgmMKCF3cJQnQlNWpnKTo9EVHWAGExUU7zqDANIAAkkTIJFsMqHEa9bUHoGsVC60qqpMNMDUyywsbyfXFFHw0tXV5KZlSh0kU/LcITBIAnmuAbG0DEo0su9JgmdGYFgKTwsEmAkHfWJG079sTdVqxNGNzdGH5jiVNjofK1VMyVNO5Poy7xf5RgDKV8trAAdW6B6jdYtzCRcdMNK3G0yylbso5qalmY6IZgZb4RGrqQDK9sZ/MeIjmmSmfLpteC3NDELoUkwCQ1jFoY9sSXESNSvr8dER/msiK0MC6E3lGDTF7hgbAwek6VuIuoTw6uVDD9pKqnM6VMuXaDJ6VATtb2wT/w9GRCrEKwVouJ7AwdJv8AbC/iHCqgpMgrVFpsultdMONMASWDSSd/viqY2HRivnUn3Cdtnss1znHOrYDKFeh6uxHWxI74+u2RmWTNud+Xy1UTeYNz3+mA8vw+nTpsGZizEGEQKjRcFjJ22x8r8PRoChAFtsome5Bv2k3xU4n8GQ5oP2Rlk83kaZBSk9x87pee8LMYH4j4jobfs6fVzFt+onr06YFzWVpgmSkX5VPtAMDHRo0VGolQJ6USR6AtN8K2M/uaBctbC1OcrxoVGYLRVQEZpUEFWC6gYk6gSsQRvF8GVqa6qIqqalAPFUETbaDNyJ+u+PicUpWC1TAmAtIAdLd5PT3OPmezgJL+fSMkysEEspIJAiwBBB+mODhPbEd+XunWR4rQRBqyiLyiWSnQ+KIb4htO19sfP+J1ariEKgT8iQTc/Koj9cANzktH1DAW9/8ATF+VywmAYttqnveNjhR6amxf4l+bHVR/W4kRTUBhKtPy9FDR6HFHFeL66KhahDyTIvZgRNugIv74CdanwqEYXMlo2EH/AFwJ+xPyNdSrDSDIll5gLfF69NvzYsMqExQhnOXzxdgst8JHaCeg/XAmezLEFTVqNDGBr7ECLnt1B+mLKfCzSqKVBIEaTcDpG/sN744bhdzKm/cgDaNuuLqPiRdgO9RMwpqTqRiwESyKQfuR6bY+grpPx6gbBFF7nqdunQ74a0OFKCYNxvAkzHWPvgtuGLH/ADTvJAS09hPp1wTlAiHGfAgXC6wBEpWEETqFIqQNxBZTG4n1xauQUR+OGt/7JNrfmP8ADH2pwtAeZp/vIvQjcz7G3Y4+rw82Cab/APtpP6Xm0R6jCnMD1BRXc+Zrh9KzlqovAYU1U81ydgAByzfqDhTUytMgE+aYF/7Non267TjTBmJ1mmCBp1hwza2AKgMdqZAOkG/xelx18MVHLMKdPSb8x6bn4TAHSbRHrjg+51Fu4o4elMhhzkDrpBIsZ/li1uH0mI/HKwRAKrvPSxI640S+GHpg6/2dfZoHsb2wuzNGmOXzKE+hY+86TBGHGQQcTBKeVSTGYBDyVkxY81rX36YmLquVVSIrURNhIJtO1z7fbExQOsUoTNS2SD/DQQEydD1G1gC4BA3Y3Yp01R0xRUoeRRzLFFL0U1IjUyytH75u3Q23j3wtfOorLpbTJUamUkANYxosRpkX7x3OLMhUFZmqVfJreQoWFu4QgsCfzLOoWvMnbHkuwSb0UuQSa/3cF4JmapRvPZa/mEimKhGlQphp0gagQxkAQdJiASMN3y5pfi64AHQQXYm1NJ+FQZkwbE4DyuZp0dZhXYEGmgJtrBJRVuANQYzFlG3dZn+IVK7/ABBmmAAYG/wi++wM9/SMNt+uoXYYxvv4l/G84BHm1rF9Q0qzcsc5AF4XSFJuYg9bM+EcOehVQtURkbSr6dnWw5ZPKG+vXa2FHDqjmG8lqiLT0K88rOHqMaak2gg37R3xocqz00WnoB8tFQ1DsCEBUlRzRpkmesAd8K7EDisAQEcjB+Hccz2UNZK5FQZjznp1A4inUptFRlGmR8SsEv8ALffA/hjilGlQqZfiFMPSqTVRI1VC8qXUj80sHDA/n9MLPFGUqgBkVhpoVDUjoWJUkwYL6UpyF7WsMEqoq1FDKWqKRpkzpBAhF7yxgt2VPXBJHERseLlYMH8Y19OVphgINRnSnM6EVT5gLblBNNfXeLYZU/AYOXYa2/bSurUbIrXimBFhuszvPTCPi71WernKbKaVB1pUdU863YsB1lyp0/NIja/pS1GZCNBVmgxq+E73JsSLg29cMr0uoub3NF+WoPWpL+HUoMQToZQCI1TMbQSBG5kYIqUWQsTTqDTLSjATvNt/pg2jSePm277f1/ni2ozgqDcsWO7WCwxO9gJUG/zYlz3UTj5iLLVDV1HyyNLaWlRqkXgzEmCIP1xXVSmCNWV67hk7xNoMYcZnIvmFV6TAOPhqCYIB+BhMlJ1X3BJI2giZQs5YBGDrp1oQJQkHrF13husHsQOLkmOo1Aq2UUgcuj7j17X9sBZXgYDTqLSAIcLB9LID+uG7JU1NIKztBBM3/NGBMzReBGYqJbcorD9CDghSfP8AUU6gL+EaZkjQAQAV0jTFux9Nxgav4UA0EVQArK6iQRrW0mTfYW2MeuHFKmsDXWJa0sEifWNX6ScV5tqR06KgYSdSwQ305oMdrYb0iPMiXWzqDqFQDXp1Bbtp3/ywoetzKFPKWuXiACCN+gkyT0AOGlbJU9Q5NUwAfitsT2GEKlmGqUMrqIIgqLyP3hGppiykTfA/kzX8VH2Y4e5r+SaYSE1MzLtMktrWxCRfcMX6RinMcNRHlWcEAxJggn4gYJINo/wjsMN6eZppQ4fXrIA1PL1jrNiNFKmqq025uUgMYwrq8Q3Yays6pCypBk6hzCJkX9R2OCq6+4vI1FtDJUiyhRKH4iw6z0JN/wCM4iLltRXRLb6XRoYA82jVysVkT2nA9bM1GdjIdBYo2sSW/eBno3KL4ecF47w+jU0tl6VBSixM1XL/ADgCTpXeCLmDOGHMH6naAqLRmhqRl8zUkaAqqonVqBMkgnVtPQYQce4guXVEoUyhYCASIVRN431Ede0HGu47k0DErTzBo1Nqk6VFO+qHvEC14kao2xivFHg3NUaQzJoLTosGJpo0tSBvqqCOWxCneDHfBVge5xAUQSlxutzNPNoChiAY0qC7RF7Ee5IPQ4f8X46tEMrUk102pqSCZKupquIJiwCgGd2xi6dX8SoG+JlbT6M23pYCMd1qJNFWgqGZgD0ICUiRfrsfSTiroDVGTB+psWz1Qw7vplA0E7GVLCT210zMDbC7OcVD6UXUJpO5VtlIC6bDeIff82EWfzjmWBBACgf3AoU2P5oX7YEydewJJEKVH+InUT7DUfXbCjFWzO5fE0WS4lQfUKYFIcqwSD8dyRYWBB37r3OO8tWRlLITdQSOzbhYXtcmOw74x2WEhpEkAb9IMH7Ccb7wHwpWytas8MxqCkvIGK6U1sVBsxIIBESOkycTYhQWhFk1EtbOU0VSRLcpe8xzKWQ+mnUZ9cfcaHNLXpsGSuiqfnWqqxH7oIAjsRa2+JhfVHxL/wDH+4xzddabhahtsWOwBJAOkEWjr05bY5y9YUq2umYXTbzF0mAxAiLhYMGxnl7YKzfh5y2tcw0kySyhj6zBFxt9MVcK4SxaqKuyoqUyIuGLayOvLyDr8QwM/FcfImTwKedTnM0I8mogBUuyT7qFCN15SWtN9Z3jF1PLKXGqm9JXgMpNnEsx0sIK2tpFtzjvMZHyS3lVNKVFmoGGqGVgUKxGkqbTff0GBczUZQC8ygZhEkA6KlvqSP5YGJy6X4hyoBl/2IZlfEi1EZmUDTUAAB2QHoAOUBfpbBfD87qzDhYOqmBHQaCGX3s7e8dMZbLZAB3CtAUU10qGkSJDFUnoLeoxqeC0FZErQfMV2NwVKsYUSDvKqpuPlGJEBSamo5BwrzKvEFM+TV7ojGDfVo0s4+oaZ7XvGFWSuGVKTuopMCSYMJKtIN25SBI+YfvYf8bzlNEmtOliE5ZtIJnbbSDP8sZylXyitOXzim/9k885nYNfTqO55sFVoQI/VeNfma3hfCPLivVcvzGp5WkBFquzO2ixIuSZ9hh7Ry4NOUN4gAt0FoFrfzwv4Zmy1NmkUzqAideslZYkQIIPa1jg0VzqBIsbTPf6f7YcBiJlK0Yq434lo5RlWrqqMbxRUNpB2nWygyL2m1zFpt4Nxmjm9bjzAwQKEZRK05liCGKmWifTRIGMF47qGnnHb4QQCDty6VJPpub4feE8v+z+SIGt/wC0c7oIHKAJhbx7qSbkYsUUKPmKgZmIHQjdsiFfXTpnYf8AMYTp2kQbCTHucWZjNRDEsXSwljdTcoSLMDFjFjeN8PRUbbRPc3/lhbWFPVzOoM7AyRJ7C/rhuNQQPzqVRZGqSsjmI+hMSpsQTFji05XLNp1pUGq4DIGUE/LqEj0B2kEbmAPXzOXp1GKF2DAAKikFalpVdVmBF7xBRh81rRlpJZVcs3MQW32MCDFumFK3uEkiR8ll1stHl7hWA9ekA7dcTM8NoMNIVR7rtH7wMz64Crs0R5bgRHxn/aLYpo6gNKq8GYBck3iIPT7YXgw2DG9nxCKVKjQhnBFNOZ5Zm1hZN5kmYjrcjHm2aeuo/FnzaiatJiWLk6rG4Y+sEEqfTG7NV9RJIjaDebjZtwT2I6YQZ3gLVGWojAh3JcVOXSQQQoPYkkE7jSO+ORGBppxdSPuKuL0RTpogmWUF3LsQSQr/AAnlEKyjaSBexAxXk+IvSAVnLMB8JiwIiP3bQ0dye2Os/SLupawp1GDKOcQPLpsJtaKazb5vTCutlVAhaxMavNPlf2eljzMQ3OxgNbcHDkg+Y64mQgsNR1k+KCvVNKtDrHJMXaxIP5pgQYsR64Ky/D0bMPNFTTVSt1FjIHyiFJUWOJX8KZegXp1a+hwBFQkApUBDqQB8ZMgQO5vMQz4HxNDqQ16FQtAT8M0yYmZknUSYt6YD8qPERUKk7hXhTieYyVOqjPWNMQaFMAFAoLyhL3UMClxsVNoOPSMrklqD8U+YaqBHbYMGA1AD5QSSe+3YY884hkqtRov5YFlBALErMsNpBkWsy4SZ7/xKzlMaaTU6YXlnQGMAkcrE3PuBv0jAXyIGXQIFTAjLsEV2E6oMm86VNiehJJmTODcyoDFVYkBSKU/mgMxA6dBf+WGZywarSUEqKyCodKgSW1GFB6C4k7CMCZXgjNmzTPQajeeSy+kkdv8APGkMooSOzcHz2TNOxPy3setNSBa/U/bAWYQqKaD5FJaOvxEn/wCRGN7muF0vNZ1djylO5uulpve32wo4lwW2tGGkUxTCm5Jg3J7QVntqGF9VGJjBGAszJcERiWKyTZQBNy0wLbnsOuPTfC+XNGhXBMla1GrtbmFSna5B6X629MVf+H+aoZAVPOHPVrL5K7knLzeR8JJqr7jDnJ5b8OspGnkblBsCHUgD0XYemIvvEajJ/mIj8S5a5eBLvEnvCzM3vqMexxMU+I83OgH5iht3OgfzxMJiFia3NGbk1gJC3gwIgbGJP+m+EXF84FDVx8VII1ttOuoKgWwmVJBjblw1o8Or1LBKa3iAAeaAQeb1OAeLZZ2/ArnSCoC2ChtVSCbzIBWZ6Bh9FyL47ksTbhGfyop1KpciFVd+yu09LxqT7Yz9Gv8AtFJiodXDyQvVTENcQN4ME2E9caevmnqVS2imGBqRLMshSqnVIMbrMTfaMZTheQda7ci1EM6tABAIsGjfcCIvGFwK3pEN2IuVj6oNQnwrm2GezG+k16yEbQIAAkXAIUd5hTYi+q4JXepSRqh1NsxJG4JBM+ukfbGa4HQNDN5l3XRTZnqUyRAZdLlt/wAvIPYjvhrwjNGlly1M6zyKrXXUwuwGrflaZiOYYgw5Zr+pYkDFOPEKmo1Km4/61SNQgmkgA9jDtB9TjGZ/h6GwFqgnUBpmOv7szq9L40/iviI/a8igiHI03NxVbyzH+ExHqMD1qHmyikF6TNIJ+WpJBWd+aVjpA7jFbKC52LiZq8vnDWDOCNWhW07XYAsesqG5Y6WJNxhfnM+KbVUgEqQAZLzqZhECTq/sm0i5l46Y+cNoMaanmDpYiSDcahF7j9MDZzLhcxTq1AGDK1MFhy6ivKZ6dF+ojbFA3zEZaWx4ma8Z5CuVes609KUo0q0kyRM9VKre9xONpwThqOabMwmm7lRBDmGKqdwYIvJjcgbnHzxAGcVeUmoaDEKbS7roAJ2uxPpY4legiOVZhBNtVw0e/wDDHFzQ81GVAQSDV+JqUy1H8paO7Gw+5nHGe4lTpHSAS0WRUkx3tcCbSYxn6PkgQGCgWAUkAHpAWBhdm2XUVozUeqxbQPmqdWdvTudhOGbKT4iLhA7kz2deo9QrBZFLNeRTQEWJm5MGw3MxYXfZRlTSlJ5KoAbblfm/ltGBf2AUMtUpDnd6bmqd9TspAidgtwvpi2rxBnHLTQ9d7f8AxwATZA/34haq+vEmYq1mkSzeopT7c0EYWOrKSamseoWf/jY/bB7oSZ/lfA5YDcMQP3TioYDVf3IlCdzigaII/EUrBBBgSSP32sfYTjmrw6meYi+25iBO0frjitVoMf7Az30beu22OcvQok8tODtawM+gOKAmS4kQDN+FapM0PhuSH1EgsQRp0pMC+++B+JcDWkvOzu0fAZAnv8IMTBjDLOcGgcqLG5AO3v3wq4hlvLUDQADtERHoe8YXgAbmkZshHETPcTraVKzZu9trDe4+Ik+ydsKBVWGaxk6lBFpmL9dr27RhjxxQArdDMHuAB/kf0wtYL5aCwYAgnvZf9caL46mRkIsfE9N8McQFR0206kPupgxt2JHvJxkeHZEZnL1TA1szsjTcHSGCyLRfr1IwX4O4uqJTNQaaatz99KsY0zF8HeDV15UG93doi1zOx6bDGNjshe5tADAcviZ/g3iGktFAQz1FAXYAaZ5bkmAbSoA641nBeNUXp6zTZCTGqNUkABhNvrizNeFaLIyotNHb5vLBYfSYmC1+k45yHhwU0VDLRuxG5JZ2Y37kxYb4Rvd9GLRU1G1LPUanKKZb+8AD9BBPvbFpJIVlVACJEjdTADQQOU2vERhHn1SipqE69N1BkjXICggkzzFSelsYFeIMcwa6VGFYEv5pJZje5M2Kx8vW/fC+gXXX5jHJxPU3XE+CGtVpPqVfKcuECyZLUjFoAkU/1xoaTwSoQgPqUmdiVcjp2nb93CjjfiVUKhQRqRXBmBpYSBHXtOFXCPE7vnKFMvyPVRbiLnWoj3Zl94GJriyhqY6hZkIDAbifxFyUaTGBoYA/RlHbus4mL/FdGctXFhpYN7iBJ99sTGnABx0ZPP8A5bjxojSWaNjzGPcRiZ3PMxoolQjQW5iuzPpCyXsoke18FZrKsjQGAO3KAd4t+o2774K/Yaw3cR2NNrTNj+Jbt9DjnxAjRkseRviDZHPE1arIUKnSGMQYVQG0DfmMGT+UYfU0oFToYzN9BAgnaRuMCU9dpcGO6sfc3Y4ObN1CsApfqEk//a2JlG6EurXsiLuKLpKKZKtICuAYOtfuPbonpi7w/kBUotrk85EPEgqNE3vO/bHOYydZvKgqwDEvyhdguk/Ua0sD8QwdwfhvloA1QTu2lSJY7yxYz2mOhxwBGrhZlZanOZ4UtNNIJ0KpIBgiQNQn2gxGwxns4sayQIWuVk9Saal+m8KgnuTjW52siIWRldgrNpn4oFl26kxt1GMzkarNln2DK5ZyPRgGm/WB7D7YD/cbEFH5k4atOhRBJEFVZ3LHfSJJJNrTfbfHWdVHaplajMzE36eXqhoE76dUd7e+FeZzdZKVCnSPluKSlouVUqJOki7AAAAEfHOwkk5Y6swGCgjQA7tzaWY8l1AEkKCT3nfrQCROayAJZSrPWyhmDVpAUax6NT1BkqDrEgR/fPfC/jVUu6KpPMbljJACzP6YLyOZFLOAm1KqlOnUax/tFbSSNjBUiL/5ypltNZOWY1A3mGAPzG5vMGDIk4VBW5UPepUnCqQjzE1mPiOprHeIO2G/DKSUQfJFOn3AW/6nDCiYQB4aLA3FuxwG9cA2pj0Nv4xjjZjj+INxbxEBSqqNJYo4sYuVO3rMf0cN6Wdp7EqPoZsYwtzNYsEGtQTUQSRMBW8xhE7ELH+2GIzNaTpajO5Fp9+Ujv6DBFgSbXLKlYGArMw6QCB/rjtMo7b0n9yY/r64+HiGYQb02H94iBPUCenS38sKeL+IqgW9QIdGuQYA5gs3W4Bk+wxRRcmW+Y+ocGDESXHt64JHBVHwqxtvP332xjsp4h8yPxYF9Tfl0iTaAf67YZJmeXU1VZNguprk/LbsQRNtjjlU3O5/cNz2QRFMyPTVf2F5EC+PPfFeZfXpNzsL3JHT1k9fQ42lfNUlMg0WYE38w7iN4Q3vt1xjOLVPxmqN8QMCbdB3NuvTviyCtmUxLdxDxukFSnB1FdUz1Laftsw+uFZplW0SNzB9NgfrIOHdfKVGV2YcmkFSYuYkHeYIDWjCVka7RKgcxj4TMLPQSQRuJho2xYqDszNmYlzU2HgnLUTSqCtTWqNSfEJKzr6fvRf1X1xoTxCghABMAAhekdCANrbe+MXkgQjgSw0Gdx8JZuh/MJ64+pnqZ8miTqOnRJgHSw0RYHUASDtJAjrjJnx05IlC9KJtBxql5opjUDoLlQeaJAUjuN/0xdWNRjAQmd11eo6i0dMecZDjpFZMx1p0ChvJ1JBvO5HLf0xu1z5ILGpC6vhFxBg22E3N46DEGxkLcIy7qLPFOSdKBqBCVGkvG0F1uD2G5PSRjztF01GNwBrnpAiQDGx9Mek5jiOr5wQVIIa8giG1AGIKneenphJW4WNSlKjCpulOqRFM78zRqqR6qNxJ7thyGuIhyAXZiXxNWirpHyIqNew0gKRHS4N8KMhxA08xTrXPlVEqAb/AwaPewxosvwWihRqofMTNgRRS9y2tRUdhsdqcdCbx6DQailJGoUhS16WDBdJEiYVjzOTYapjfFjkFmSUE6ivx3QCtnEvpJa+4g8w+02xMFeL11rUcCddBXtt8EdRH88TGdCRLMt7l3/levoKwIKkEF7yZH22HphmnDs2HVjUYr86FlINv+XPwc38TgKr4hqA/2LFSQbZepN+nwwx3MzsQIxP/ADCzHky2a1bf2NQR020km19sIWf9sRMCr+7/ALmnHDiwkVDq68ht9Rsdx9cUpw1t/Ng9ZU/yvjF1eOZmuTSC1aEH8V2DF6SGb+XbnMACRfmiYOC18P5RtTfjVqzk8xquGW/XYyP6jDhyAS0oMbk+wx5xfPZfLD/1OapISYAA5vqAZHucfOD5xKwY5et5gUw37s7ag1wN7+hxll4AlAM+ZbUrMjVBU5g3NAZ206iFsxFhGH/Baxr16VekoSkoqirUmBUVtJSjG50tqvcCIm5jgQx1OPNezH1SqzIyvDqwIYFd1O4I7EW/2xnc7QSilQmrKPOrWS0kyQXfc3gX/lh9mAHNtUm0gfbFOY4WGsErUyBch1I9DF9+1uuCU13OVipuK+HcPFWgjVKKPIWzwCG080hrjYEe4GKczwlKJNdaSqygkaV9z0OxtIwTS8LHUzB6k9OXSb9Zm+C81wtvIamwIDKV3PzAid98PU7it2NzNVMmahVtSuoEFX1B5WY5x827CRMjc4urZmrRZXqGnUDQsKp1VHVWVJMxZCxmP4YHy2buaovTa5A6BgGUxuWvIHXbFOezatmVQXVEVrGxNQmZ99IjtJ74xKzlwPE08ErXc0NIMt2QoTsTbV69j7YtqU2jmYjfeIi0iQNu2A6PHQLMp0npuI+og4aUs4rjkYWm02PXczpO/pcbY0jOA1MJF8TjoxdT4eHqFnqBVHKgKgmTd3N4HRQewc9cdZehTKqwZSCAQumCoIFj7T9xicczMUdYiGhWVxB55Xte8frjPcVzTinIsQq6TuCFqIAQB0IM/XGjsTNzIO5qHo8xCOgghdOgdpN+giBfAXH+AVa5Ry9LWogGIkkhjMXPa52nCPK12d3glipDbwTNNR0mJkdBvi3hOc86vGpghXVq3G40ySfmk7Dpjj7diKSp0YUfCtbzEqA0XVAytSpr5YZCIgTPS0nt6YG/Y82AzPlnWoWBBVhpNwSCpNryO15xpRwisVATzSOo82Cu2kaSCNR7TaN8Z/J8coaiDmX5vy1EkAzB0N8UXtOM/Nu7lfSQdQWsChNVlclF0sgPVUAUsB8pMt/d9RhTwvMLWU1t4JAG0NE/pIPaYxp+J5+rSqBQdCvoY1bKH0AgggzpAAB0zMM28YX5umqg6AIOqCAeYhrwOu/1kdsWxOB7T5lEWt3qIeJ5/S6MxJVXVn9UDS4Puv3tjTHhVFUzdKkqpTqK7oq/urLEHotkgXjm74w2aranJJELf0m8A/4tJt2wbl+N1GTSDoZaBUkkc1NZA68raWZSBa8+mLZUOpBsluZSjucrIBeVVdHTa1tr3nBJywZTrpoXGrmIkFwO59enacEcCyganpgkT0JBv7fx9cME8Iz8FWqbC0yDeYPUdpwmWg24WU0FEQ53Lu5Bq1qOoQpYrcTzSYgQDAA7GemDq+QppSqE5lAdOlgonTaJlibyWsOgPXDMeAacnVUtsBUpajPSYdZ7e33x8zngm0KMtzD4/JeTO5jzT/U4g+RSeNzvSa7qdccqUURTlqBcELpqMdI03CgAd4EzhXk+C1qsu1VqYABBEkk3vAIuBfpdo6Y0wpikiipzwI2MWuYHS8/9uAeLeJzTgMoZ7EJsNO+pjveAAvX7wEOvbGdNW0uGUpUuVPMeofifUTJjcgWF5+5wTlKRJDtJa0GZKjqJ7eixjngGdp16DM3JUpELWRrASOVh3VgGIOOanHlGpVOoiP16D2xB3yH2gUJXGuMfZhXH6QZKcADXQKWuAASsemJhfl881XI5eq5kg1h7gOSBbsPviY4EgUZRQCJqafHWNbymIuCdWnlMESpU7e8zB3645z3HzSAXMUlWm1hV1N5ZO13EGlPZvoTjBZzPPTq6hqcpAbSpPM5mDpkKQALHv6Y1nBePLVQ6CGUjmUwQQ20jYg/r9MG20YxxKTQq4HkOIrU//Fp06aEgeUsBacC+vTAY+1jftcvhYSk1VabCVQCTvpIFyB8JLKSI2n1wlynhqm9VKlB3y0loCHWFBYAJB2G/fc9sZTj3mUBVSqxNRazg6SRqDQzN6qSFb6gdMcjK7FQdwhPbU9H8P5r9oD1Kh1U9bLLdVUaakbRN5OKPBVU0aa5LMWZlL0X6MBDPe34isxleoj60eGtK5BMubvp0MNiCZBWdxMtPbQ2Ds/w5qlJGphfNQhlDCAWA2IuVDKSPScMjUSJLIOVR0mQk8lRkaTytBHYRfH2pSrpY1CY7yBfpy+2M7lF81FYoQjDZp5T1W/UG2G2U4c4B0hiDEHWwwzkidqSpl6pM8p9AxJ/XHWTrMjDzA6qDJLAxC3m9riftiqtwuqP536HtN8faodadSmoLM9NgAZ6qQAZsBMSccS1XOBBPUQ8Oy5R1UiPMoU5k7NTUTH0LfpjLcYymnPJGxQCJIMaiNIg9O3aMa/P5hCS2llbL1VZ1f4lSrylt4IJAvsL4D47kwc1SYxD6lDdVcgGQPcN6bDGXCTyr6j5Br+J22URZio6SSYENB3i47fwwNksy9yHBCllELBOnlOxtzAgYYZeqVKgsha5kbSpAJ7iSRY7YX5emFNRIgSGQd0bof3tSv9xjQ18N9xcRt68Q/wAQZ7MNljQp5eo1HUASjiRDEkIIENAHMZMkGO+Xz3GaoYa6FVFiAmlmAINvlgqANI9px6Twtopq2jVMzzaYIY/64vTMif7Jl6jmn9d/9sUGaqFTO2CydzzPK8VaouYmm6AKsuVYBE+YmQADsBE7TjRtxzLZV/KpKrBCQdN9VQQCLTyjlAiIgk9MaTNfiCGpF17Fzsd56WwGnCqAM/slNJsYYqbgSOXfYX9MA5VPcdcJXY3MLnOK53R8ZpCorqWZSCQ+kVCBMpsvYxhjwjiGj8EoGon4FKqygA/DYXibNEjqDvjYuqwFWlTAG4Lz16E3k3vjOeIPD9EIWeNQj4OVmaYUBl949zPTFcGdeqkf1GBm2TLaOTpVBpUPT07JqLU4/dRrKLwQAOm8YFz/AAquGZ001BEjSYMiIlWMPt3AxSnEAj+VXbSw+GqD6wC0Ae2rYgTY7mZrjIoOFrq0kwrrBBiLxvsV2nffGv08bbqYsefNiJAM8945TNNmQgqxeYIghBYAT3n+GKOD16eunqZVUHQ99leEZrG8AswHpj0nKM2bIA0tlC0OzXlZuKciWna0RJ9MaTM5XIMAHoUDaIFMfUSLxjnodSyMzbbuee+DXZQdSEupuv5STBn2iManMcQEXqQfyrB279FxZk/CNOoajIK9Es7amDgq/NrXUKnN1vFiZOO6fhYI/PmQydVp04M/3iYj6YzP7jubVdasjcR5rjjZfdd1Z1LsSeQrYQBBOrpOOOJcRzT06xp11Bp0BU0qpAk6rBi0MIA6dtupXjDwpNLzKJLsmoilUE/EsHQ/0JIMzC7RjAPntKU78oQpqbcJp2URvpYdblRthBjFRGc+JoOIakYucxWqBdMlmB5CzrMQCYCzhNxrNc1VgYhtCwdgoA69ug9cDpmoBpTrVkIJWdlNQwLbkNt0+mOq2b82sxCqSxBI/esp09TBWfY4oqgUDEVyxjngiI3nyNqSkxYSlYaSfdWI++F/FM6tMG6wwFvbrbAh4gaaZwFYLKlLfqamtvuqt7WxbwHw0awbNZqUoC4UWaq+4QTsBYk9vfE2CrZMoCbqpr/D5DcJoNPzV9W//Ui8e4xME5LNtU4cTpUBalXSFEBQALATaIFu4nExmIszRjsLG+RzKDStBgthUAW3KZ5zG+2w7DacIvGeWXKinmqSGmpBSpTX5XIlHEEDSTKna8EXJwZlfBmZ1KxWhFKmVpga7THMSDIIhdo3nrhzWy1V6Rp18stQwVgODr9DAF9j6EdZOC6haoyAfZueRZjxdXZ9SMaVgAqNGlFnlHqZBLG5I9bFcIpPmczTq1HDs9ZWmd2mY9hvHp6YY8V8Fp5p0K4RagWX5S6lWM3sGBBViDuJtMC7gvDjRzCUeqVC0dl0MD9t+/MO+F5Yz13NONWoknU9Dy2VCrS0iAXrVJjZQQAPT4z/AFOGNNFi2lj6kfY3wmo8RWpDcpBkIJ+JVPxAXJBJbB1BAYAUEkFhGkQFIDEyLRIn3xQIOO5Jj7jDFphJhNO5sInqT99/WcA8a42uVotWq6yqwIQSeYhRGogbkfpj7w9MwaYdwy65YdNKEygg7ECJ9Zwr8Z0RUyVYD8RwAx5gSsHeB1iYA6+2FYkmqg6W4NV8U6wvlKYYTrLLbbae4I2kjSR2xMvTz1UA0wQpkgxEmxJlr/fC3wh4go0FC+W0OFAZabFlCgyDyk6QSLjYm+4w74n4qViRTGoMpMuHXmn1FxfcHpjjjIPEC4fVC7gNfwrmmkt5YeGUy2rWrCGQxpCg2O5EgHpOBqVdq1LLkz5tOt5dS0NqQ6SGHqIMWODcjmnDsWfSGuqkCPiblAnoNJ++Cs3lKNWpr/aKSA6GdJQ6mplgjCWsdLEGxmF7YZsRBEkMoYGj3EOYzoRgXCtTk3B3JjcbkkYIr16bVaLAkKwgl1KxMHnn4Ygwfm5+xwfneH5UKxPlLqHxaRpi4HW8Sdj1OE3EuIqA6a9ZJE6UkMF1EKY2ILHf9MUqxQ3Bj09kzYcLVGoK6kMkfEPUTB9RcfTB2Xy5uen71o/r1x5XQr1g4aijM0WLOQdrSFUyJJnofTGyy/iHNMt8tpIHzXBiTA16TP0wr42uU5rc0nlbwD/Xvt7YHqEj5d7fDbA3DuKVS9MOqAEgQCJg7kXm+Oxx6sURgussGYhYmLRab/MbSMD0/mAv8TgPp2Kr9ML+LZRq1OFeHQyNxq3t72GCq/F6pJDU6w/wz/PFdPNahMVF3+U+nSMOoCm4jHkKmYeKxajmFh1kz83ckA72N4mbjH3geSptWWlndNRKS6kQ8wfdVXT9WYL6ROG3F8sXUsgDMtwQYgiL9NryP9sG5HN0XyhRB+OSPMSqAHaoYWSBuNgI2sLEHGv1AwqYxhKmaykUeG0LccqgDSFHW0T17e2LUqAdFB76QP4CcfKdAKumSYXTJNzpXTPud8K+KZ9KRFSo0Jsd+ptte38xidiXh4raaxmSKqSPRqRCsZndlemAO1NsfKhXoAD6DrjO5zxPQIR0Y1IYHlBI0nlJsPytM+hxbQ42zzoptOw1I6rPSSwkgXmBOBxhDAQ3itUaY+Ikn2tsPrf7Ywmc4ZlgzAoAp5pFtzc9hcA7YZeJePU6IhmNR9iZ0hb7mNt5G9pxjDxWtnG/taeWoASdTTYntYsRIMC23bHZENQpkHUbLwGg9QCkwBk76TBPqG/lhpm/CAIR0qFa1MhldV5pNixE82w39b48thaTsVLAoSKbrCyAYBI3nYkY3HAfGhq1PLrkHUfw6hPMNuRogMTYaoEkG18RawKu4VZbqH8N8HZcMGZ2q1GBJNUDStpLlRNgBsSem2APFvGQIWnMJy0gRJJkXI6NOlie5A2xq6WYCh1c6eXSCqyIm/WwMKD7264xacGqnMPVrECmJ8ka1GqWIWxYHaTPf6YmDyYHwJUniDGvB6Zp8NIY85ZmaY3ISYjYREfXEx9z1YrSQTZ9ZMH8pUEfSI+mPuIMGLE33NeIDgKmoNaqDYOD7bxEi4k9MB+J+KZulQAo02QtympHwDoLCUY9G2Ed4xtco6U4loja+2LsyoJ1ByW/kMXNMJmViGs9Twml4izT1aelqQWmNNMKoC0wwidJPxQNybR641XhLLUFpebVli7li5LWRLSD1LHnPooHTGyzHAywsMsZ3Y0F1HYEzcT6x1GE2f4XVCujMqK2uHXUQFfUCpEAE6dB3AlTAviRUDYlPXVhxAMKy2Sp0kWmGbRSmnvHw9wdzEfrgfhhD5yqiuBpop8QixLkAA2BtcenpiLQNOGeoahYjSVRdcDbnmWkcswNycLctWVs7UYBTzLN5MECbtvA80/UYqvKpmd67muFCo7OUYEayLR3i3tdf8JwFm+HsAGZqiD91e2xPpc4zHgPjLNQqNUq11LuX5I2Y6gASCQs6mH/AOxh0w9p8Zoz/bMTJ+JjvbpG3pioDTgTFmcyAP8Azcwf8X/84Vrk+YEVXmQeZQ23XmGNf/xWmb9PzdLemAa+bp7i56WnfFFLHUDFfIi3L5QrA87V3Pkrt6xgmlk0ManTV15QL9dsUvnATamx/wALCxm3TfAJ4hUm9M7D4erddzeLffDj2wAhvEeIgX4fLPqBJ+uK6mY0/wDLU9P8owkqVC261BM9QBAiPmB6n7YtXKvuEYkd5gj0icdyJhIA8RmnFunlv/hJGFnF+LLTXX5ZLEgc4DGI6Hbr1xzVytQbobC8SPcn17YBzj1I0Mq3KwCSSCbLGo7z/wDbCsl+YocnoT5wzjv/AKjL0rKpZL7CTVAUD2nTfGxWoJiflECe2oz67/pjzmpmGZ6RFMMeUhdGw1eh3gKQdyJ7Y0+d4vXNJnLVZN0Vaai+hCBAvYsLj1wtC4AT5mg81gLTYWEmBFtunb6YrTNkwJE229fUi2KMmISyVSJIDBtWrSSskkyZicd0qbMSC1QQJhif66YDZcYHc4Kb6kzOZddlUz3gn6R1xKGSWrXonTDB1v3g7fUAj64qqUKlIzr5DuAsb/WP6GCOE5pVqq9RwEpqzlyYAgBYPuWtGCjAiwYTfU2a1BpLH5jb26n+GMZ4gz9UMvlimxEswqEiQAAFEfUz00jvjR080lRVemwem1OVZTIN9vrb7HGb/awASwsRbuZ3g9zv7YI0bgAvUylfxfUq/htl1QEEOBUN19nUGIm2L04/mWBCUtVTSAWJ0hTF43MEkdMK/ECohsA5pzIP5jAVQesX++NF4Z4UpQjUfMG40gEkX1rfrNwdtutiHJOpoyYVRQDMTxSgz5lKTszEc1TykLFS12gAyxAi89TjW5fhPC6dLzKa63UlS9QGQwuxZTswHMV6T6jCTxNwPMUcya9IVStQqS9EkPcc0RtMTOxiMdZHj1JlqyuXUl2qKayudMwG0LsNWleUX+HthcvKSx8QTHLcO/4hk6o00qdWnUNNah+FgFUnmiysDZthpHrjAnIVPKYsGUJruQJGkjljaVYHr1tbGi4z4lOhlkVyp5Cg0qqFQAtRRbpMXNyOmM9wTzauo3g31vcDVIYqp3cwYPrfCAG9zslEip6NxDMsimoMvWzFEgtroso0AFixggmCPh7ie2EH7Bl82ushgeqh5Ak6yCQLE6pI74b8WzYHkyxh1Kkg3+N1MR6kx9cJvC9aPOpk3V0Z5666Sjr1lWnESKsr3KAWRfmE57KLTo5ampJCrWFzJ53LE+9v1OJizjFbUB+4jn76v8/0GJibcrl8amp6GOK3gJtvLH+WLFz520fSP9Mef5Vamq3mH4AKS1GVVAJ0gFQSZNi2256YKqUahI0pXCxv+0M2ogNPKwsplbdIEC5xT0x1IHKO6m585jePY6T17wcDVaosSzD/ABN9eo9MZIK/mFkRg2pRTZqxMtpjSQIBUs6ksu/KMOcitZ/LXRQV4YuxqahqBpimQAwtJqsVO+mOl1OMAThlF7iLjPFwlWvIPLUpVBeTppkalPY3tG5YTYDCLiGZKGoynSSK0+0U6SAE7WVj7ud8PfE6GnnFchEJojWFEjUFVmmfl1AgR2jCTNh/IUajDkLOgDlnWTbYkQJnpi2NhqZsmyZofB2YUUqo0lIexRWbuNgBtC9TYfTDXzX2/GcX3pkECIiLyLAbjBn/AIeALlWh5ZqhnT0EWHrZsaM1WPzMSev8P54g+b3HU0ofaJlBTqtZS4/vJ3j+IxwaNUC9UCRuSffbRHXvjVuW6mI98UV171yvSDt+pjDr+o+opBmbFcAXNJuhJAPr+bfFSsNyVAtPKPtdj0m+NC2n/qknc2if6viitmFUcqVWjqLA/wCf+pw/qX4nKrCLab0/+qPXSgO28HVi18/AMAGLksY9TYIPW3tirMOXIPluvoGF/QyN/XrPpiwZVrgpbsX6fa+GD3O4tB6/EmBuqEg3/EFj9Df3wl4nXeo1enUgAhKtCG2enzi4O7aT/wBh740J4e1zpprO5KSQDJP198ZvxZl6oanWlPwwQwVCNQUhwGPQWZSezx1w62dQMp4xBUzKytbkuiBRvcSTsBJO02xfmONaKT+WAxCZd6ajaWcT1uYUYzeZyxoIaZaUWowsL3SVbeROkW76sXZKk5Djfy6SJExJGuBb1xWtTPyrc9O4PmWQJQXWRTRZIgwApHTqTpj3aemHBd22f3tB9PQDGS8HirUNTMVTFBqh8mZ/EjkVtI+VVUwNpdsa2lUpr811BsREACTvuDFoN7d8ZMgF9CaUsjuVNSqggqFj+7sNxY2wDTyH43mkDUtlPaLEjt2HoJ64eLVWRbSSYAc6dU7XBgzaPUkd8Z7/AIiwRCHBVkLSd4BpD7kMzX64WvjUdRuUeKeLnL0qlRSCzqykMfiJWFb+8syG7A97eccP41Vy6CkAKyW0hyQQRtBAB078p79Iw18S5wtl6FNuetUJrtF9IeNItsNFsZ8I4swJAn9fXph10NmaUwq5JqP/AAnlxXzuWDOW066jBluHQSpIBjdgwx6LW4HTdAGmBdTeRc7MNje/fHkWVNSlUWtQcB12IHpBBB+KRaPbHqPhrxpTzPJmCtCuLwTCOtuZC3Xupw+JhVeZL9Uj3Z6kzHACwtmKxN7O2sT7G4naZOEf/DUpQtRjKnmvBCvO9u4MGMbnNZzL0lJerTEdAQWPWwmT0t1nGGq5upXqtVCtNWOVRqIgcoYgWPX0mMUckipk4gGCHIUmPK8oCBOnVMzPsI/ifbFNHJWW8M21omIixMbzhy2XqRzCIuwaooIMnpO2OalOmG+EgrcyQRtvtiQBEYpEvian/wCmpaQQQaqnrezD7ah98VqQmdqmyCqjMoPYVSZPupwXxvLuKVUDm0OrqT/2/Y8s/TGa4srVxR0fEdAUlrS6CnBHS9NR7nDGmWjC2q+pqc/WXyalZLg0iQdwZMA/acTE4rlhT4bpO60FWRtI1A9dvht0nExlZRc14npRNfwihl6YNQvrLKBdGlby035iYQGwB0C1zirO1KRdXp6kZQwAg6ZaIJBF4i1xud5ETExrBqYIHWpHVRIVSKMhVCGYIAUAj4QvYTuD8uB+HZc0aRTStiZbSRveYAuQbz1npiYmAdwA7gvGCC+qCdKEm7GQRBIlRp2i07ntgTiNQJQpoo5VQgFkZtUDuBOoR2vOPmJhUG4jMbms8O8TFKgEDKTN7xcALaRIHLN++CG4gxIgR2GvbYdN7R+uJiYQ41E0obG5T5lTpSt6MfsbYlLOsBzUnH+HV/HH3EwwVfiU5VLzm2O3nX6Ksfrp/njr/iLKbhpH5l/1xMTHEDqNynbeIgANREdyBvHqf6jAjeKUkDWw3+Fe1tiMfMTHLjTuouRiJw3EajghWzg9lUb+6j73jFHEyalOouusxIazERAknr0G/wBO2JiYfzqTJsTDeIcqlSiKikEq5SoDuXUozR0+dwTPftgGgwioBp1OtPSTvqUMOm4Mj1tiYmHrUzkdT03JcPWnSRQtUBVUaVdVEQRAM+p26hd8M6Wb5QApCiY1FWgdgSfrt9MfcTEWmnoQKvnPLpPAhNLRE6wYLQo0aReYaTEra2EefakdWllcgKspUVlIdqsDnYCCEBBDAjcztiYmFAnIfM8/y9YC45VAIBne5uQYBJ7i3oMXqAwuRI7mJ+2JiYPmp6eA0sHqhlmKg3i4xSqo9m0ufQEx79vfExMAqDB6hbRjLhmZehGjRp/LUUagOwaLdvpjRZfxTRKEVhUUX1Kjckf9om0f1fExMISepN1FaEe0MxlRAFNB2MpBtG5v6fyvgrO66ijRQWBsQUIt7Gf0xMTABImZjM1lsoTWehWYBqy+Upvyl/gBneH07d/THm2WzDJrABV05oIjSabBoIMEMDI+pxMTFVOpDL3PUvE+n9gJgQUkSdg8MBY79J9MTExMMlSwYgCf/9k=">
            <a:hlinkClick r:id="rId3"/>
          </p:cNvPr>
          <p:cNvSpPr>
            <a:spLocks noChangeAspect="1" noChangeArrowheads="1"/>
          </p:cNvSpPr>
          <p:nvPr/>
        </p:nvSpPr>
        <p:spPr bwMode="auto">
          <a:xfrm>
            <a:off x="180975" y="-898525"/>
            <a:ext cx="3143250" cy="2190750"/>
          </a:xfrm>
          <a:prstGeom prst="rect">
            <a:avLst/>
          </a:prstGeom>
          <a:noFill/>
          <a:ln w="9525">
            <a:noFill/>
            <a:miter lim="800000"/>
            <a:headEnd/>
            <a:tailEnd/>
          </a:ln>
        </p:spPr>
        <p:txBody>
          <a:bodyPr/>
          <a:lstStyle/>
          <a:p>
            <a:endParaRPr lang="en-US">
              <a:latin typeface="Corbel" pitchFamily="34" charset="0"/>
            </a:endParaRPr>
          </a:p>
        </p:txBody>
      </p:sp>
      <p:sp>
        <p:nvSpPr>
          <p:cNvPr id="14341" name="AutoShape 6" descr="data:image/jpeg;base64,/9j/4AAQSkZJRgABAQAAAQABAAD/2wCEAAkGBxMTEhUUExQWFhQWGR4bGBgYGBwfIBoaGx0gHBscHCAaHSohGh8lICQbIjEiJSorLi4uHx8zODMsNygtLisBCgoKDg0OGxAQGy8mICQsLCwvLCwsLCwsLCwsLCwsLCwsLCwsLCwsLCwsLCwsLCwsLCwsLCwsLCwsLCwsLCwsLP/AABEIALgBCAMBIgACEQEDEQH/xAAbAAACAwEBAQAAAAAAAAAAAAAEBQADBgIHAf/EAEMQAAIBAgQEBAQDBQYEBgMAAAECEQMhAAQSMQUiQVEGE2FxMkKBkSNSoRRiscHwM3KC0eHxFUNTkgcWJGOisjRz4v/EABkBAAMBAQEAAAAAAAAAAAAAAAECAwQABf/EACoRAAICAgIBBAEEAgMAAAAAAAECABEDIRIxQRMiUWGRBEJxwTKBFKGx/9oADAMBAAIRAxEAPwDbcQ8cUKakgMTFtgJMxOMnnvG7P8LG3UERtc2FsJc9w7QCPIRGQElpLuQIYAA7gTJ9IHTAVagXcyq1hf8ACUlCYjcwZBvYdseljXGD1MzOxmhfx/WAJLLA9jA9etuuBsz4xqvpeFI0ypgmb7SdrgjCbK8ManDDL1CJVwWAfmBnVG51Ded4wvoZMEw9RgTsiqFAFrAGQRuQPf1wwYDxFBvzNGPF1XmAAj4SJ+H4rXHp9ZwkfMAzYztHbtjjL5OnE66+vcg01YiAIvIHQCLnbucfTwojSq1UJZhpLGCTMAkfLeLHfDLlqcRPiVJ9ZJg/WD+uLclxKrQqLUpmGXqdiO1v6Bvi/M8CzCAl5VTfUi1CsNBB5VIBBthfXNOY/aUp2kgq5kzvMDlH88D1lOiY3pPN9V8W5nMFfNWlTCdEDMSW5ZY/LpHQTOrflwPms7VKwGaiHVNQptJ1OyiwZbReLReSRGDTQSmhprbSQgAjoI1Su5PMftgVs1BlSVBUdSTYrq3x5DZGGr1PYTBjKixCMnrFapSDs3lJrGsKNSuiCmEYRpCsrAIbc4PyxjKeJsoKVaUDFWF5i2nSgnSJYnbeZXczhzxV2JqgAamoaPby5IAI2+I3/dGKcpxtqqa0XmClSALgEFJA7yxb6DGjFmIPIGZ8mAUQYmpcOqlQ/lwhsrNYEiAf4iSBAvg6tw9aNMK1IPWL31aioVR8NgApJNz+6RsJwXVzypo5iVkOVNNjpKbCRIuTPrpx22foVkVWaowVtYJpuTqM7zBbd/8AuOKP+pyMPMmmHGpu7ifP8OA/EokkPqYUFRxUpLNlJM64mJAEQO+FvmA2DXG4MCIsbbj2O2H+YrQzP5tRXJH4hpuCLmVBiAp3PUwO2Bsw2Vf+2rVp3/DoAsDvvPsL4ri/VECqP9yOTAhNqwB+IupOymZ0xMHt7Xn9cP08X5pRAadMXO9p9DOM9nFp64oGsaYEjWhk9DI6Xg2mZxXlcozQpOmpKKikGSXbSSSbKFgEk7yO2NJyIRZ/8mYI90DNLlvHmaV5rM1SmQAVpjTpg7oAJBvsZnGsqeIEA5WLMD8JlWNieuwHtuR2xmqfDNGkqi0aqm5NTUPMWwYNA0zzyAJnAfDqs1GZ1VywLEjUCS1yZiBeSfU4yHIrGlGprXCRtpv6HGJUSCCVViNXwhpCkmOulrRaMTMcTqFWZFCwSLgTbVMz6r+uAtawBzAExMTMSI+mo998F8igMTaoZuLSDaZ264cce6kmBuBcT4xW8kVKZ0sWuJEBQdJF7wZE9oxh/EeeLuSCS1xJPQGV6b3iPTGi45SNOk0RGhibxN7ke9rYxGbzQd1AiTNoN9jH67+mL4io6kWViYLUzBRiGIBm3rIkfxxR+1Aluhg7+ljb/LFVLPL5iNp+GbR8ROkD+AH1x9GUBCt5g2IYR8L/AAkz1/Mfp3xxY3DWtyzKVwVDEapkxp2m8A9wMF5fMzYErcHoCZ++9hfbAa0qXmajtqEDpFrR1/3OOsuFWYQMOxJE2Exa0wgwQzDudQM0fC+NGnq0wSPQW3gyPvtgzNcfrNABKEXhbb3MxuT/ACxj3y7GKmghYA1dAe8DeOmPlZqkaTqJJO3zDeR2PbtjuY8xSD/E9A4VxmpVhWdmGwBP1sev1wbQp6zKsR6SN/cicYLgFd6DywlZA9TIeLdJG/uMaGlnQCo1RJgHbmBjDiiNQGaMZirA/GYgkEAkjr3BxMKcvxURTJveCeo1G89xM39MfcGh8Q8gIHT8sXVcyGFitMpIlerato3vMNixMohlmFYnprCwOxOk3k+2Oqr0xcGTy7yOt/sCdo6bxjtoqB4GhwAVCvEuxuDMFIixBO5Jx5gbc1mvIP4guWopq0pa24YKQQDp3aCd49jhxmK1VdSmpAEwXohluTN5IAI6z7jCjL5+owg6KymwlbibAsTaNMz7YMesaf4jhKaTp1QGU3m8XWRqMwe2CzfMnwXxGGer/h/Bl6j92Kgbm8CnyyNREarzfrjMZvOVQ+pfIpj4SUeDpkiJCD2mcO/2NijE1FGkQdShYY/w2iO59cDcN4clVHWoKhqKSHCuFLqIMwOgmMKCF3cJQnQlNWpnKTo9EVHWAGExUU7zqDANIAAkkTIJFsMqHEa9bUHoGsVC60qqpMNMDUyywsbyfXFFHw0tXV5KZlSh0kU/LcITBIAnmuAbG0DEo0su9JgmdGYFgKTwsEmAkHfWJG079sTdVqxNGNzdGH5jiVNjofK1VMyVNO5Poy7xf5RgDKV8trAAdW6B6jdYtzCRcdMNK3G0yylbso5qalmY6IZgZb4RGrqQDK9sZ/MeIjmmSmfLpteC3NDELoUkwCQ1jFoY9sSXESNSvr8dER/msiK0MC6E3lGDTF7hgbAwek6VuIuoTw6uVDD9pKqnM6VMuXaDJ6VATtb2wT/w9GRCrEKwVouJ7AwdJv8AbC/iHCqgpMgrVFpsultdMONMASWDSSd/viqY2HRivnUn3Cdtnss1znHOrYDKFeh6uxHWxI74+u2RmWTNud+Xy1UTeYNz3+mA8vw+nTpsGZizEGEQKjRcFjJ22x8r8PRoChAFtsome5Bv2k3xU4n8GQ5oP2Rlk83kaZBSk9x87pee8LMYH4j4jobfs6fVzFt+onr06YFzWVpgmSkX5VPtAMDHRo0VGolQJ6USR6AtN8K2M/uaBctbC1OcrxoVGYLRVQEZpUEFWC6gYk6gSsQRvF8GVqa6qIqqalAPFUETbaDNyJ+u+PicUpWC1TAmAtIAdLd5PT3OPmezgJL+fSMkysEEspIJAiwBBB+mODhPbEd+XunWR4rQRBqyiLyiWSnQ+KIb4htO19sfP+J1ariEKgT8iQTc/Koj9cANzktH1DAW9/8ATF+VywmAYttqnveNjhR6amxf4l+bHVR/W4kRTUBhKtPy9FDR6HFHFeL66KhahDyTIvZgRNugIv74CdanwqEYXMlo2EH/AFwJ+xPyNdSrDSDIll5gLfF69NvzYsMqExQhnOXzxdgst8JHaCeg/XAmezLEFTVqNDGBr7ECLnt1B+mLKfCzSqKVBIEaTcDpG/sN744bhdzKm/cgDaNuuLqPiRdgO9RMwpqTqRiwESyKQfuR6bY+grpPx6gbBFF7nqdunQ74a0OFKCYNxvAkzHWPvgtuGLH/ADTvJAS09hPp1wTlAiHGfAgXC6wBEpWEETqFIqQNxBZTG4n1xauQUR+OGt/7JNrfmP8ADH2pwtAeZp/vIvQjcz7G3Y4+rw82Cab/APtpP6Xm0R6jCnMD1BRXc+Zrh9KzlqovAYU1U81ydgAByzfqDhTUytMgE+aYF/7Non267TjTBmJ1mmCBp1hwza2AKgMdqZAOkG/xelx18MVHLMKdPSb8x6bn4TAHSbRHrjg+51Fu4o4elMhhzkDrpBIsZ/li1uH0mI/HKwRAKrvPSxI640S+GHpg6/2dfZoHsb2wuzNGmOXzKE+hY+86TBGHGQQcTBKeVSTGYBDyVkxY81rX36YmLquVVSIrURNhIJtO1z7fbExQOsUoTNS2SD/DQQEydD1G1gC4BA3Y3Yp01R0xRUoeRRzLFFL0U1IjUyytH75u3Q23j3wtfOorLpbTJUamUkANYxosRpkX7x3OLMhUFZmqVfJreQoWFu4QgsCfzLOoWvMnbHkuwSb0UuQSa/3cF4JmapRvPZa/mEimKhGlQphp0gagQxkAQdJiASMN3y5pfi64AHQQXYm1NJ+FQZkwbE4DyuZp0dZhXYEGmgJtrBJRVuANQYzFlG3dZn+IVK7/ABBmmAAYG/wi++wM9/SMNt+uoXYYxvv4l/G84BHm1rF9Q0qzcsc5AF4XSFJuYg9bM+EcOehVQtURkbSr6dnWw5ZPKG+vXa2FHDqjmG8lqiLT0K88rOHqMaak2gg37R3xocqz00WnoB8tFQ1DsCEBUlRzRpkmesAd8K7EDisAQEcjB+Hccz2UNZK5FQZjznp1A4inUptFRlGmR8SsEv8ALffA/hjilGlQqZfiFMPSqTVRI1VC8qXUj80sHDA/n9MLPFGUqgBkVhpoVDUjoWJUkwYL6UpyF7WsMEqoq1FDKWqKRpkzpBAhF7yxgt2VPXBJHERseLlYMH8Y19OVphgINRnSnM6EVT5gLblBNNfXeLYZU/AYOXYa2/bSurUbIrXimBFhuszvPTCPi71WernKbKaVB1pUdU863YsB1lyp0/NIja/pS1GZCNBVmgxq+E73JsSLg29cMr0uoub3NF+WoPWpL+HUoMQToZQCI1TMbQSBG5kYIqUWQsTTqDTLSjATvNt/pg2jSePm277f1/ni2ozgqDcsWO7WCwxO9gJUG/zYlz3UTj5iLLVDV1HyyNLaWlRqkXgzEmCIP1xXVSmCNWV67hk7xNoMYcZnIvmFV6TAOPhqCYIB+BhMlJ1X3BJI2giZQs5YBGDrp1oQJQkHrF13husHsQOLkmOo1Aq2UUgcuj7j17X9sBZXgYDTqLSAIcLB9LID+uG7JU1NIKztBBM3/NGBMzReBGYqJbcorD9CDghSfP8AUU6gL+EaZkjQAQAV0jTFux9Nxgav4UA0EVQArK6iQRrW0mTfYW2MeuHFKmsDXWJa0sEifWNX6ScV5tqR06KgYSdSwQ305oMdrYb0iPMiXWzqDqFQDXp1Bbtp3/ywoetzKFPKWuXiACCN+gkyT0AOGlbJU9Q5NUwAfitsT2GEKlmGqUMrqIIgqLyP3hGppiykTfA/kzX8VH2Y4e5r+SaYSE1MzLtMktrWxCRfcMX6RinMcNRHlWcEAxJggn4gYJINo/wjsMN6eZppQ4fXrIA1PL1jrNiNFKmqq025uUgMYwrq8Q3Yays6pCypBk6hzCJkX9R2OCq6+4vI1FtDJUiyhRKH4iw6z0JN/wCM4iLltRXRLb6XRoYA82jVysVkT2nA9bM1GdjIdBYo2sSW/eBno3KL4ecF47w+jU0tl6VBSixM1XL/ADgCTpXeCLmDOGHMH6naAqLRmhqRl8zUkaAqqonVqBMkgnVtPQYQce4guXVEoUyhYCASIVRN431Ede0HGu47k0DErTzBo1Nqk6VFO+qHvEC14kao2xivFHg3NUaQzJoLTosGJpo0tSBvqqCOWxCneDHfBVge5xAUQSlxutzNPNoChiAY0qC7RF7Ee5IPQ4f8X46tEMrUk102pqSCZKupquIJiwCgGd2xi6dX8SoG+JlbT6M23pYCMd1qJNFWgqGZgD0ICUiRfrsfSTiroDVGTB+psWz1Qw7vplA0E7GVLCT210zMDbC7OcVD6UXUJpO5VtlIC6bDeIff82EWfzjmWBBACgf3AoU2P5oX7YEydewJJEKVH+InUT7DUfXbCjFWzO5fE0WS4lQfUKYFIcqwSD8dyRYWBB37r3OO8tWRlLITdQSOzbhYXtcmOw74x2WEhpEkAb9IMH7Ccb7wHwpWytas8MxqCkvIGK6U1sVBsxIIBESOkycTYhQWhFk1EtbOU0VSRLcpe8xzKWQ+mnUZ9cfcaHNLXpsGSuiqfnWqqxH7oIAjsRa2+JhfVHxL/wDH+4xzddabhahtsWOwBJAOkEWjr05bY5y9YUq2umYXTbzF0mAxAiLhYMGxnl7YKzfh5y2tcw0kySyhj6zBFxt9MVcK4SxaqKuyoqUyIuGLayOvLyDr8QwM/FcfImTwKedTnM0I8mogBUuyT7qFCN15SWtN9Z3jF1PLKXGqm9JXgMpNnEsx0sIK2tpFtzjvMZHyS3lVNKVFmoGGqGVgUKxGkqbTff0GBczUZQC8ygZhEkA6KlvqSP5YGJy6X4hyoBl/2IZlfEi1EZmUDTUAAB2QHoAOUBfpbBfD87qzDhYOqmBHQaCGX3s7e8dMZbLZAB3CtAUU10qGkSJDFUnoLeoxqeC0FZErQfMV2NwVKsYUSDvKqpuPlGJEBSamo5BwrzKvEFM+TV7ojGDfVo0s4+oaZ7XvGFWSuGVKTuopMCSYMJKtIN25SBI+YfvYf8bzlNEmtOliE5ZtIJnbbSDP8sZylXyitOXzim/9k885nYNfTqO55sFVoQI/VeNfma3hfCPLivVcvzGp5WkBFquzO2ixIuSZ9hh7Ry4NOUN4gAt0FoFrfzwv4Zmy1NmkUzqAideslZYkQIIPa1jg0VzqBIsbTPf6f7YcBiJlK0Yq434lo5RlWrqqMbxRUNpB2nWygyL2m1zFpt4Nxmjm9bjzAwQKEZRK05liCGKmWifTRIGMF47qGnnHb4QQCDty6VJPpub4feE8v+z+SIGt/wC0c7oIHKAJhbx7qSbkYsUUKPmKgZmIHQjdsiFfXTpnYf8AMYTp2kQbCTHucWZjNRDEsXSwljdTcoSLMDFjFjeN8PRUbbRPc3/lhbWFPVzOoM7AyRJ7C/rhuNQQPzqVRZGqSsjmI+hMSpsQTFji05XLNp1pUGq4DIGUE/LqEj0B2kEbmAPXzOXp1GKF2DAAKikFalpVdVmBF7xBRh81rRlpJZVcs3MQW32MCDFumFK3uEkiR8ll1stHl7hWA9ekA7dcTM8NoMNIVR7rtH7wMz64Crs0R5bgRHxn/aLYpo6gNKq8GYBck3iIPT7YXgw2DG9nxCKVKjQhnBFNOZ5Zm1hZN5kmYjrcjHm2aeuo/FnzaiatJiWLk6rG4Y+sEEqfTG7NV9RJIjaDebjZtwT2I6YQZ3gLVGWojAh3JcVOXSQQQoPYkkE7jSO+ORGBppxdSPuKuL0RTpogmWUF3LsQSQr/AAnlEKyjaSBexAxXk+IvSAVnLMB8JiwIiP3bQ0dye2Os/SLupawp1GDKOcQPLpsJtaKazb5vTCutlVAhaxMavNPlf2eljzMQ3OxgNbcHDkg+Y64mQgsNR1k+KCvVNKtDrHJMXaxIP5pgQYsR64Ky/D0bMPNFTTVSt1FjIHyiFJUWOJX8KZegXp1a+hwBFQkApUBDqQB8ZMgQO5vMQz4HxNDqQ16FQtAT8M0yYmZknUSYt6YD8qPERUKk7hXhTieYyVOqjPWNMQaFMAFAoLyhL3UMClxsVNoOPSMrklqD8U+YaqBHbYMGA1AD5QSSe+3YY884hkqtRov5YFlBALErMsNpBkWsy4SZ7/xKzlMaaTU6YXlnQGMAkcrE3PuBv0jAXyIGXQIFTAjLsEV2E6oMm86VNiehJJmTODcyoDFVYkBSKU/mgMxA6dBf+WGZywarSUEqKyCodKgSW1GFB6C4k7CMCZXgjNmzTPQajeeSy+kkdv8APGkMooSOzcHz2TNOxPy3setNSBa/U/bAWYQqKaD5FJaOvxEn/wCRGN7muF0vNZ1djylO5uulpve32wo4lwW2tGGkUxTCm5Jg3J7QVntqGF9VGJjBGAszJcERiWKyTZQBNy0wLbnsOuPTfC+XNGhXBMla1GrtbmFSna5B6X629MVf+H+aoZAVPOHPVrL5K7knLzeR8JJqr7jDnJ5b8OspGnkblBsCHUgD0XYemIvvEajJ/mIj8S5a5eBLvEnvCzM3vqMexxMU+I83OgH5iht3OgfzxMJiFia3NGbk1gJC3gwIgbGJP+m+EXF84FDVx8VII1ttOuoKgWwmVJBjblw1o8Or1LBKa3iAAeaAQeb1OAeLZZ2/ArnSCoC2ChtVSCbzIBWZ6Bh9FyL47ksTbhGfyop1KpciFVd+yu09LxqT7Yz9Gv8AtFJiodXDyQvVTENcQN4ME2E9caevmnqVS2imGBqRLMshSqnVIMbrMTfaMZTheQda7ci1EM6tABAIsGjfcCIvGFwK3pEN2IuVj6oNQnwrm2GezG+k16yEbQIAAkXAIUd5hTYi+q4JXepSRqh1NsxJG4JBM+ukfbGa4HQNDN5l3XRTZnqUyRAZdLlt/wAvIPYjvhrwjNGlly1M6zyKrXXUwuwGrflaZiOYYgw5Zr+pYkDFOPEKmo1Km4/61SNQgmkgA9jDtB9TjGZ/h6GwFqgnUBpmOv7szq9L40/iviI/a8igiHI03NxVbyzH+ExHqMD1qHmyikF6TNIJ+WpJBWd+aVjpA7jFbKC52LiZq8vnDWDOCNWhW07XYAsesqG5Y6WJNxhfnM+KbVUgEqQAZLzqZhECTq/sm0i5l46Y+cNoMaanmDpYiSDcahF7j9MDZzLhcxTq1AGDK1MFhy6ivKZ6dF+ojbFA3zEZaWx4ma8Z5CuVes609KUo0q0kyRM9VKre9xONpwThqOabMwmm7lRBDmGKqdwYIvJjcgbnHzxAGcVeUmoaDEKbS7roAJ2uxPpY4legiOVZhBNtVw0e/wDDHFzQ81GVAQSDV+JqUy1H8paO7Gw+5nHGe4lTpHSAS0WRUkx3tcCbSYxn6PkgQGCgWAUkAHpAWBhdm2XUVozUeqxbQPmqdWdvTudhOGbKT4iLhA7kz2deo9QrBZFLNeRTQEWJm5MGw3MxYXfZRlTSlJ5KoAbblfm/ltGBf2AUMtUpDnd6bmqd9TspAidgtwvpi2rxBnHLTQ9d7f8AxwATZA/34haq+vEmYq1mkSzeopT7c0EYWOrKSamseoWf/jY/bB7oSZ/lfA5YDcMQP3TioYDVf3IlCdzigaII/EUrBBBgSSP32sfYTjmrw6meYi+25iBO0frjitVoMf7Az30beu22OcvQok8tODtawM+gOKAmS4kQDN+FapM0PhuSH1EgsQRp0pMC+++B+JcDWkvOzu0fAZAnv8IMTBjDLOcGgcqLG5AO3v3wq4hlvLUDQADtERHoe8YXgAbmkZshHETPcTraVKzZu9trDe4+Ik+ydsKBVWGaxk6lBFpmL9dr27RhjxxQArdDMHuAB/kf0wtYL5aCwYAgnvZf9caL46mRkIsfE9N8McQFR0206kPupgxt2JHvJxkeHZEZnL1TA1szsjTcHSGCyLRfr1IwX4O4uqJTNQaaatz99KsY0zF8HeDV15UG93doi1zOx6bDGNjshe5tADAcviZ/g3iGktFAQz1FAXYAaZ5bkmAbSoA641nBeNUXp6zTZCTGqNUkABhNvrizNeFaLIyotNHb5vLBYfSYmC1+k45yHhwU0VDLRuxG5JZ2Y37kxYb4Rvd9GLRU1G1LPUanKKZb+8AD9BBPvbFpJIVlVACJEjdTADQQOU2vERhHn1SipqE69N1BkjXICggkzzFSelsYFeIMcwa6VGFYEv5pJZje5M2Kx8vW/fC+gXXX5jHJxPU3XE+CGtVpPqVfKcuECyZLUjFoAkU/1xoaTwSoQgPqUmdiVcjp2nb93CjjfiVUKhQRqRXBmBpYSBHXtOFXCPE7vnKFMvyPVRbiLnWoj3Zl94GJriyhqY6hZkIDAbifxFyUaTGBoYA/RlHbus4mL/FdGctXFhpYN7iBJ99sTGnABx0ZPP8A5bjxojSWaNjzGPcRiZ3PMxoolQjQW5iuzPpCyXsoke18FZrKsjQGAO3KAd4t+o2774K/Yaw3cR2NNrTNj+Jbt9DjnxAjRkseRviDZHPE1arIUKnSGMQYVQG0DfmMGT+UYfU0oFToYzN9BAgnaRuMCU9dpcGO6sfc3Y4ObN1CsApfqEk//a2JlG6EurXsiLuKLpKKZKtICuAYOtfuPbonpi7w/kBUotrk85EPEgqNE3vO/bHOYydZvKgqwDEvyhdguk/Ua0sD8QwdwfhvloA1QTu2lSJY7yxYz2mOhxwBGrhZlZanOZ4UtNNIJ0KpIBgiQNQn2gxGwxns4sayQIWuVk9Saal+m8KgnuTjW52siIWRldgrNpn4oFl26kxt1GMzkarNln2DK5ZyPRgGm/WB7D7YD/cbEFH5k4atOhRBJEFVZ3LHfSJJJNrTfbfHWdVHaplajMzE36eXqhoE76dUd7e+FeZzdZKVCnSPluKSlouVUqJOki7AAAAEfHOwkk5Y6swGCgjQA7tzaWY8l1AEkKCT3nfrQCROayAJZSrPWyhmDVpAUax6NT1BkqDrEgR/fPfC/jVUu6KpPMbljJACzP6YLyOZFLOAm1KqlOnUax/tFbSSNjBUiL/5ypltNZOWY1A3mGAPzG5vMGDIk4VBW5UPepUnCqQjzE1mPiOprHeIO2G/DKSUQfJFOn3AW/6nDCiYQB4aLA3FuxwG9cA2pj0Nv4xjjZjj+INxbxEBSqqNJYo4sYuVO3rMf0cN6Wdp7EqPoZsYwtzNYsEGtQTUQSRMBW8xhE7ELH+2GIzNaTpajO5Fp9+Ujv6DBFgSbXLKlYGArMw6QCB/rjtMo7b0n9yY/r64+HiGYQb02H94iBPUCenS38sKeL+IqgW9QIdGuQYA5gs3W4Bk+wxRRcmW+Y+ocGDESXHt64JHBVHwqxtvP332xjsp4h8yPxYF9Tfl0iTaAf67YZJmeXU1VZNguprk/LbsQRNtjjlU3O5/cNz2QRFMyPTVf2F5EC+PPfFeZfXpNzsL3JHT1k9fQ42lfNUlMg0WYE38w7iN4Q3vt1xjOLVPxmqN8QMCbdB3NuvTviyCtmUxLdxDxukFSnB1FdUz1Laftsw+uFZplW0SNzB9NgfrIOHdfKVGV2YcmkFSYuYkHeYIDWjCVka7RKgcxj4TMLPQSQRuJho2xYqDszNmYlzU2HgnLUTSqCtTWqNSfEJKzr6fvRf1X1xoTxCghABMAAhekdCANrbe+MXkgQjgSw0Gdx8JZuh/MJ64+pnqZ8miTqOnRJgHSw0RYHUASDtJAjrjJnx05IlC9KJtBxql5opjUDoLlQeaJAUjuN/0xdWNRjAQmd11eo6i0dMecZDjpFZMx1p0ChvJ1JBvO5HLf0xu1z5ILGpC6vhFxBg22E3N46DEGxkLcIy7qLPFOSdKBqBCVGkvG0F1uD2G5PSRjztF01GNwBrnpAiQDGx9Mek5jiOr5wQVIIa8giG1AGIKneenphJW4WNSlKjCpulOqRFM78zRqqR6qNxJ7thyGuIhyAXZiXxNWirpHyIqNew0gKRHS4N8KMhxA08xTrXPlVEqAb/AwaPewxosvwWihRqofMTNgRRS9y2tRUdhsdqcdCbx6DQailJGoUhS16WDBdJEiYVjzOTYapjfFjkFmSUE6ivx3QCtnEvpJa+4g8w+02xMFeL11rUcCddBXtt8EdRH88TGdCRLMt7l3/levoKwIKkEF7yZH22HphmnDs2HVjUYr86FlINv+XPwc38TgKr4hqA/2LFSQbZepN+nwwx3MzsQIxP/ADCzHky2a1bf2NQR020km19sIWf9sRMCr+7/ALmnHDiwkVDq68ht9Rsdx9cUpw1t/Ng9ZU/yvjF1eOZmuTSC1aEH8V2DF6SGb+XbnMACRfmiYOC18P5RtTfjVqzk8xquGW/XYyP6jDhyAS0oMbk+wx5xfPZfLD/1OapISYAA5vqAZHucfOD5xKwY5et5gUw37s7ag1wN7+hxll4AlAM+ZbUrMjVBU5g3NAZ206iFsxFhGH/Baxr16VekoSkoqirUmBUVtJSjG50tqvcCIm5jgQx1OPNezH1SqzIyvDqwIYFd1O4I7EW/2xnc7QSilQmrKPOrWS0kyQXfc3gX/lh9mAHNtUm0gfbFOY4WGsErUyBch1I9DF9+1uuCU13OVipuK+HcPFWgjVKKPIWzwCG080hrjYEe4GKczwlKJNdaSqygkaV9z0OxtIwTS8LHUzB6k9OXSb9Zm+C81wtvIamwIDKV3PzAid98PU7it2NzNVMmahVtSuoEFX1B5WY5x827CRMjc4urZmrRZXqGnUDQsKp1VHVWVJMxZCxmP4YHy2buaovTa5A6BgGUxuWvIHXbFOezatmVQXVEVrGxNQmZ99IjtJ74xKzlwPE08ErXc0NIMt2QoTsTbV69j7YtqU2jmYjfeIi0iQNu2A6PHQLMp0npuI+og4aUs4rjkYWm02PXczpO/pcbY0jOA1MJF8TjoxdT4eHqFnqBVHKgKgmTd3N4HRQewc9cdZehTKqwZSCAQumCoIFj7T9xicczMUdYiGhWVxB55Xte8frjPcVzTinIsQq6TuCFqIAQB0IM/XGjsTNzIO5qHo8xCOgghdOgdpN+giBfAXH+AVa5Ry9LWogGIkkhjMXPa52nCPK12d3glipDbwTNNR0mJkdBvi3hOc86vGpghXVq3G40ySfmk7Dpjj7diKSp0YUfCtbzEqA0XVAytSpr5YZCIgTPS0nt6YG/Y82AzPlnWoWBBVhpNwSCpNryO15xpRwisVATzSOo82Cu2kaSCNR7TaN8Z/J8coaiDmX5vy1EkAzB0N8UXtOM/Nu7lfSQdQWsChNVlclF0sgPVUAUsB8pMt/d9RhTwvMLWU1t4JAG0NE/pIPaYxp+J5+rSqBQdCvoY1bKH0AgggzpAAB0zMM28YX5umqg6AIOqCAeYhrwOu/1kdsWxOB7T5lEWt3qIeJ5/S6MxJVXVn9UDS4Puv3tjTHhVFUzdKkqpTqK7oq/urLEHotkgXjm74w2aranJJELf0m8A/4tJt2wbl+N1GTSDoZaBUkkc1NZA68raWZSBa8+mLZUOpBsluZSjucrIBeVVdHTa1tr3nBJywZTrpoXGrmIkFwO59enacEcCyganpgkT0JBv7fx9cME8Iz8FWqbC0yDeYPUdpwmWg24WU0FEQ53Lu5Bq1qOoQpYrcTzSYgQDAA7GemDq+QppSqE5lAdOlgonTaJlibyWsOgPXDMeAacnVUtsBUpajPSYdZ7e33x8zngm0KMtzD4/JeTO5jzT/U4g+RSeNzvSa7qdccqUURTlqBcELpqMdI03CgAd4EzhXk+C1qsu1VqYABBEkk3vAIuBfpdo6Y0wpikiipzwI2MWuYHS8/9uAeLeJzTgMoZ7EJsNO+pjveAAvX7wEOvbGdNW0uGUpUuVPMeofifUTJjcgWF5+5wTlKRJDtJa0GZKjqJ7eixjngGdp16DM3JUpELWRrASOVh3VgGIOOanHlGpVOoiP16D2xB3yH2gUJXGuMfZhXH6QZKcADXQKWuAASsemJhfl881XI5eq5kg1h7gOSBbsPviY4EgUZRQCJqafHWNbymIuCdWnlMESpU7e8zB3645z3HzSAXMUlWm1hV1N5ZO13EGlPZvoTjBZzPPTq6hqcpAbSpPM5mDpkKQALHv6Y1nBePLVQ6CGUjmUwQQ20jYg/r9MG20YxxKTQq4HkOIrU//Fp06aEgeUsBacC+vTAY+1jftcvhYSk1VabCVQCTvpIFyB8JLKSI2n1wlynhqm9VKlB3y0loCHWFBYAJB2G/fc9sZTj3mUBVSqxNRazg6SRqDQzN6qSFb6gdMcjK7FQdwhPbU9H8P5r9oD1Kh1U9bLLdVUaakbRN5OKPBVU0aa5LMWZlL0X6MBDPe34isxleoj60eGtK5BMubvp0MNiCZBWdxMtPbQ2Ds/w5qlJGphfNQhlDCAWA2IuVDKSPScMjUSJLIOVR0mQk8lRkaTytBHYRfH2pSrpY1CY7yBfpy+2M7lF81FYoQjDZp5T1W/UG2G2U4c4B0hiDEHWwwzkidqSpl6pM8p9AxJ/XHWTrMjDzA6qDJLAxC3m9riftiqtwuqP536HtN8faodadSmoLM9NgAZ6qQAZsBMSccS1XOBBPUQ8Oy5R1UiPMoU5k7NTUTH0LfpjLcYymnPJGxQCJIMaiNIg9O3aMa/P5hCS2llbL1VZ1f4lSrylt4IJAvsL4D47kwc1SYxD6lDdVcgGQPcN6bDGXCTyr6j5Br+J22URZio6SSYENB3i47fwwNksy9yHBCllELBOnlOxtzAgYYZeqVKgsha5kbSpAJ7iSRY7YX5emFNRIgSGQd0bof3tSv9xjQ18N9xcRt68Q/wAQZ7MNljQp5eo1HUASjiRDEkIIENAHMZMkGO+Xz3GaoYa6FVFiAmlmAINvlgqANI9px6Twtopq2jVMzzaYIY/64vTMif7Jl6jmn9d/9sUGaqFTO2CydzzPK8VaouYmm6AKsuVYBE+YmQADsBE7TjRtxzLZV/KpKrBCQdN9VQQCLTyjlAiIgk9MaTNfiCGpF17Fzsd56WwGnCqAM/slNJsYYqbgSOXfYX9MA5VPcdcJXY3MLnOK53R8ZpCorqWZSCQ+kVCBMpsvYxhjwjiGj8EoGon4FKqygA/DYXibNEjqDvjYuqwFWlTAG4Lz16E3k3vjOeIPD9EIWeNQj4OVmaYUBl949zPTFcGdeqkf1GBm2TLaOTpVBpUPT07JqLU4/dRrKLwQAOm8YFz/AAquGZ001BEjSYMiIlWMPt3AxSnEAj+VXbSw+GqD6wC0Ae2rYgTY7mZrjIoOFrq0kwrrBBiLxvsV2nffGv08bbqYsefNiJAM8945TNNmQgqxeYIghBYAT3n+GKOD16eunqZVUHQ99leEZrG8AswHpj0nKM2bIA0tlC0OzXlZuKciWna0RJ9MaTM5XIMAHoUDaIFMfUSLxjnodSyMzbbuee+DXZQdSEupuv5STBn2iManMcQEXqQfyrB279FxZk/CNOoajIK9Es7amDgq/NrXUKnN1vFiZOO6fhYI/PmQydVp04M/3iYj6YzP7jubVdasjcR5rjjZfdd1Z1LsSeQrYQBBOrpOOOJcRzT06xp11Bp0BU0qpAk6rBi0MIA6dtupXjDwpNLzKJLsmoilUE/EsHQ/0JIMzC7RjAPntKU78oQpqbcJp2URvpYdblRthBjFRGc+JoOIakYucxWqBdMlmB5CzrMQCYCzhNxrNc1VgYhtCwdgoA69ug9cDpmoBpTrVkIJWdlNQwLbkNt0+mOq2b82sxCqSxBI/esp09TBWfY4oqgUDEVyxjngiI3nyNqSkxYSlYaSfdWI++F/FM6tMG6wwFvbrbAh4gaaZwFYLKlLfqamtvuqt7WxbwHw0awbNZqUoC4UWaq+4QTsBYk9vfE2CrZMoCbqpr/D5DcJoNPzV9W//Ui8e4xME5LNtU4cTpUBalXSFEBQALATaIFu4nExmIszRjsLG+RzKDStBgthUAW3KZ5zG+2w7DacIvGeWXKinmqSGmpBSpTX5XIlHEEDSTKna8EXJwZlfBmZ1KxWhFKmVpga7THMSDIIhdo3nrhzWy1V6Rp18stQwVgODr9DAF9j6EdZOC6haoyAfZueRZjxdXZ9SMaVgAqNGlFnlHqZBLG5I9bFcIpPmczTq1HDs9ZWmd2mY9hvHp6YY8V8Fp5p0K4RagWX5S6lWM3sGBBViDuJtMC7gvDjRzCUeqVC0dl0MD9t+/MO+F5Yz13NONWoknU9Dy2VCrS0iAXrVJjZQQAPT4z/AFOGNNFi2lj6kfY3wmo8RWpDcpBkIJ+JVPxAXJBJbB1BAYAUEkFhGkQFIDEyLRIn3xQIOO5Jj7jDFphJhNO5sInqT99/WcA8a42uVotWq6yqwIQSeYhRGogbkfpj7w9MwaYdwy65YdNKEygg7ECJ9Zwr8Z0RUyVYD8RwAx5gSsHeB1iYA6+2FYkmqg6W4NV8U6wvlKYYTrLLbbae4I2kjSR2xMvTz1UA0wQpkgxEmxJlr/fC3wh4go0FC+W0OFAZabFlCgyDyk6QSLjYm+4w74n4qViRTGoMpMuHXmn1FxfcHpjjjIPEC4fVC7gNfwrmmkt5YeGUy2rWrCGQxpCg2O5EgHpOBqVdq1LLkz5tOt5dS0NqQ6SGHqIMWODcjmnDsWfSGuqkCPiblAnoNJ++Cs3lKNWpr/aKSA6GdJQ6mplgjCWsdLEGxmF7YZsRBEkMoYGj3EOYzoRgXCtTk3B3JjcbkkYIr16bVaLAkKwgl1KxMHnn4Ygwfm5+xwfneH5UKxPlLqHxaRpi4HW8Sdj1OE3EuIqA6a9ZJE6UkMF1EKY2ILHf9MUqxQ3Bj09kzYcLVGoK6kMkfEPUTB9RcfTB2Xy5uen71o/r1x5XQr1g4aijM0WLOQdrSFUyJJnofTGyy/iHNMt8tpIHzXBiTA16TP0wr42uU5rc0nlbwD/Xvt7YHqEj5d7fDbA3DuKVS9MOqAEgQCJg7kXm+Oxx6sURgussGYhYmLRab/MbSMD0/mAv8TgPp2Kr9ML+LZRq1OFeHQyNxq3t72GCq/F6pJDU6w/wz/PFdPNahMVF3+U+nSMOoCm4jHkKmYeKxajmFh1kz83ckA72N4mbjH3geSptWWlndNRKS6kQ8wfdVXT9WYL6ROG3F8sXUsgDMtwQYgiL9NryP9sG5HN0XyhRB+OSPMSqAHaoYWSBuNgI2sLEHGv1AwqYxhKmaykUeG0LccqgDSFHW0T17e2LUqAdFB76QP4CcfKdAKumSYXTJNzpXTPud8K+KZ9KRFSo0Jsd+ptte38xidiXh4raaxmSKqSPRqRCsZndlemAO1NsfKhXoAD6DrjO5zxPQIR0Y1IYHlBI0nlJsPytM+hxbQ42zzoptOw1I6rPSSwkgXmBOBxhDAQ3itUaY+Ikn2tsPrf7Ywmc4ZlgzAoAp5pFtzc9hcA7YZeJePU6IhmNR9iZ0hb7mNt5G9pxjDxWtnG/taeWoASdTTYntYsRIMC23bHZENQpkHUbLwGg9QCkwBk76TBPqG/lhpm/CAIR0qFa1MhldV5pNixE82w39b48thaTsVLAoSKbrCyAYBI3nYkY3HAfGhq1PLrkHUfw6hPMNuRogMTYaoEkG18RawKu4VZbqH8N8HZcMGZ2q1GBJNUDStpLlRNgBsSem2APFvGQIWnMJy0gRJJkXI6NOlie5A2xq6WYCh1c6eXSCqyIm/WwMKD7264xacGqnMPVrECmJ8ka1GqWIWxYHaTPf6YmDyYHwJUniDGvB6Zp8NIY85ZmaY3ISYjYREfXEx9z1YrSQTZ9ZMH8pUEfSI+mPuIMGLE33NeIDgKmoNaqDYOD7bxEi4k9MB+J+KZulQAo02QtympHwDoLCUY9G2Ed4xtco6U4loja+2LsyoJ1ByW/kMXNMJmViGs9Twml4izT1aelqQWmNNMKoC0wwidJPxQNybR641XhLLUFpebVli7li5LWRLSD1LHnPooHTGyzHAywsMsZ3Y0F1HYEzcT6x1GE2f4XVCujMqK2uHXUQFfUCpEAE6dB3AlTAviRUDYlPXVhxAMKy2Sp0kWmGbRSmnvHw9wdzEfrgfhhD5yqiuBpop8QixLkAA2BtcenpiLQNOGeoahYjSVRdcDbnmWkcswNycLctWVs7UYBTzLN5MECbtvA80/UYqvKpmd67muFCo7OUYEayLR3i3tdf8JwFm+HsAGZqiD91e2xPpc4zHgPjLNQqNUq11LuX5I2Y6gASCQs6mH/AOxh0w9p8Zoz/bMTJ+JjvbpG3pioDTgTFmcyAP8Azcwf8X/84Vrk+YEVXmQeZQ23XmGNf/xWmb9PzdLemAa+bp7i56WnfFFLHUDFfIi3L5QrA87V3Pkrt6xgmlk0ManTV15QL9dsUvnATamx/wALCxm3TfAJ4hUm9M7D4erddzeLffDj2wAhvEeIgX4fLPqBJ+uK6mY0/wDLU9P8owkqVC261BM9QBAiPmB6n7YtXKvuEYkd5gj0icdyJhIA8RmnFunlv/hJGFnF+LLTXX5ZLEgc4DGI6Hbr1xzVytQbobC8SPcn17YBzj1I0Mq3KwCSSCbLGo7z/wDbCsl+YocnoT5wzjv/AKjL0rKpZL7CTVAUD2nTfGxWoJiflECe2oz67/pjzmpmGZ6RFMMeUhdGw1eh3gKQdyJ7Y0+d4vXNJnLVZN0Vaai+hCBAvYsLj1wtC4AT5mg81gLTYWEmBFtunb6YrTNkwJE229fUi2KMmISyVSJIDBtWrSSskkyZicd0qbMSC1QQJhif66YDZcYHc4Kb6kzOZddlUz3gn6R1xKGSWrXonTDB1v3g7fUAj64qqUKlIzr5DuAsb/WP6GCOE5pVqq9RwEpqzlyYAgBYPuWtGCjAiwYTfU2a1BpLH5jb26n+GMZ4gz9UMvlimxEswqEiQAAFEfUz00jvjR080lRVemwem1OVZTIN9vrb7HGb/awASwsRbuZ3g9zv7YI0bgAvUylfxfUq/htl1QEEOBUN19nUGIm2L04/mWBCUtVTSAWJ0hTF43MEkdMK/ECohsA5pzIP5jAVQesX++NF4Z4UpQjUfMG40gEkX1rfrNwdtutiHJOpoyYVRQDMTxSgz5lKTszEc1TykLFS12gAyxAi89TjW5fhPC6dLzKa63UlS9QGQwuxZTswHMV6T6jCTxNwPMUcya9IVStQqS9EkPcc0RtMTOxiMdZHj1JlqyuXUl2qKayudMwG0LsNWleUX+HthcvKSx8QTHLcO/4hk6o00qdWnUNNah+FgFUnmiysDZthpHrjAnIVPKYsGUJruQJGkjljaVYHr1tbGi4z4lOhlkVyp5Cg0qqFQAtRRbpMXNyOmM9wTzauo3g31vcDVIYqp3cwYPrfCAG9zslEip6NxDMsimoMvWzFEgtroso0AFixggmCPh7ie2EH7Bl82ushgeqh5Ak6yCQLE6pI74b8WzYHkyxh1Kkg3+N1MR6kx9cJvC9aPOpk3V0Z5666Sjr1lWnESKsr3KAWRfmE57KLTo5ampJCrWFzJ53LE+9v1OJizjFbUB+4jn76v8/0GJibcrl8amp6GOK3gJtvLH+WLFz520fSP9Mef5Vamq3mH4AKS1GVVAJ0gFQSZNi2256YKqUahI0pXCxv+0M2ogNPKwsplbdIEC5xT0x1IHKO6m585jePY6T17wcDVaosSzD/ABN9eo9MZIK/mFkRg2pRTZqxMtpjSQIBUs6ksu/KMOcitZ/LXRQV4YuxqahqBpimQAwtJqsVO+mOl1OMAThlF7iLjPFwlWvIPLUpVBeTppkalPY3tG5YTYDCLiGZKGoynSSK0+0U6SAE7WVj7ud8PfE6GnnFchEJojWFEjUFVmmfl1AgR2jCTNh/IUajDkLOgDlnWTbYkQJnpi2NhqZsmyZofB2YUUqo0lIexRWbuNgBtC9TYfTDXzX2/GcX3pkECIiLyLAbjBn/AIeALlWh5ZqhnT0EWHrZsaM1WPzMSev8P54g+b3HU0ofaJlBTqtZS4/vJ3j+IxwaNUC9UCRuSffbRHXvjVuW6mI98UV171yvSDt+pjDr+o+opBmbFcAXNJuhJAPr+bfFSsNyVAtPKPtdj0m+NC2n/qknc2if6viitmFUcqVWjqLA/wCf+pw/qX4nKrCLab0/+qPXSgO28HVi18/AMAGLksY9TYIPW3tirMOXIPluvoGF/QyN/XrPpiwZVrgpbsX6fa+GD3O4tB6/EmBuqEg3/EFj9Df3wl4nXeo1enUgAhKtCG2enzi4O7aT/wBh740J4e1zpprO5KSQDJP198ZvxZl6oanWlPwwQwVCNQUhwGPQWZSezx1w62dQMp4xBUzKytbkuiBRvcSTsBJO02xfmONaKT+WAxCZd6ajaWcT1uYUYzeZyxoIaZaUWowsL3SVbeROkW76sXZKk5Djfy6SJExJGuBb1xWtTPyrc9O4PmWQJQXWRTRZIgwApHTqTpj3aemHBd22f3tB9PQDGS8HirUNTMVTFBqh8mZ/EjkVtI+VVUwNpdsa2lUpr811BsREACTvuDFoN7d8ZMgF9CaUsjuVNSqggqFj+7sNxY2wDTyH43mkDUtlPaLEjt2HoJ64eLVWRbSSYAc6dU7XBgzaPUkd8Z7/AIiwRCHBVkLSd4BpD7kMzX64WvjUdRuUeKeLnL0qlRSCzqykMfiJWFb+8syG7A97eccP41Vy6CkAKyW0hyQQRtBAB078p79Iw18S5wtl6FNuetUJrtF9IeNItsNFsZ8I4swJAn9fXph10NmaUwq5JqP/AAnlxXzuWDOW066jBluHQSpIBjdgwx6LW4HTdAGmBdTeRc7MNje/fHkWVNSlUWtQcB12IHpBBB+KRaPbHqPhrxpTzPJmCtCuLwTCOtuZC3Xupw+JhVeZL9Uj3Z6kzHACwtmKxN7O2sT7G4naZOEf/DUpQtRjKnmvBCvO9u4MGMbnNZzL0lJerTEdAQWPWwmT0t1nGGq5upXqtVCtNWOVRqIgcoYgWPX0mMUckipk4gGCHIUmPK8oCBOnVMzPsI/ifbFNHJWW8M21omIixMbzhy2XqRzCIuwaooIMnpO2OalOmG+EgrcyQRtvtiQBEYpEvian/wCmpaQQQaqnrezD7ah98VqQmdqmyCqjMoPYVSZPupwXxvLuKVUDm0OrqT/2/Y8s/TGa4srVxR0fEdAUlrS6CnBHS9NR7nDGmWjC2q+pqc/WXyalZLg0iQdwZMA/acTE4rlhT4bpO60FWRtI1A9dvht0nExlZRc14npRNfwihl6YNQvrLKBdGlby035iYQGwB0C1zirO1KRdXp6kZQwAg6ZaIJBF4i1xud5ETExrBqYIHWpHVRIVSKMhVCGYIAUAj4QvYTuD8uB+HZc0aRTStiZbSRveYAuQbz1npiYmAdwA7gvGCC+qCdKEm7GQRBIlRp2i07ntgTiNQJQpoo5VQgFkZtUDuBOoR2vOPmJhUG4jMbms8O8TFKgEDKTN7xcALaRIHLN++CG4gxIgR2GvbYdN7R+uJiYQ41E0obG5T5lTpSt6MfsbYlLOsBzUnH+HV/HH3EwwVfiU5VLzm2O3nX6Ksfrp/njr/iLKbhpH5l/1xMTHEDqNynbeIgANREdyBvHqf6jAjeKUkDWw3+Fe1tiMfMTHLjTuouRiJw3EajghWzg9lUb+6j73jFHEyalOouusxIazERAknr0G/wBO2JiYfzqTJsTDeIcqlSiKikEq5SoDuXUozR0+dwTPftgGgwioBp1OtPSTvqUMOm4Mj1tiYmHrUzkdT03JcPWnSRQtUBVUaVdVEQRAM+p26hd8M6Wb5QApCiY1FWgdgSfrt9MfcTEWmnoQKvnPLpPAhNLRE6wYLQo0aReYaTEra2EefakdWllcgKspUVlIdqsDnYCCEBBDAjcztiYmFAnIfM8/y9YC45VAIBne5uQYBJ7i3oMXqAwuRI7mJ+2JiYPmp6eA0sHqhlmKg3i4xSqo9m0ufQEx79vfExMAqDB6hbRjLhmZehGjRp/LUUagOwaLdvpjRZfxTRKEVhUUX1Kjckf9om0f1fExMISepN1FaEe0MxlRAFNB2MpBtG5v6fyvgrO66ijRQWBsQUIt7Gf0xMTABImZjM1lsoTWehWYBqy+Upvyl/gBneH07d/THm2WzDJrABV05oIjSabBoIMEMDI+pxMTFVOpDL3PUvE+n9gJgQUkSdg8MBY79J9MTExMMlSwYgCf/9k=">
            <a:hlinkClick r:id="rId3"/>
          </p:cNvPr>
          <p:cNvSpPr>
            <a:spLocks noChangeAspect="1" noChangeArrowheads="1"/>
          </p:cNvSpPr>
          <p:nvPr/>
        </p:nvSpPr>
        <p:spPr bwMode="auto">
          <a:xfrm>
            <a:off x="333375" y="-746125"/>
            <a:ext cx="3143250" cy="2190750"/>
          </a:xfrm>
          <a:prstGeom prst="rect">
            <a:avLst/>
          </a:prstGeom>
          <a:noFill/>
          <a:ln w="9525">
            <a:noFill/>
            <a:miter lim="800000"/>
            <a:headEnd/>
            <a:tailEnd/>
          </a:ln>
        </p:spPr>
        <p:txBody>
          <a:bodyPr/>
          <a:lstStyle/>
          <a:p>
            <a:endParaRPr lang="en-US">
              <a:latin typeface="Corbel" pitchFamily="34" charset="0"/>
            </a:endParaRPr>
          </a:p>
        </p:txBody>
      </p:sp>
      <p:pic>
        <p:nvPicPr>
          <p:cNvPr id="7" name="Picture 6"/>
          <p:cNvPicPr>
            <a:picLocks noChangeAspect="1"/>
          </p:cNvPicPr>
          <p:nvPr/>
        </p:nvPicPr>
        <p:blipFill>
          <a:blip r:embed="rId4"/>
          <a:srcRect/>
          <a:stretch>
            <a:fillRect/>
          </a:stretch>
        </p:blipFill>
        <p:spPr bwMode="auto">
          <a:xfrm>
            <a:off x="2209800" y="2960688"/>
            <a:ext cx="4800600" cy="3581400"/>
          </a:xfrm>
          <a:prstGeom prst="rect">
            <a:avLst/>
          </a:prstGeom>
          <a:noFill/>
          <a:ln w="9525">
            <a:noFill/>
            <a:miter lim="800000"/>
            <a:headEnd/>
            <a:tailEnd/>
          </a:ln>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What happened?</a:t>
            </a:r>
          </a:p>
        </p:txBody>
      </p:sp>
      <p:sp>
        <p:nvSpPr>
          <p:cNvPr id="15362" name="TextBox 11"/>
          <p:cNvSpPr txBox="1">
            <a:spLocks noChangeArrowheads="1"/>
          </p:cNvSpPr>
          <p:nvPr/>
        </p:nvSpPr>
        <p:spPr bwMode="auto">
          <a:xfrm>
            <a:off x="914400" y="1828800"/>
            <a:ext cx="7543800" cy="1477963"/>
          </a:xfrm>
          <a:prstGeom prst="rect">
            <a:avLst/>
          </a:prstGeom>
          <a:noFill/>
          <a:ln w="9525">
            <a:noFill/>
            <a:miter lim="800000"/>
            <a:headEnd/>
            <a:tailEnd/>
          </a:ln>
        </p:spPr>
        <p:txBody>
          <a:bodyPr>
            <a:spAutoFit/>
          </a:bodyPr>
          <a:lstStyle/>
          <a:p>
            <a:r>
              <a:rPr lang="en-US">
                <a:latin typeface="Corbel" pitchFamily="34" charset="0"/>
              </a:rPr>
              <a:t>The Spanish people that came from Spain to Santa Fe New Mexico didn’t want the pueblo Indians to be believing in anything but the Christion faith. So they started to make laws forbidding the Indians to participate in anything that was related to the Indians religion. The Indians finally said they where done with the laws and they rebelled against the Spanish in the 1680s.</a:t>
            </a:r>
          </a:p>
        </p:txBody>
      </p:sp>
      <p:pic>
        <p:nvPicPr>
          <p:cNvPr id="14" name="Picture 13"/>
          <p:cNvPicPr>
            <a:picLocks noChangeAspect="1"/>
          </p:cNvPicPr>
          <p:nvPr/>
        </p:nvPicPr>
        <p:blipFill>
          <a:blip r:embed="rId3"/>
          <a:srcRect/>
          <a:stretch>
            <a:fillRect/>
          </a:stretch>
        </p:blipFill>
        <p:spPr bwMode="auto">
          <a:xfrm>
            <a:off x="2513013" y="3490913"/>
            <a:ext cx="4346575" cy="3028950"/>
          </a:xfrm>
          <a:prstGeom prst="rect">
            <a:avLst/>
          </a:prstGeom>
          <a:noFill/>
          <a:ln w="9525">
            <a:noFill/>
            <a:miter lim="800000"/>
            <a:headEnd/>
            <a:tailEnd/>
          </a:ln>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Facts</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solidFill>
                  <a:schemeClr val="tx1">
                    <a:lumMod val="75000"/>
                    <a:lumOff val="25000"/>
                  </a:schemeClr>
                </a:solidFill>
              </a:rPr>
              <a:t>More than 400 Spaniards where killed.</a:t>
            </a:r>
          </a:p>
          <a:p>
            <a:pPr fontAlgn="auto">
              <a:spcAft>
                <a:spcPts val="0"/>
              </a:spcAft>
              <a:defRPr/>
            </a:pPr>
            <a:r>
              <a:rPr lang="en-US" dirty="0" smtClean="0">
                <a:solidFill>
                  <a:schemeClr val="tx1">
                    <a:lumMod val="75000"/>
                    <a:lumOff val="25000"/>
                  </a:schemeClr>
                </a:solidFill>
              </a:rPr>
              <a:t>Otermin attempted to re-conquest New Mexico in 1682.</a:t>
            </a:r>
          </a:p>
          <a:p>
            <a:pPr fontAlgn="auto">
              <a:spcAft>
                <a:spcPts val="0"/>
              </a:spcAft>
              <a:defRPr/>
            </a:pPr>
            <a:r>
              <a:rPr lang="en-US" dirty="0" smtClean="0">
                <a:solidFill>
                  <a:schemeClr val="tx1">
                    <a:lumMod val="75000"/>
                    <a:lumOff val="25000"/>
                  </a:schemeClr>
                </a:solidFill>
              </a:rPr>
              <a:t>Pueblos maintained self-ruled for 12 years.</a:t>
            </a:r>
          </a:p>
          <a:p>
            <a:pPr fontAlgn="auto">
              <a:spcAft>
                <a:spcPts val="0"/>
              </a:spcAft>
              <a:defRPr/>
            </a:pPr>
            <a:r>
              <a:rPr lang="en-US" dirty="0" smtClean="0">
                <a:solidFill>
                  <a:schemeClr val="tx1">
                    <a:lumMod val="75000"/>
                    <a:lumOff val="25000"/>
                  </a:schemeClr>
                </a:solidFill>
              </a:rPr>
              <a:t>After New Mexico got conquered again in 1692, 14 Pueblos attempted another revolt.</a:t>
            </a:r>
          </a:p>
          <a:p>
            <a:pPr fontAlgn="auto">
              <a:spcAft>
                <a:spcPts val="0"/>
              </a:spcAft>
              <a:defRPr/>
            </a:pPr>
            <a:r>
              <a:rPr lang="en-US" dirty="0" smtClean="0">
                <a:solidFill>
                  <a:schemeClr val="tx1">
                    <a:lumMod val="75000"/>
                    <a:lumOff val="25000"/>
                  </a:schemeClr>
                </a:solidFill>
              </a:rPr>
              <a:t>Eventually they gave the Pueblos the freedom on religion, cultural autonomy and allowed the Pueblos to self- govern.</a:t>
            </a: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Images</a:t>
            </a:r>
          </a:p>
        </p:txBody>
      </p:sp>
      <p:pic>
        <p:nvPicPr>
          <p:cNvPr id="17410" name="Content Placeholder 7"/>
          <p:cNvPicPr>
            <a:picLocks noGrp="1" noChangeAspect="1"/>
          </p:cNvPicPr>
          <p:nvPr>
            <p:ph idx="1"/>
          </p:nvPr>
        </p:nvPicPr>
        <p:blipFill>
          <a:blip r:embed="rId2"/>
          <a:srcRect/>
          <a:stretch>
            <a:fillRect/>
          </a:stretch>
        </p:blipFill>
        <p:spPr>
          <a:xfrm>
            <a:off x="98425" y="304800"/>
            <a:ext cx="3330575" cy="3657600"/>
          </a:xfrm>
        </p:spPr>
      </p:pic>
      <p:pic>
        <p:nvPicPr>
          <p:cNvPr id="17411" name="Picture 8"/>
          <p:cNvPicPr>
            <a:picLocks noChangeAspect="1"/>
          </p:cNvPicPr>
          <p:nvPr/>
        </p:nvPicPr>
        <p:blipFill>
          <a:blip r:embed="rId3"/>
          <a:srcRect/>
          <a:stretch>
            <a:fillRect/>
          </a:stretch>
        </p:blipFill>
        <p:spPr bwMode="auto">
          <a:xfrm>
            <a:off x="174625" y="4040188"/>
            <a:ext cx="4044950" cy="2513012"/>
          </a:xfrm>
          <a:prstGeom prst="rect">
            <a:avLst/>
          </a:prstGeom>
          <a:noFill/>
          <a:ln w="9525">
            <a:noFill/>
            <a:miter lim="800000"/>
            <a:headEnd/>
            <a:tailEnd/>
          </a:ln>
        </p:spPr>
      </p:pic>
      <p:pic>
        <p:nvPicPr>
          <p:cNvPr id="17412" name="Picture 9"/>
          <p:cNvPicPr>
            <a:picLocks noChangeAspect="1"/>
          </p:cNvPicPr>
          <p:nvPr/>
        </p:nvPicPr>
        <p:blipFill>
          <a:blip r:embed="rId4"/>
          <a:srcRect/>
          <a:stretch>
            <a:fillRect/>
          </a:stretch>
        </p:blipFill>
        <p:spPr bwMode="auto">
          <a:xfrm>
            <a:off x="5791200" y="228600"/>
            <a:ext cx="3100388" cy="3811588"/>
          </a:xfrm>
          <a:prstGeom prst="rect">
            <a:avLst/>
          </a:prstGeom>
          <a:noFill/>
          <a:ln w="9525">
            <a:noFill/>
            <a:miter lim="800000"/>
            <a:headEnd/>
            <a:tailEnd/>
          </a:ln>
        </p:spPr>
      </p:pic>
      <p:pic>
        <p:nvPicPr>
          <p:cNvPr id="17413" name="Picture 10"/>
          <p:cNvPicPr>
            <a:picLocks noChangeAspect="1"/>
          </p:cNvPicPr>
          <p:nvPr/>
        </p:nvPicPr>
        <p:blipFill>
          <a:blip r:embed="rId5"/>
          <a:srcRect/>
          <a:stretch>
            <a:fillRect/>
          </a:stretch>
        </p:blipFill>
        <p:spPr bwMode="auto">
          <a:xfrm>
            <a:off x="6629400" y="4114800"/>
            <a:ext cx="2200275" cy="2514600"/>
          </a:xfrm>
          <a:prstGeom prst="rect">
            <a:avLst/>
          </a:prstGeom>
          <a:noFill/>
          <a:ln w="9525">
            <a:noFill/>
            <a:miter lim="800000"/>
            <a:headEnd/>
            <a:tailEnd/>
          </a:ln>
        </p:spPr>
      </p:pic>
      <p:pic>
        <p:nvPicPr>
          <p:cNvPr id="17414" name="Picture 11"/>
          <p:cNvPicPr>
            <a:picLocks noChangeAspect="1"/>
          </p:cNvPicPr>
          <p:nvPr/>
        </p:nvPicPr>
        <p:blipFill>
          <a:blip r:embed="rId6"/>
          <a:srcRect/>
          <a:stretch>
            <a:fillRect/>
          </a:stretch>
        </p:blipFill>
        <p:spPr bwMode="auto">
          <a:xfrm>
            <a:off x="3492500" y="1600200"/>
            <a:ext cx="2222500" cy="2362200"/>
          </a:xfrm>
          <a:prstGeom prst="rect">
            <a:avLst/>
          </a:prstGeom>
          <a:noFill/>
          <a:ln w="9525">
            <a:noFill/>
            <a:miter lim="800000"/>
            <a:headEnd/>
            <a:tailEnd/>
          </a:ln>
        </p:spPr>
      </p:pic>
      <p:pic>
        <p:nvPicPr>
          <p:cNvPr id="17415" name="Picture 12"/>
          <p:cNvPicPr>
            <a:picLocks noChangeAspect="1"/>
          </p:cNvPicPr>
          <p:nvPr/>
        </p:nvPicPr>
        <p:blipFill>
          <a:blip r:embed="rId7"/>
          <a:srcRect/>
          <a:stretch>
            <a:fillRect/>
          </a:stretch>
        </p:blipFill>
        <p:spPr bwMode="auto">
          <a:xfrm>
            <a:off x="4267200" y="4148138"/>
            <a:ext cx="2286000" cy="240506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What I Learned</a:t>
            </a:r>
          </a:p>
        </p:txBody>
      </p:sp>
      <p:sp>
        <p:nvSpPr>
          <p:cNvPr id="3" name="Content Placeholder 2"/>
          <p:cNvSpPr>
            <a:spLocks noGrp="1"/>
          </p:cNvSpPr>
          <p:nvPr>
            <p:ph idx="1"/>
          </p:nvPr>
        </p:nvSpPr>
        <p:spPr/>
        <p:txBody>
          <a:bodyPr rtlCol="0">
            <a:normAutofit fontScale="62500" lnSpcReduction="20000"/>
          </a:bodyPr>
          <a:lstStyle/>
          <a:p>
            <a:pPr marL="0" indent="0" fontAlgn="auto">
              <a:lnSpc>
                <a:spcPct val="115000"/>
              </a:lnSpc>
              <a:spcBef>
                <a:spcPts val="0"/>
              </a:spcBef>
              <a:spcAft>
                <a:spcPts val="1000"/>
              </a:spcAft>
              <a:buFont typeface="Rage Italic" pitchFamily="66" charset="0"/>
              <a:buNone/>
              <a:defRPr/>
            </a:pPr>
            <a:r>
              <a:rPr lang="en-US" dirty="0" smtClean="0">
                <a:solidFill>
                  <a:schemeClr val="tx1">
                    <a:lumMod val="75000"/>
                    <a:lumOff val="25000"/>
                  </a:schemeClr>
                </a:solidFill>
                <a:latin typeface="Calibri"/>
                <a:ea typeface="Calibri"/>
                <a:cs typeface="Times New Roman"/>
              </a:rPr>
              <a:t>	What </a:t>
            </a:r>
            <a:r>
              <a:rPr lang="en-US" dirty="0">
                <a:solidFill>
                  <a:schemeClr val="tx1">
                    <a:lumMod val="75000"/>
                    <a:lumOff val="25000"/>
                  </a:schemeClr>
                </a:solidFill>
                <a:latin typeface="Calibri"/>
                <a:ea typeface="Calibri"/>
                <a:cs typeface="Times New Roman"/>
              </a:rPr>
              <a:t>I learned while doing this project was that the Spanish didn’t treat the pueblo Indians very well so then the Indians finally said enough was enough and then the pueblo revolt started and to me it sounded liked it turned out pretty good for the pueblos because they got what they wanted but it only lasted 12 years so I don’t think it helped much because like I said in my power point in 1696 they finally got there freedom of religion and they got to be self-ruled. I also learned that before the pueblo revolt the Spanish killed thousands of pueblos and that the pueblos only killed about 400 Spanish people. Because of that I believe that the pueblos where less violent and cared more about people than the Spanish. Something I also found interesting when I was doing research and reading my book I thought why couldn’t the Spanish just leave the Indians culture alone and not force them to give up there cloture to believe in the Christion faith. If the Spanish just left them alone then the whole pueblo revolt wouldn’t have happened and the thousands of pueblos wouldn’t have died and the 400 Spaniards wouldn’t have died so it would just save a lot of people from dyeing. Something that I found interesting when I was reading the book was that </a:t>
            </a:r>
            <a:r>
              <a:rPr lang="en-US" dirty="0" err="1">
                <a:solidFill>
                  <a:schemeClr val="tx1">
                    <a:lumMod val="75000"/>
                    <a:lumOff val="25000"/>
                  </a:schemeClr>
                </a:solidFill>
                <a:latin typeface="Calibri"/>
                <a:ea typeface="Calibri"/>
                <a:cs typeface="Times New Roman"/>
              </a:rPr>
              <a:t>serafina</a:t>
            </a:r>
            <a:r>
              <a:rPr lang="en-US" dirty="0">
                <a:solidFill>
                  <a:schemeClr val="tx1">
                    <a:lumMod val="75000"/>
                    <a:lumOff val="25000"/>
                  </a:schemeClr>
                </a:solidFill>
                <a:latin typeface="Calibri"/>
                <a:ea typeface="Calibri"/>
                <a:cs typeface="Times New Roman"/>
              </a:rPr>
              <a:t> was part of the rebellion but she still believed in the Christion faith and in her pueblo faith but people still accused her of being a witch. What I also found interesting was that even after </a:t>
            </a:r>
            <a:r>
              <a:rPr lang="en-US" dirty="0" err="1">
                <a:solidFill>
                  <a:schemeClr val="tx1">
                    <a:lumMod val="75000"/>
                    <a:lumOff val="25000"/>
                  </a:schemeClr>
                </a:solidFill>
                <a:latin typeface="Calibri"/>
                <a:ea typeface="Calibri"/>
                <a:cs typeface="Times New Roman"/>
              </a:rPr>
              <a:t>serafina</a:t>
            </a:r>
            <a:r>
              <a:rPr lang="en-US" dirty="0">
                <a:solidFill>
                  <a:schemeClr val="tx1">
                    <a:lumMod val="75000"/>
                    <a:lumOff val="25000"/>
                  </a:schemeClr>
                </a:solidFill>
                <a:latin typeface="Calibri"/>
                <a:ea typeface="Calibri"/>
                <a:cs typeface="Times New Roman"/>
              </a:rPr>
              <a:t> prayed with a solider they still accused </a:t>
            </a:r>
            <a:r>
              <a:rPr lang="en-US" dirty="0" err="1">
                <a:solidFill>
                  <a:schemeClr val="tx1">
                    <a:lumMod val="75000"/>
                    <a:lumOff val="25000"/>
                  </a:schemeClr>
                </a:solidFill>
                <a:latin typeface="Calibri"/>
                <a:ea typeface="Calibri"/>
                <a:cs typeface="Times New Roman"/>
              </a:rPr>
              <a:t>serafina</a:t>
            </a:r>
            <a:r>
              <a:rPr lang="en-US" dirty="0">
                <a:solidFill>
                  <a:schemeClr val="tx1">
                    <a:lumMod val="75000"/>
                    <a:lumOff val="25000"/>
                  </a:schemeClr>
                </a:solidFill>
                <a:latin typeface="Calibri"/>
                <a:ea typeface="Calibri"/>
                <a:cs typeface="Times New Roman"/>
              </a:rPr>
              <a:t> of being a witch. </a:t>
            </a: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Sources</a:t>
            </a:r>
          </a:p>
        </p:txBody>
      </p:sp>
      <p:sp>
        <p:nvSpPr>
          <p:cNvPr id="19458" name="Content Placeholder 2"/>
          <p:cNvSpPr>
            <a:spLocks noGrp="1"/>
          </p:cNvSpPr>
          <p:nvPr>
            <p:ph idx="1"/>
          </p:nvPr>
        </p:nvSpPr>
        <p:spPr/>
        <p:txBody>
          <a:bodyPr/>
          <a:lstStyle/>
          <a:p>
            <a:r>
              <a:rPr lang="en-US" smtClean="0"/>
              <a:t>Google.com (images)</a:t>
            </a:r>
          </a:p>
          <a:p>
            <a:r>
              <a:rPr lang="en-US" smtClean="0"/>
              <a:t>Wikipedia.org (information)</a:t>
            </a:r>
          </a:p>
          <a:p>
            <a:r>
              <a:rPr lang="en-US" smtClean="0"/>
              <a:t>Socialistworker.org (information)</a:t>
            </a:r>
          </a:p>
          <a:p>
            <a:r>
              <a:rPr lang="en-US" smtClean="0"/>
              <a:t>u-s-history.com (information)</a:t>
            </a:r>
          </a:p>
          <a:p>
            <a:r>
              <a:rPr lang="en-US" smtClean="0"/>
              <a:t>Warpaths2peacepipes.com (information)</a:t>
            </a:r>
          </a:p>
          <a:p>
            <a:endParaRPr lang="en-US" smtClean="0"/>
          </a:p>
        </p:txBody>
      </p:sp>
    </p:spTree>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3376</TotalTime>
  <Words>440</Words>
  <Application>Microsoft Office PowerPoint</Application>
  <PresentationFormat>On-screen Show (4:3)</PresentationFormat>
  <Paragraphs>23</Paragraphs>
  <Slides>7</Slides>
  <Notes>0</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7</vt:i4>
      </vt:variant>
    </vt:vector>
  </HeadingPairs>
  <TitlesOfParts>
    <vt:vector size="17" baseType="lpstr">
      <vt:lpstr>Corbel</vt:lpstr>
      <vt:lpstr>Arial</vt:lpstr>
      <vt:lpstr>Consolas</vt:lpstr>
      <vt:lpstr>Rage Italic</vt:lpstr>
      <vt:lpstr>Calibri</vt:lpstr>
      <vt:lpstr>Times New Roman</vt:lpstr>
      <vt:lpstr>Sketchbook</vt:lpstr>
      <vt:lpstr>Sketchbook</vt:lpstr>
      <vt:lpstr>Sketchbook</vt:lpstr>
      <vt:lpstr>Sketchbook</vt:lpstr>
      <vt:lpstr> The  Pueblo Revolt </vt:lpstr>
      <vt:lpstr>Definition: Pueblo Revolt</vt:lpstr>
      <vt:lpstr>What happened?</vt:lpstr>
      <vt:lpstr>Facts</vt:lpstr>
      <vt:lpstr>Images</vt:lpstr>
      <vt:lpstr>What I Learned</vt:lpstr>
      <vt:lpstr>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Pueblo Revoilt</dc:title>
  <dc:creator>Sara</dc:creator>
  <cp:lastModifiedBy>Cindy Parrish Ness</cp:lastModifiedBy>
  <cp:revision>20</cp:revision>
  <dcterms:created xsi:type="dcterms:W3CDTF">2013-11-30T17:16:52Z</dcterms:created>
  <dcterms:modified xsi:type="dcterms:W3CDTF">2013-12-05T21:45:44Z</dcterms:modified>
</cp:coreProperties>
</file>