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1" r:id="rId5"/>
    <p:sldId id="262" r:id="rId6"/>
    <p:sldId id="260" r:id="rId7"/>
  </p:sldIdLst>
  <p:sldSz cx="9144000" cy="6858000" type="screen4x3"/>
  <p:notesSz cx="7102475" cy="93694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67" autoAdjust="0"/>
  </p:normalViewPr>
  <p:slideViewPr>
    <p:cSldViewPr>
      <p:cViewPr varScale="1">
        <p:scale>
          <a:sx n="65" d="100"/>
          <a:sy n="65" d="100"/>
        </p:scale>
        <p:origin x="-152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29" name="Group 5"/>
              <p:cNvGrpSpPr>
                <a:grpSpLocks/>
              </p:cNvGrpSpPr>
              <p:nvPr/>
            </p:nvGrpSpPr>
            <p:grpSpPr bwMode="auto">
              <a:xfrm>
                <a:off x="422910" y="0"/>
                <a:ext cx="2514600" cy="6858000"/>
                <a:chOff x="0" y="0"/>
                <a:chExt cx="2514600"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smtClean="0"/>
            </a:lvl1pPr>
          </a:lstStyle>
          <a:p>
            <a:pPr>
              <a:defRPr/>
            </a:pPr>
            <a:fld id="{3875D948-F80A-406A-9452-C2AA98FE6592}" type="datetimeFigureOut">
              <a:rPr lang="en-US"/>
              <a:pPr>
                <a:defRPr/>
              </a:pPr>
              <a:t>4/10/2013</a:t>
            </a:fld>
            <a:endParaRPr lang="en-US" dirty="0"/>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dirty="0">
                <a:solidFill>
                  <a:schemeClr val="accent1"/>
                </a:solidFill>
              </a:defRPr>
            </a:lvl1pPr>
          </a:lstStyle>
          <a:p>
            <a:pPr>
              <a:defRPr/>
            </a:pPr>
            <a:endParaRPr lang="en-US"/>
          </a:p>
        </p:txBody>
      </p:sp>
      <p:sp>
        <p:nvSpPr>
          <p:cNvPr id="49" name="Slide Number Placeholder 5"/>
          <p:cNvSpPr>
            <a:spLocks noGrp="1"/>
          </p:cNvSpPr>
          <p:nvPr>
            <p:ph type="sldNum" sz="quarter" idx="12"/>
          </p:nvPr>
        </p:nvSpPr>
        <p:spPr>
          <a:xfrm>
            <a:off x="4649788" y="5719763"/>
            <a:ext cx="642937" cy="365125"/>
          </a:xfrm>
        </p:spPr>
        <p:txBody>
          <a:bodyPr/>
          <a:lstStyle>
            <a:lvl1pPr>
              <a:defRPr smtClean="0">
                <a:solidFill>
                  <a:schemeClr val="accent1"/>
                </a:solidFill>
              </a:defRPr>
            </a:lvl1pPr>
          </a:lstStyle>
          <a:p>
            <a:pPr>
              <a:defRPr/>
            </a:pPr>
            <a:fld id="{86E2A803-0B0D-4C37-8A21-872023CA4C8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5FBDF0-002E-4065-AAB3-C822477BE592}" type="datetimeFigureOut">
              <a:rPr lang="en-US"/>
              <a:pPr>
                <a:defRPr/>
              </a:pPr>
              <a:t>4/10/2013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9D5DEA-32A2-4167-9BBC-11425CFCB20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85A788-3284-429A-A523-98DD6816C8BB}" type="datetimeFigureOut">
              <a:rPr lang="en-US"/>
              <a:pPr>
                <a:defRPr/>
              </a:pPr>
              <a:t>4/10/2013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099825-13D8-4E5A-B0D2-5736B4DDB73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593380A-1993-4D88-8378-5425CC027BEB}" type="datetimeFigureOut">
              <a:rPr lang="en-US"/>
              <a:pPr>
                <a:defRPr/>
              </a:pPr>
              <a:t>4/10/2013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B4E00D-63A9-4B0A-8443-1C78CBFCC2C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C0C178-171C-4EE9-A0E4-DCEB968FB163}" type="datetimeFigureOut">
              <a:rPr lang="en-US"/>
              <a:pPr>
                <a:defRPr/>
              </a:pPr>
              <a:t>4/10/2013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C57F52-F0DC-4A53-AD7D-D0E5FBB6333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F9BB4DA8-E3B7-4F51-A1D7-4AF489D10CFF}" type="datetimeFigureOut">
              <a:rPr lang="en-US"/>
              <a:pPr>
                <a:defRPr/>
              </a:pPr>
              <a:t>4/10/2013</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6C9594B6-B3A7-480E-B7F6-3DE1C0F3D8B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FEB3B897-DDFA-4215-A81F-E6F28056FADE}" type="datetimeFigureOut">
              <a:rPr lang="en-US"/>
              <a:pPr>
                <a:defRPr/>
              </a:pPr>
              <a:t>4/10/2013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F00901-57D9-4A6E-A085-B7347AC69F8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D14D7E4-7C4C-4547-A3D2-1DD66B939FD9}" type="datetimeFigureOut">
              <a:rPr lang="en-US"/>
              <a:pPr>
                <a:defRPr/>
              </a:pPr>
              <a:t>4/10/2013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8286586-BBD2-4355-839E-BAE5FF447BF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0C67DD-028E-410B-B566-745F2E859877}" type="datetimeFigureOut">
              <a:rPr lang="en-US"/>
              <a:pPr>
                <a:defRPr/>
              </a:pPr>
              <a:t>4/10/2013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F7E403C-95CC-4C50-A002-31F1F1F73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0" name="Group 5"/>
              <p:cNvGrpSpPr>
                <a:grpSpLocks/>
              </p:cNvGrpSpPr>
              <p:nvPr/>
            </p:nvGrpSpPr>
            <p:grpSpPr bwMode="auto">
              <a:xfrm>
                <a:off x="422910" y="0"/>
                <a:ext cx="2514600" cy="6858000"/>
                <a:chOff x="0" y="0"/>
                <a:chExt cx="2514600"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0DDF29D7-0143-4D96-90F0-07621FEF4DFC}" type="datetimeFigureOut">
              <a:rPr lang="en-US"/>
              <a:pPr>
                <a:defRPr/>
              </a:pPr>
              <a:t>4/10/2013</a:t>
            </a:fld>
            <a:endParaRPr lang="en-US" dirty="0"/>
          </a:p>
        </p:txBody>
      </p:sp>
      <p:sp>
        <p:nvSpPr>
          <p:cNvPr id="49" name="Slide Number Placeholder 6"/>
          <p:cNvSpPr>
            <a:spLocks noGrp="1"/>
          </p:cNvSpPr>
          <p:nvPr>
            <p:ph type="sldNum" sz="quarter" idx="11"/>
          </p:nvPr>
        </p:nvSpPr>
        <p:spPr/>
        <p:txBody>
          <a:bodyPr/>
          <a:lstStyle>
            <a:lvl1pPr>
              <a:defRPr/>
            </a:lvl1pPr>
          </a:lstStyle>
          <a:p>
            <a:pPr>
              <a:defRPr/>
            </a:pPr>
            <a:fld id="{CDC6C8F5-9B73-412B-B183-1E42AAD2CEE0}" type="slidenum">
              <a:rPr lang="en-US"/>
              <a:pPr>
                <a:defRPr/>
              </a:pPr>
              <a:t>‹#›</a:t>
            </a:fld>
            <a:endParaRPr lang="en-US" dirty="0"/>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0" name="Group 5"/>
              <p:cNvGrpSpPr>
                <a:grpSpLocks/>
              </p:cNvGrpSpPr>
              <p:nvPr/>
            </p:nvGrpSpPr>
            <p:grpSpPr bwMode="auto">
              <a:xfrm>
                <a:off x="422910" y="0"/>
                <a:ext cx="2514600" cy="6858000"/>
                <a:chOff x="0" y="0"/>
                <a:chExt cx="2514600"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DE12AA0A-4A6F-41A6-91C8-764F971CAEE0}" type="datetimeFigureOut">
              <a:rPr lang="en-US"/>
              <a:pPr>
                <a:defRPr/>
              </a:pPr>
              <a:t>4/10/2013</a:t>
            </a:fld>
            <a:endParaRPr lang="en-US" dirty="0"/>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US"/>
          </a:p>
        </p:txBody>
      </p:sp>
      <p:sp>
        <p:nvSpPr>
          <p:cNvPr id="50" name="Slide Number Placeholder 6"/>
          <p:cNvSpPr>
            <a:spLocks noGrp="1"/>
          </p:cNvSpPr>
          <p:nvPr>
            <p:ph type="sldNum" sz="quarter" idx="12"/>
          </p:nvPr>
        </p:nvSpPr>
        <p:spPr/>
        <p:txBody>
          <a:bodyPr/>
          <a:lstStyle>
            <a:lvl1pPr>
              <a:defRPr/>
            </a:lvl1pPr>
          </a:lstStyle>
          <a:p>
            <a:pPr>
              <a:defRPr/>
            </a:pPr>
            <a:fld id="{5D46A894-0B1D-439E-8206-E8C41F7AF33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FEFEFE"/>
                </a:solidFill>
                <a:latin typeface="+mn-lt"/>
                <a:cs typeface="+mn-cs"/>
              </a:defRPr>
            </a:lvl1pPr>
          </a:lstStyle>
          <a:p>
            <a:pPr>
              <a:defRPr/>
            </a:pPr>
            <a:fld id="{35C85DEB-0427-46C2-B36A-F8A504254E48}" type="datetimeFigureOut">
              <a:rPr lang="en-US"/>
              <a:pPr>
                <a:defRPr/>
              </a:pPr>
              <a:t>4/10/2013</a:t>
            </a:fld>
            <a:endParaRPr lang="en-US" dirty="0"/>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accent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FEFEFE"/>
                </a:solidFill>
                <a:latin typeface="+mn-lt"/>
                <a:cs typeface="+mn-cs"/>
              </a:defRPr>
            </a:lvl1pPr>
          </a:lstStyle>
          <a:p>
            <a:pPr>
              <a:defRPr/>
            </a:pPr>
            <a:fld id="{47225C93-D177-4E55-B3F6-B095BB8BC64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6" r:id="rId3"/>
    <p:sldLayoutId id="2147483705" r:id="rId4"/>
    <p:sldLayoutId id="2147483704" r:id="rId5"/>
    <p:sldLayoutId id="2147483703" r:id="rId6"/>
    <p:sldLayoutId id="2147483702" r:id="rId7"/>
    <p:sldLayoutId id="2147483709" r:id="rId8"/>
    <p:sldLayoutId id="2147483710" r:id="rId9"/>
    <p:sldLayoutId id="2147483701" r:id="rId10"/>
    <p:sldLayoutId id="2147483700" r:id="rId11"/>
  </p:sldLayoutIdLst>
  <p:txStyles>
    <p:title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Century Gothic" pitchFamily="34" charset="0"/>
        </a:defRPr>
      </a:lvl2pPr>
      <a:lvl3pPr algn="l" rtl="0" fontAlgn="base">
        <a:spcBef>
          <a:spcPct val="0"/>
        </a:spcBef>
        <a:spcAft>
          <a:spcPct val="0"/>
        </a:spcAft>
        <a:defRPr sz="4000">
          <a:solidFill>
            <a:schemeClr val="accent1"/>
          </a:solidFill>
          <a:latin typeface="Century Gothic" pitchFamily="34" charset="0"/>
        </a:defRPr>
      </a:lvl3pPr>
      <a:lvl4pPr algn="l" rtl="0" fontAlgn="base">
        <a:spcBef>
          <a:spcPct val="0"/>
        </a:spcBef>
        <a:spcAft>
          <a:spcPct val="0"/>
        </a:spcAft>
        <a:defRPr sz="4000">
          <a:solidFill>
            <a:schemeClr val="accent1"/>
          </a:solidFill>
          <a:latin typeface="Century Gothic" pitchFamily="34" charset="0"/>
        </a:defRPr>
      </a:lvl4pPr>
      <a:lvl5pPr algn="l" rtl="0" fontAlgn="base">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NUL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925" y="2708275"/>
            <a:ext cx="3313113" cy="1701800"/>
          </a:xfrm>
        </p:spPr>
        <p:txBody>
          <a:bodyPr rtlCol="0">
            <a:normAutofit fontScale="90000"/>
          </a:bodyPr>
          <a:lstStyle/>
          <a:p>
            <a:pPr fontAlgn="auto">
              <a:spcAft>
                <a:spcPts val="0"/>
              </a:spcAft>
              <a:defRPr/>
            </a:pPr>
            <a:r>
              <a:rPr lang="en-US" sz="7200" dirty="0" smtClean="0">
                <a:latin typeface="Agency FB" pitchFamily="34" charset="0"/>
              </a:rPr>
              <a:t>WAR OF 1812</a:t>
            </a:r>
            <a:endParaRPr lang="en-US" sz="7200" dirty="0">
              <a:latin typeface="Agency FB" pitchFamily="34" charset="0"/>
            </a:endParaRPr>
          </a:p>
        </p:txBody>
      </p:sp>
      <p:sp>
        <p:nvSpPr>
          <p:cNvPr id="13314" name="Subtitle 2"/>
          <p:cNvSpPr>
            <a:spLocks noGrp="1"/>
          </p:cNvSpPr>
          <p:nvPr>
            <p:ph type="subTitle" idx="1"/>
          </p:nvPr>
        </p:nvSpPr>
        <p:spPr>
          <a:xfrm>
            <a:off x="4733925" y="4421188"/>
            <a:ext cx="3309938" cy="1260475"/>
          </a:xfrm>
        </p:spPr>
        <p:txBody>
          <a:bodyPr/>
          <a:lstStyle/>
          <a:p>
            <a:r>
              <a:rPr lang="en-US" smtClean="0"/>
              <a:t>SAMANTHA SCHOW</a:t>
            </a:r>
          </a:p>
        </p:txBody>
      </p:sp>
      <p:pic>
        <p:nvPicPr>
          <p:cNvPr id="5" name="Shape">
            <a:hlinkClick r:id="" action="ppaction://media"/>
          </p:cNvPr>
          <p:cNvPicPr>
            <a:picLocks noRot="1" noChangeAspect="1"/>
          </p:cNvPicPr>
          <p:nvPr>
            <a:audioFile r:link="rId1"/>
          </p:nvPr>
        </p:nvPicPr>
        <p:blipFill>
          <a:blip r:embed="rId3"/>
          <a:srcRect/>
          <a:stretch>
            <a:fillRect/>
          </a:stretch>
        </p:blipFill>
        <p:spPr bwMode="auto">
          <a:xfrm>
            <a:off x="4572000" y="2557463"/>
            <a:ext cx="609600" cy="6096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534275" cy="1066800"/>
          </a:xfrm>
        </p:spPr>
        <p:txBody>
          <a:bodyPr rtlCol="0">
            <a:normAutofit fontScale="90000"/>
          </a:bodyPr>
          <a:lstStyle/>
          <a:p>
            <a:pPr fontAlgn="auto">
              <a:spcAft>
                <a:spcPts val="0"/>
              </a:spcAft>
              <a:defRPr/>
            </a:pPr>
            <a:r>
              <a:rPr lang="en-US" dirty="0" smtClean="0"/>
              <a:t>IMPRESSMENTS</a:t>
            </a:r>
            <a:br>
              <a:rPr lang="en-US" dirty="0" smtClean="0"/>
            </a:br>
            <a:endParaRPr lang="en-US" dirty="0"/>
          </a:p>
        </p:txBody>
      </p:sp>
      <p:sp>
        <p:nvSpPr>
          <p:cNvPr id="3" name="Text Placeholder 2"/>
          <p:cNvSpPr>
            <a:spLocks noGrp="1"/>
          </p:cNvSpPr>
          <p:nvPr>
            <p:ph type="body" idx="1"/>
          </p:nvPr>
        </p:nvSpPr>
        <p:spPr>
          <a:xfrm>
            <a:off x="685800" y="1295400"/>
            <a:ext cx="3200400" cy="1371600"/>
          </a:xfrm>
        </p:spPr>
        <p:style>
          <a:lnRef idx="1">
            <a:schemeClr val="dk1"/>
          </a:lnRef>
          <a:fillRef idx="2">
            <a:schemeClr val="dk1"/>
          </a:fillRef>
          <a:effectRef idx="1">
            <a:schemeClr val="dk1"/>
          </a:effectRef>
          <a:fontRef idx="minor">
            <a:schemeClr val="dk1"/>
          </a:fontRef>
        </p:style>
        <p:txBody>
          <a:bodyPr rtlCol="0">
            <a:normAutofit/>
          </a:bodyPr>
          <a:lstStyle/>
          <a:p>
            <a:pPr fontAlgn="auto">
              <a:spcAft>
                <a:spcPts val="0"/>
              </a:spcAft>
              <a:defRPr/>
            </a:pPr>
            <a:r>
              <a:rPr lang="en-US" sz="2000" b="0" dirty="0" smtClean="0">
                <a:solidFill>
                  <a:schemeClr val="tx1"/>
                </a:solidFill>
                <a:latin typeface="Century Gothic (Body)"/>
              </a:rPr>
              <a:t>The citizens were forced to be in the navy or army. </a:t>
            </a:r>
          </a:p>
          <a:p>
            <a:pPr fontAlgn="auto">
              <a:spcAft>
                <a:spcPts val="0"/>
              </a:spcAft>
              <a:defRPr/>
            </a:pPr>
            <a:r>
              <a:rPr lang="en-US" sz="2000" b="0" dirty="0" smtClean="0">
                <a:solidFill>
                  <a:schemeClr val="tx1"/>
                </a:solidFill>
                <a:latin typeface="Century Gothic (Body)"/>
              </a:rPr>
              <a:t>This was in 1807</a:t>
            </a:r>
          </a:p>
        </p:txBody>
      </p:sp>
      <p:sp>
        <p:nvSpPr>
          <p:cNvPr id="9" name="Text Placeholder 8"/>
          <p:cNvSpPr>
            <a:spLocks noGrp="1"/>
          </p:cNvSpPr>
          <p:nvPr>
            <p:ph type="body" sz="quarter" idx="3"/>
          </p:nvPr>
        </p:nvSpPr>
        <p:spPr>
          <a:xfrm>
            <a:off x="4343400" y="990600"/>
            <a:ext cx="4114800" cy="533400"/>
          </a:xfrm>
        </p:spPr>
        <p:txBody>
          <a:bodyPr rtlCol="0">
            <a:normAutofit fontScale="70000" lnSpcReduction="20000"/>
          </a:bodyPr>
          <a:lstStyle/>
          <a:p>
            <a:pPr fontAlgn="auto">
              <a:spcAft>
                <a:spcPts val="0"/>
              </a:spcAft>
              <a:defRPr/>
            </a:pPr>
            <a:r>
              <a:rPr lang="en-US" sz="4600" b="0" smtClean="0">
                <a:latin typeface="+mj-lt"/>
              </a:rPr>
              <a:t>Who were involved</a:t>
            </a:r>
          </a:p>
          <a:p>
            <a:pPr fontAlgn="auto">
              <a:spcAft>
                <a:spcPts val="0"/>
              </a:spcAft>
              <a:defRPr/>
            </a:pPr>
            <a:endParaRPr lang="en-US" dirty="0"/>
          </a:p>
        </p:txBody>
      </p:sp>
      <p:pic>
        <p:nvPicPr>
          <p:cNvPr id="14340" name="Content Placeholder 10"/>
          <p:cNvPicPr>
            <a:picLocks noGrp="1" noChangeAspect="1"/>
          </p:cNvPicPr>
          <p:nvPr>
            <p:ph sz="quarter" idx="4"/>
          </p:nvPr>
        </p:nvPicPr>
        <p:blipFill>
          <a:blip r:embed="rId2"/>
          <a:srcRect/>
          <a:stretch>
            <a:fillRect/>
          </a:stretch>
        </p:blipFill>
        <p:spPr>
          <a:xfrm>
            <a:off x="2438400" y="2971800"/>
            <a:ext cx="5321300" cy="3411538"/>
          </a:xfrm>
        </p:spPr>
      </p:pic>
      <p:sp>
        <p:nvSpPr>
          <p:cNvPr id="14341" name="Content Placeholder 15"/>
          <p:cNvSpPr>
            <a:spLocks noGrp="1"/>
          </p:cNvSpPr>
          <p:nvPr>
            <p:ph sz="half" idx="2"/>
          </p:nvPr>
        </p:nvSpPr>
        <p:spPr>
          <a:xfrm>
            <a:off x="1041400" y="2974975"/>
            <a:ext cx="3419475" cy="2835275"/>
          </a:xfrm>
        </p:spPr>
        <p:txBody>
          <a:bodyPr/>
          <a:lstStyle/>
          <a:p>
            <a:endParaRPr lang="en-US" smtClean="0"/>
          </a:p>
        </p:txBody>
      </p:sp>
      <p:sp>
        <p:nvSpPr>
          <p:cNvPr id="20" name="TextBox 19"/>
          <p:cNvSpPr txBox="1"/>
          <p:nvPr/>
        </p:nvSpPr>
        <p:spPr>
          <a:xfrm>
            <a:off x="4343400" y="1371600"/>
            <a:ext cx="3886200" cy="14779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marL="285750" indent="-285750" fontAlgn="auto">
              <a:spcBef>
                <a:spcPts val="0"/>
              </a:spcBef>
              <a:spcAft>
                <a:spcPts val="0"/>
              </a:spcAft>
              <a:buFont typeface="Courier New" pitchFamily="49" charset="0"/>
              <a:buChar char="o"/>
              <a:defRPr/>
            </a:pPr>
            <a:r>
              <a:rPr lang="en-US" dirty="0"/>
              <a:t>United States citizens</a:t>
            </a:r>
          </a:p>
          <a:p>
            <a:pPr marL="285750" indent="-285750" fontAlgn="auto">
              <a:spcBef>
                <a:spcPts val="0"/>
              </a:spcBef>
              <a:spcAft>
                <a:spcPts val="0"/>
              </a:spcAft>
              <a:buFont typeface="Courier New" pitchFamily="49" charset="0"/>
              <a:buChar char="o"/>
              <a:defRPr/>
            </a:pPr>
            <a:r>
              <a:rPr lang="en-US" dirty="0"/>
              <a:t>United States navy</a:t>
            </a:r>
          </a:p>
          <a:p>
            <a:pPr marL="285750" indent="-285750" fontAlgn="auto">
              <a:spcBef>
                <a:spcPts val="0"/>
              </a:spcBef>
              <a:spcAft>
                <a:spcPts val="0"/>
              </a:spcAft>
              <a:buFont typeface="Courier New" pitchFamily="49" charset="0"/>
              <a:buChar char="o"/>
              <a:defRPr/>
            </a:pPr>
            <a:r>
              <a:rPr lang="en-US" dirty="0"/>
              <a:t>United States army</a:t>
            </a:r>
          </a:p>
          <a:p>
            <a:pPr marL="285750" indent="-285750" fontAlgn="auto">
              <a:spcBef>
                <a:spcPts val="0"/>
              </a:spcBef>
              <a:spcAft>
                <a:spcPts val="0"/>
              </a:spcAft>
              <a:buFont typeface="Courier New" pitchFamily="49" charset="0"/>
              <a:buChar char="o"/>
              <a:defRPr/>
            </a:pPr>
            <a:r>
              <a:rPr lang="en-US" dirty="0"/>
              <a:t>British navy</a:t>
            </a:r>
          </a:p>
          <a:p>
            <a:pPr marL="285750" indent="-285750" fontAlgn="auto">
              <a:spcBef>
                <a:spcPts val="0"/>
              </a:spcBef>
              <a:spcAft>
                <a:spcPts val="0"/>
              </a:spcAft>
              <a:buFont typeface="Courier New" pitchFamily="49" charset="0"/>
              <a:buChar char="o"/>
              <a:defRPr/>
            </a:pPr>
            <a:r>
              <a:rPr lang="en-US" dirty="0"/>
              <a:t>Chesapeake's captain</a:t>
            </a:r>
            <a:endParaRPr lang="en-US" dirty="0"/>
          </a:p>
        </p:txBody>
      </p: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042988" y="1027113"/>
            <a:ext cx="7491412" cy="1106487"/>
          </a:xfrm>
        </p:spPr>
        <p:txBody>
          <a:bodyPr/>
          <a:lstStyle/>
          <a:p>
            <a:pPr algn="ctr"/>
            <a:r>
              <a:rPr lang="en-US" sz="8000" smtClean="0">
                <a:latin typeface="Bodoni MT Poster Compressed" pitchFamily="18" charset="0"/>
              </a:rPr>
              <a:t>embargo act</a:t>
            </a:r>
          </a:p>
        </p:txBody>
      </p:sp>
      <p:sp>
        <p:nvSpPr>
          <p:cNvPr id="5" name="TextBox 4"/>
          <p:cNvSpPr txBox="1"/>
          <p:nvPr/>
        </p:nvSpPr>
        <p:spPr>
          <a:xfrm>
            <a:off x="838200" y="2438400"/>
            <a:ext cx="7543800" cy="2586038"/>
          </a:xfrm>
          <a:prstGeom prst="rect">
            <a:avLst/>
          </a:prstGeom>
        </p:spPr>
        <p:style>
          <a:lnRef idx="2">
            <a:schemeClr val="accent3"/>
          </a:lnRef>
          <a:fillRef idx="1002">
            <a:schemeClr val="lt2"/>
          </a:fillRef>
          <a:effectRef idx="0">
            <a:schemeClr val="accent3"/>
          </a:effectRef>
          <a:fontRef idx="minor">
            <a:schemeClr val="dk1"/>
          </a:fontRef>
        </p:style>
        <p:txBody>
          <a:bodyPr>
            <a:spAutoFit/>
          </a:bodyPr>
          <a:lstStyle/>
          <a:p>
            <a:pPr fontAlgn="auto">
              <a:spcBef>
                <a:spcPts val="0"/>
              </a:spcBef>
              <a:spcAft>
                <a:spcPts val="0"/>
              </a:spcAft>
              <a:defRPr/>
            </a:pPr>
            <a:r>
              <a:rPr lang="en-US" dirty="0"/>
              <a:t>Where the colonist can trade with foreign countries. They were loosing a lot of money. The government thought they were protecting the American ships form Britain and France. New York and New England got hurt the worst because the relied on trading. This started in December 1807 and by December 1808 they have gotten 199 petitions. This did not hurt Britain and France, Britain had started to trading with south America. The U.S minister in Paris noted “Here [the embargo] is not felt, and in England… it is forgotten.</a:t>
            </a:r>
            <a:endParaRPr lang="en-US"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algn="ctr"/>
            <a:r>
              <a:rPr lang="en-US" smtClean="0"/>
              <a:t>non-intercourse act</a:t>
            </a: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rtlCol="0">
            <a:normAutofit/>
          </a:bodyPr>
          <a:lstStyle/>
          <a:p>
            <a:pPr marL="68580" indent="0" fontAlgn="auto">
              <a:spcAft>
                <a:spcPts val="0"/>
              </a:spcAft>
              <a:buFont typeface="Wingdings 2" pitchFamily="18" charset="2"/>
              <a:buNone/>
              <a:defRPr/>
            </a:pPr>
            <a:r>
              <a:rPr lang="en-US" dirty="0" smtClean="0"/>
              <a:t>This act was supposed to be a better embargo act. It was made in the last days of Tomas Jefferson. They wanted to hurt the united kingdom and Frances economy. This also hurt the united states.</a:t>
            </a:r>
            <a:endParaRPr lang="en-US"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258888" y="914400"/>
            <a:ext cx="6637337" cy="1219200"/>
          </a:xfrm>
        </p:spPr>
        <p:txBody>
          <a:bodyPr/>
          <a:lstStyle/>
          <a:p>
            <a:pPr algn="ctr"/>
            <a:r>
              <a:rPr lang="en-US" sz="7200" smtClean="0"/>
              <a:t>War hawks</a:t>
            </a:r>
          </a:p>
        </p:txBody>
      </p:sp>
      <p:sp>
        <p:nvSpPr>
          <p:cNvPr id="3" name="Text Placeholder 2"/>
          <p:cNvSpPr>
            <a:spLocks noGrp="1"/>
          </p:cNvSpPr>
          <p:nvPr>
            <p:ph type="body" idx="1"/>
          </p:nvPr>
        </p:nvSpPr>
        <p:spPr>
          <a:xfrm>
            <a:off x="1258645" y="2286000"/>
            <a:ext cx="6637467" cy="3501613"/>
          </a:xfrm>
          <a:ln/>
        </p:spPr>
        <p:style>
          <a:lnRef idx="0">
            <a:schemeClr val="accent3"/>
          </a:lnRef>
          <a:fillRef idx="3">
            <a:schemeClr val="accent3"/>
          </a:fillRef>
          <a:effectRef idx="3">
            <a:schemeClr val="accent3"/>
          </a:effectRef>
          <a:fontRef idx="minor">
            <a:schemeClr val="lt1"/>
          </a:fontRef>
        </p:style>
        <p:txBody>
          <a:bodyPr rtlCol="0">
            <a:normAutofit/>
          </a:bodyPr>
          <a:lstStyle/>
          <a:p>
            <a:pPr fontAlgn="auto">
              <a:spcAft>
                <a:spcPts val="0"/>
              </a:spcAft>
              <a:defRPr/>
            </a:pPr>
            <a:r>
              <a:rPr lang="en-US" dirty="0" smtClean="0"/>
              <a:t>The definition </a:t>
            </a:r>
            <a:r>
              <a:rPr lang="en-US" dirty="0"/>
              <a:t>is “Members of Congress from the South and West who desperately wanted war with Great Britain and with Native Americans, in order to protect the interests of America. The leader of the War Hawks was Henry Clay, who was Speaker of the House in the months leading up to the War of 1812. Another leading War Hawk was John C. Calhoun</a:t>
            </a:r>
            <a:r>
              <a:rPr lang="en-US" dirty="0" smtClean="0"/>
              <a:t>.”</a:t>
            </a:r>
          </a:p>
          <a:p>
            <a:pPr fontAlgn="auto">
              <a:spcAft>
                <a:spcPts val="0"/>
              </a:spcAft>
              <a:defRPr/>
            </a:pPr>
            <a:r>
              <a:rPr lang="en-US" dirty="0"/>
              <a:t> </a:t>
            </a:r>
            <a:r>
              <a:rPr lang="en-US" sz="1050" dirty="0"/>
              <a:t>http://www.socialstudiesforkids.com/wwww/us/warhawksdef.htm</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733925" y="609600"/>
            <a:ext cx="3302000" cy="1295400"/>
          </a:xfrm>
        </p:spPr>
        <p:txBody>
          <a:bodyPr/>
          <a:lstStyle/>
          <a:p>
            <a:r>
              <a:rPr lang="en-US" sz="3600" smtClean="0"/>
              <a:t>Battle of new Orleans</a:t>
            </a:r>
          </a:p>
        </p:txBody>
      </p:sp>
      <p:sp>
        <p:nvSpPr>
          <p:cNvPr id="18434" name="Picture Placeholder 2"/>
          <p:cNvSpPr>
            <a:spLocks noGrp="1"/>
          </p:cNvSpPr>
          <p:nvPr>
            <p:ph type="pic" idx="1"/>
          </p:nvPr>
        </p:nvSpPr>
        <p:spPr>
          <a:xfrm>
            <a:off x="1004888" y="693738"/>
            <a:ext cx="3359150" cy="5468937"/>
          </a:xfrm>
        </p:spPr>
      </p:sp>
      <p:sp>
        <p:nvSpPr>
          <p:cNvPr id="4" name="Text Placeholder 3"/>
          <p:cNvSpPr>
            <a:spLocks noGrp="1"/>
          </p:cNvSpPr>
          <p:nvPr>
            <p:ph type="body" sz="half" idx="2"/>
          </p:nvPr>
        </p:nvSpPr>
        <p:spPr>
          <a:xfrm>
            <a:off x="4733925" y="1981200"/>
            <a:ext cx="3302000" cy="3671888"/>
          </a:xfrm>
        </p:spPr>
        <p:style>
          <a:lnRef idx="0">
            <a:scrgbClr r="0" g="0" b="0"/>
          </a:lnRef>
          <a:fillRef idx="1001">
            <a:schemeClr val="lt2"/>
          </a:fillRef>
          <a:effectRef idx="0">
            <a:scrgbClr r="0" g="0" b="0"/>
          </a:effectRef>
          <a:fontRef idx="major"/>
        </p:style>
        <p:txBody>
          <a:bodyPr rtlCol="0"/>
          <a:lstStyle/>
          <a:p>
            <a:pPr fontAlgn="auto">
              <a:spcAft>
                <a:spcPts val="0"/>
              </a:spcAft>
              <a:defRPr/>
            </a:pPr>
            <a:r>
              <a:rPr lang="en-US" dirty="0" smtClean="0"/>
              <a:t>This was held on January, 8, 1815. they U.S defeated Britain in 30 min. This was the bloodiest part of the war. The British suffered 300 killed and 1200 wounded while the Americans counted 13 killed and 52 wounded or missing. The Americans war about bankrupt at this time. The treaty of Ghent was signed two weeks before the war and it was not announced yet.</a:t>
            </a:r>
            <a:endParaRPr lang="en-US" dirty="0"/>
          </a:p>
        </p:txBody>
      </p:sp>
      <p:pic>
        <p:nvPicPr>
          <p:cNvPr id="2050" name="Picture 2"/>
          <p:cNvPicPr>
            <a:picLocks noChangeAspect="1" noChangeArrowheads="1"/>
          </p:cNvPicPr>
          <p:nvPr/>
        </p:nvPicPr>
        <p:blipFill>
          <a:blip r:embed="rId3">
            <a:extLst>
              <a:ext uri="{28A0092B-C50C-407E-A947-70E740481C1C}"/>
            </a:extLst>
          </a:blip>
          <a:srcRect/>
          <a:stretch>
            <a:fillRect/>
          </a:stretch>
        </p:blipFill>
        <p:spPr bwMode="auto">
          <a:xfrm>
            <a:off x="914400" y="609600"/>
            <a:ext cx="3581400" cy="264831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ext uri="{91240B29-F687-4F45-9708-019B960494DF}"/>
          </a:extLst>
        </p:spPr>
      </p:pic>
      <p:pic>
        <p:nvPicPr>
          <p:cNvPr id="2051" name="Picture 3"/>
          <p:cNvPicPr>
            <a:picLocks noChangeAspect="1" noChangeArrowheads="1"/>
          </p:cNvPicPr>
          <p:nvPr/>
        </p:nvPicPr>
        <p:blipFill>
          <a:blip r:embed="rId4">
            <a:extLst>
              <a:ext uri="{28A0092B-C50C-407E-A947-70E740481C1C}"/>
            </a:extLst>
          </a:blip>
          <a:srcRect/>
          <a:stretch>
            <a:fillRect/>
          </a:stretch>
        </p:blipFill>
        <p:spPr bwMode="auto">
          <a:xfrm>
            <a:off x="609600" y="3505200"/>
            <a:ext cx="3655109" cy="283808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ext uri="{91240B29-F687-4F45-9708-019B960494DF}"/>
          </a:extLst>
        </p:spPr>
      </p:pic>
      <p:pic>
        <p:nvPicPr>
          <p:cNvPr id="5" name="Shape">
            <a:hlinkClick r:id="" action="ppaction://media"/>
          </p:cNvPr>
          <p:cNvPicPr>
            <a:picLocks noRot="1" noChangeAspect="1"/>
          </p:cNvPicPr>
          <p:nvPr>
            <a:audioFile r:link="rId1"/>
          </p:nvPr>
        </p:nvPicPr>
        <p:blipFill>
          <a:blip r:embed="rId5"/>
          <a:srcRect/>
          <a:stretch>
            <a:fillRect/>
          </a:stretch>
        </p:blipFill>
        <p:spPr bwMode="auto">
          <a:xfrm>
            <a:off x="7467600" y="1143000"/>
            <a:ext cx="609600" cy="609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928</TotalTime>
  <Words>303</Words>
  <Application>Microsoft Office PowerPoint</Application>
  <PresentationFormat>On-screen Show (4:3)</PresentationFormat>
  <Paragraphs>20</Paragraphs>
  <Slides>6</Slides>
  <Notes>0</Notes>
  <HiddenSlides>0</HiddenSlides>
  <MMClips>2</MMClips>
  <ScaleCrop>false</ScaleCrop>
  <HeadingPairs>
    <vt:vector size="6" baseType="variant">
      <vt:variant>
        <vt:lpstr>Fonts Used</vt:lpstr>
      </vt:variant>
      <vt:variant>
        <vt:i4>8</vt:i4>
      </vt:variant>
      <vt:variant>
        <vt:lpstr>Design Template</vt:lpstr>
      </vt:variant>
      <vt:variant>
        <vt:i4>4</vt:i4>
      </vt:variant>
      <vt:variant>
        <vt:lpstr>Slide Titles</vt:lpstr>
      </vt:variant>
      <vt:variant>
        <vt:i4>6</vt:i4>
      </vt:variant>
    </vt:vector>
  </HeadingPairs>
  <TitlesOfParts>
    <vt:vector size="18" baseType="lpstr">
      <vt:lpstr>Century Gothic</vt:lpstr>
      <vt:lpstr>Arial</vt:lpstr>
      <vt:lpstr>Wingdings 2</vt:lpstr>
      <vt:lpstr>Calibri</vt:lpstr>
      <vt:lpstr>Agency FB</vt:lpstr>
      <vt:lpstr>Century Gothic (Body)</vt:lpstr>
      <vt:lpstr>Courier New</vt:lpstr>
      <vt:lpstr>Bodoni MT Poster Compressed</vt:lpstr>
      <vt:lpstr>Austin</vt:lpstr>
      <vt:lpstr>Austin</vt:lpstr>
      <vt:lpstr>Austin</vt:lpstr>
      <vt:lpstr>Austin</vt:lpstr>
      <vt:lpstr>WAR OF 1812</vt:lpstr>
      <vt:lpstr>IMPRESSMENTS </vt:lpstr>
      <vt:lpstr>embargo act</vt:lpstr>
      <vt:lpstr>non-intercourse act</vt:lpstr>
      <vt:lpstr>War hawks</vt:lpstr>
      <vt:lpstr>Battle of new Orleans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OF 1812</dc:title>
  <dc:creator>Kids</dc:creator>
  <cp:lastModifiedBy>Cindy Parrish Ness</cp:lastModifiedBy>
  <cp:revision>14</cp:revision>
  <cp:lastPrinted>2013-04-10T02:23:46Z</cp:lastPrinted>
  <dcterms:created xsi:type="dcterms:W3CDTF">2013-04-09T21:37:26Z</dcterms:created>
  <dcterms:modified xsi:type="dcterms:W3CDTF">2013-04-10T15:33:51Z</dcterms:modified>
</cp:coreProperties>
</file>