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tags/tag8.xml" ContentType="application/vnd.openxmlformats-officedocument.presentationml.tags+xml"/>
  <Override PartName="/ppt/notesSlides/notesSlide9.xml" ContentType="application/vnd.openxmlformats-officedocument.presentationml.notesSlide+xml"/>
  <Override PartName="/ppt/tags/tag9.xml" ContentType="application/vnd.openxmlformats-officedocument.presentationml.tags+xml"/>
  <Override PartName="/ppt/notesSlides/notesSlide10.xml" ContentType="application/vnd.openxmlformats-officedocument.presentationml.notesSlide+xml"/>
  <Override PartName="/ppt/tags/tag10.xml" ContentType="application/vnd.openxmlformats-officedocument.presentationml.tags+xml"/>
  <Override PartName="/ppt/notesSlides/notesSlide11.xml" ContentType="application/vnd.openxmlformats-officedocument.presentationml.notesSlide+xml"/>
  <Override PartName="/ppt/tags/tag11.xml" ContentType="application/vnd.openxmlformats-officedocument.presentationml.tags+xml"/>
  <Override PartName="/ppt/notesSlides/notesSlide12.xml" ContentType="application/vnd.openxmlformats-officedocument.presentationml.notesSlide+xml"/>
  <Override PartName="/ppt/tags/tag12.xml" ContentType="application/vnd.openxmlformats-officedocument.presentationml.tags+xml"/>
  <Override PartName="/ppt/notesSlides/notesSlide13.xml" ContentType="application/vnd.openxmlformats-officedocument.presentationml.notesSlide+xml"/>
  <Override PartName="/ppt/tags/tag13.xml" ContentType="application/vnd.openxmlformats-officedocument.presentationml.tags+xml"/>
  <Override PartName="/ppt/notesSlides/notesSlide14.xml" ContentType="application/vnd.openxmlformats-officedocument.presentationml.notesSlide+xml"/>
  <Override PartName="/ppt/tags/tag14.xml" ContentType="application/vnd.openxmlformats-officedocument.presentationml.tags+xml"/>
  <Override PartName="/ppt/notesSlides/notesSlide15.xml" ContentType="application/vnd.openxmlformats-officedocument.presentationml.notesSlide+xml"/>
  <Override PartName="/ppt/tags/tag15.xml" ContentType="application/vnd.openxmlformats-officedocument.presentationml.tags+xml"/>
  <Override PartName="/ppt/notesSlides/notesSlide16.xml" ContentType="application/vnd.openxmlformats-officedocument.presentationml.notesSlide+xml"/>
  <Override PartName="/ppt/tags/tag16.xml" ContentType="application/vnd.openxmlformats-officedocument.presentationml.tags+xml"/>
  <Override PartName="/ppt/notesSlides/notesSlide17.xml" ContentType="application/vnd.openxmlformats-officedocument.presentationml.notesSlide+xml"/>
  <Override PartName="/ppt/tags/tag17.xml" ContentType="application/vnd.openxmlformats-officedocument.presentationml.tags+xml"/>
  <Override PartName="/ppt/notesSlides/notesSlide18.xml" ContentType="application/vnd.openxmlformats-officedocument.presentationml.notesSlide+xml"/>
  <Override PartName="/ppt/tags/tag18.xml" ContentType="application/vnd.openxmlformats-officedocument.presentationml.tags+xml"/>
  <Override PartName="/ppt/notesSlides/notesSlide19.xml" ContentType="application/vnd.openxmlformats-officedocument.presentationml.notesSlide+xml"/>
  <Override PartName="/ppt/tags/tag19.xml" ContentType="application/vnd.openxmlformats-officedocument.presentationml.tags+xml"/>
  <Override PartName="/ppt/notesSlides/notesSlide20.xml" ContentType="application/vnd.openxmlformats-officedocument.presentationml.notesSlide+xml"/>
  <Override PartName="/ppt/tags/tag20.xml" ContentType="application/vnd.openxmlformats-officedocument.presentationml.tags+xml"/>
  <Override PartName="/ppt/notesSlides/notesSlide21.xml" ContentType="application/vnd.openxmlformats-officedocument.presentationml.notesSlide+xml"/>
  <Override PartName="/ppt/tags/tag21.xml" ContentType="application/vnd.openxmlformats-officedocument.presentationml.tags+xml"/>
  <Override PartName="/ppt/notesSlides/notesSlide22.xml" ContentType="application/vnd.openxmlformats-officedocument.presentationml.notesSlide+xml"/>
  <Override PartName="/ppt/tags/tag22.xml" ContentType="application/vnd.openxmlformats-officedocument.presentationml.tags+xml"/>
  <Override PartName="/ppt/notesSlides/notesSlide23.xml" ContentType="application/vnd.openxmlformats-officedocument.presentationml.notesSlide+xml"/>
  <Override PartName="/ppt/tags/tag23.xml" ContentType="application/vnd.openxmlformats-officedocument.presentationml.tags+xml"/>
  <Override PartName="/ppt/notesSlides/notesSlide24.xml" ContentType="application/vnd.openxmlformats-officedocument.presentationml.notesSlide+xml"/>
  <Override PartName="/ppt/tags/tag24.xml" ContentType="application/vnd.openxmlformats-officedocument.presentationml.tags+xml"/>
  <Override PartName="/ppt/notesSlides/notesSlide25.xml" ContentType="application/vnd.openxmlformats-officedocument.presentationml.notesSlide+xml"/>
  <Override PartName="/ppt/tags/tag25.xml" ContentType="application/vnd.openxmlformats-officedocument.presentationml.tags+xml"/>
  <Override PartName="/ppt/notesSlides/notesSlide26.xml" ContentType="application/vnd.openxmlformats-officedocument.presentationml.notesSlide+xml"/>
  <Override PartName="/ppt/tags/tag26.xml" ContentType="application/vnd.openxmlformats-officedocument.presentationml.tags+xml"/>
  <Override PartName="/ppt/notesSlides/notesSlide27.xml" ContentType="application/vnd.openxmlformats-officedocument.presentationml.notesSlide+xml"/>
  <Override PartName="/ppt/tags/tag27.xml" ContentType="application/vnd.openxmlformats-officedocument.presentationml.tags+xml"/>
  <Override PartName="/ppt/notesSlides/notesSlide28.xml" ContentType="application/vnd.openxmlformats-officedocument.presentationml.notesSlide+xml"/>
  <Override PartName="/ppt/tags/tag28.xml" ContentType="application/vnd.openxmlformats-officedocument.presentationml.tags+xml"/>
  <Override PartName="/ppt/notesSlides/notesSlide29.xml" ContentType="application/vnd.openxmlformats-officedocument.presentationml.notesSlide+xml"/>
  <Override PartName="/ppt/tags/tag29.xml" ContentType="application/vnd.openxmlformats-officedocument.presentationml.tags+xml"/>
  <Override PartName="/ppt/notesSlides/notesSlide30.xml" ContentType="application/vnd.openxmlformats-officedocument.presentationml.notesSlide+xml"/>
  <Override PartName="/ppt/tags/tag30.xml" ContentType="application/vnd.openxmlformats-officedocument.presentationml.tags+xml"/>
  <Override PartName="/ppt/notesSlides/notesSlide31.xml" ContentType="application/vnd.openxmlformats-officedocument.presentationml.notesSlide+xml"/>
  <Override PartName="/ppt/tags/tag31.xml" ContentType="application/vnd.openxmlformats-officedocument.presentationml.tags+xml"/>
  <Override PartName="/ppt/notesSlides/notesSlide32.xml" ContentType="application/vnd.openxmlformats-officedocument.presentationml.notesSlide+xml"/>
  <Override PartName="/ppt/tags/tag32.xml" ContentType="application/vnd.openxmlformats-officedocument.presentationml.tags+xml"/>
  <Override PartName="/ppt/notesSlides/notesSlide33.xml" ContentType="application/vnd.openxmlformats-officedocument.presentationml.notesSlide+xml"/>
  <Override PartName="/ppt/tags/tag33.xml" ContentType="application/vnd.openxmlformats-officedocument.presentationml.tags+xml"/>
  <Override PartName="/ppt/notesSlides/notesSlide34.xml" ContentType="application/vnd.openxmlformats-officedocument.presentationml.notesSlide+xml"/>
  <Override PartName="/ppt/tags/tag34.xml" ContentType="application/vnd.openxmlformats-officedocument.presentationml.tags+xml"/>
  <Override PartName="/ppt/notesSlides/notesSlide35.xml" ContentType="application/vnd.openxmlformats-officedocument.presentationml.notesSlide+xml"/>
  <Override PartName="/ppt/tags/tag35.xml" ContentType="application/vnd.openxmlformats-officedocument.presentationml.tags+xml"/>
  <Override PartName="/ppt/notesSlides/notesSlide36.xml" ContentType="application/vnd.openxmlformats-officedocument.presentationml.notesSlide+xml"/>
  <Override PartName="/ppt/tags/tag36.xml" ContentType="application/vnd.openxmlformats-officedocument.presentationml.tags+xml"/>
  <Override PartName="/ppt/notesSlides/notesSlide37.xml" ContentType="application/vnd.openxmlformats-officedocument.presentationml.notesSlide+xml"/>
  <Override PartName="/ppt/tags/tag3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57"/>
  </p:notesMasterIdLst>
  <p:handoutMasterIdLst>
    <p:handoutMasterId r:id="rId58"/>
  </p:handoutMasterIdLst>
  <p:sldIdLst>
    <p:sldId id="319" r:id="rId2"/>
    <p:sldId id="326" r:id="rId3"/>
    <p:sldId id="331" r:id="rId4"/>
    <p:sldId id="268" r:id="rId5"/>
    <p:sldId id="286" r:id="rId6"/>
    <p:sldId id="290" r:id="rId7"/>
    <p:sldId id="297" r:id="rId8"/>
    <p:sldId id="304" r:id="rId9"/>
    <p:sldId id="308" r:id="rId10"/>
    <p:sldId id="321" r:id="rId11"/>
    <p:sldId id="282" r:id="rId12"/>
    <p:sldId id="283" r:id="rId13"/>
    <p:sldId id="284" r:id="rId14"/>
    <p:sldId id="312" r:id="rId15"/>
    <p:sldId id="285" r:id="rId16"/>
    <p:sldId id="287" r:id="rId17"/>
    <p:sldId id="288" r:id="rId18"/>
    <p:sldId id="313" r:id="rId19"/>
    <p:sldId id="317" r:id="rId20"/>
    <p:sldId id="328" r:id="rId21"/>
    <p:sldId id="289" r:id="rId22"/>
    <p:sldId id="291" r:id="rId23"/>
    <p:sldId id="292" r:id="rId24"/>
    <p:sldId id="327" r:id="rId25"/>
    <p:sldId id="293" r:id="rId26"/>
    <p:sldId id="294" r:id="rId27"/>
    <p:sldId id="315" r:id="rId28"/>
    <p:sldId id="295" r:id="rId29"/>
    <p:sldId id="296" r:id="rId30"/>
    <p:sldId id="310" r:id="rId31"/>
    <p:sldId id="298" r:id="rId32"/>
    <p:sldId id="299" r:id="rId33"/>
    <p:sldId id="300" r:id="rId34"/>
    <p:sldId id="301" r:id="rId35"/>
    <p:sldId id="302" r:id="rId36"/>
    <p:sldId id="303" r:id="rId37"/>
    <p:sldId id="305" r:id="rId38"/>
    <p:sldId id="311" r:id="rId39"/>
    <p:sldId id="306" r:id="rId40"/>
    <p:sldId id="307" r:id="rId41"/>
    <p:sldId id="309" r:id="rId42"/>
    <p:sldId id="314" r:id="rId43"/>
    <p:sldId id="339" r:id="rId44"/>
    <p:sldId id="337" r:id="rId45"/>
    <p:sldId id="338" r:id="rId46"/>
    <p:sldId id="340" r:id="rId47"/>
    <p:sldId id="333" r:id="rId48"/>
    <p:sldId id="335" r:id="rId49"/>
    <p:sldId id="336" r:id="rId50"/>
    <p:sldId id="332" r:id="rId51"/>
    <p:sldId id="322" r:id="rId52"/>
    <p:sldId id="323" r:id="rId53"/>
    <p:sldId id="330" r:id="rId54"/>
    <p:sldId id="324" r:id="rId55"/>
    <p:sldId id="325" r:id="rId56"/>
  </p:sldIdLst>
  <p:sldSz cx="9144000" cy="6858000" type="screen4x3"/>
  <p:notesSz cx="7010400" cy="92964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66"/>
    <a:srgbClr val="FF0066"/>
    <a:srgbClr val="CCFFCC"/>
    <a:srgbClr val="FFCCFF"/>
    <a:srgbClr val="FFFFCC"/>
    <a:srgbClr val="99CCFF"/>
    <a:srgbClr val="00FFFF"/>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autoAdjust="0"/>
    <p:restoredTop sz="94660"/>
  </p:normalViewPr>
  <p:slideViewPr>
    <p:cSldViewPr>
      <p:cViewPr varScale="1">
        <p:scale>
          <a:sx n="73" d="100"/>
          <a:sy n="73" d="100"/>
        </p:scale>
        <p:origin x="570" y="66"/>
      </p:cViewPr>
      <p:guideLst>
        <p:guide orient="horz" pos="2160"/>
        <p:guide pos="2880"/>
      </p:guideLst>
    </p:cSldViewPr>
  </p:slideViewPr>
  <p:outlineViewPr>
    <p:cViewPr>
      <p:scale>
        <a:sx n="25" d="100"/>
        <a:sy n="25" d="100"/>
      </p:scale>
      <p:origin x="0" y="0"/>
    </p:cViewPr>
    <p:sldLst>
      <p:sld r:id="rId1" collapse="1"/>
      <p:sld r:id="rId2" collapse="1"/>
    </p:sldLst>
  </p:outlineViewPr>
  <p:notesTextViewPr>
    <p:cViewPr>
      <p:scale>
        <a:sx n="3" d="2"/>
        <a:sy n="3" d="2"/>
      </p:scale>
      <p:origin x="0" y="0"/>
    </p:cViewPr>
  </p:notesTextViewPr>
  <p:sorterViewPr>
    <p:cViewPr>
      <p:scale>
        <a:sx n="66" d="100"/>
        <a:sy n="66" d="100"/>
      </p:scale>
      <p:origin x="0" y="-609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_rels/viewProps.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304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en-US" altLang="en-US"/>
          </a:p>
        </p:txBody>
      </p:sp>
      <p:sp>
        <p:nvSpPr>
          <p:cNvPr id="15363" name="Rectangle 3"/>
          <p:cNvSpPr>
            <a:spLocks noGrp="1" noChangeArrowheads="1"/>
          </p:cNvSpPr>
          <p:nvPr>
            <p:ph type="dt" sz="quarter" idx="1"/>
          </p:nvPr>
        </p:nvSpPr>
        <p:spPr bwMode="auto">
          <a:xfrm>
            <a:off x="3962400" y="0"/>
            <a:ext cx="304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ltLang="en-US"/>
          </a:p>
        </p:txBody>
      </p:sp>
      <p:sp>
        <p:nvSpPr>
          <p:cNvPr id="15364" name="Rectangle 4"/>
          <p:cNvSpPr>
            <a:spLocks noGrp="1" noChangeArrowheads="1"/>
          </p:cNvSpPr>
          <p:nvPr>
            <p:ph type="ftr" sz="quarter" idx="2"/>
          </p:nvPr>
        </p:nvSpPr>
        <p:spPr bwMode="auto">
          <a:xfrm>
            <a:off x="0" y="8839200"/>
            <a:ext cx="304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en-US" altLang="en-US"/>
          </a:p>
        </p:txBody>
      </p:sp>
      <p:sp>
        <p:nvSpPr>
          <p:cNvPr id="15365" name="Rectangle 5"/>
          <p:cNvSpPr>
            <a:spLocks noGrp="1" noChangeArrowheads="1"/>
          </p:cNvSpPr>
          <p:nvPr>
            <p:ph type="sldNum" sz="quarter" idx="3"/>
          </p:nvPr>
        </p:nvSpPr>
        <p:spPr bwMode="auto">
          <a:xfrm>
            <a:off x="3962400" y="8839200"/>
            <a:ext cx="304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FEE7BCEF-52E0-4902-B053-1A0572990BAA}"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pPr>
              <a:defRPr/>
            </a:pPr>
            <a:fld id="{9402AD83-904A-4931-B39E-7C8094DA3DBE}" type="datetimeFigureOut">
              <a:rPr lang="en-US"/>
              <a:pPr>
                <a:defRPr/>
              </a:pPr>
              <a:t>8/28/2019</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pPr>
              <a:defRPr/>
            </a:pPr>
            <a:fld id="{72F52395-4FA8-4280-9C52-A8F2EBCA08BB}"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notesMaster" Target="../notesMasters/notesMaster1.xml"/><Relationship Id="rId1" Type="http://schemas.openxmlformats.org/officeDocument/2006/relationships/tags" Target="../tags/tag1.xml"/></Relationships>
</file>

<file path=ppt/notesSlides/_rels/notesSlide10.xml.rels><?xml version="1.0" encoding="UTF-8" standalone="yes"?>
<Relationships xmlns="http://schemas.openxmlformats.org/package/2006/relationships"><Relationship Id="rId3" Type="http://schemas.openxmlformats.org/officeDocument/2006/relationships/slide" Target="../slides/slide13.xml"/><Relationship Id="rId2" Type="http://schemas.openxmlformats.org/officeDocument/2006/relationships/notesMaster" Target="../notesMasters/notesMaster1.xml"/><Relationship Id="rId1" Type="http://schemas.openxmlformats.org/officeDocument/2006/relationships/tags" Target="../tags/tag10.xml"/></Relationships>
</file>

<file path=ppt/notesSlides/_rels/notesSlide11.xml.rels><?xml version="1.0" encoding="UTF-8" standalone="yes"?>
<Relationships xmlns="http://schemas.openxmlformats.org/package/2006/relationships"><Relationship Id="rId3" Type="http://schemas.openxmlformats.org/officeDocument/2006/relationships/slide" Target="../slides/slide14.xml"/><Relationship Id="rId2" Type="http://schemas.openxmlformats.org/officeDocument/2006/relationships/notesMaster" Target="../notesMasters/notesMaster1.xml"/><Relationship Id="rId1" Type="http://schemas.openxmlformats.org/officeDocument/2006/relationships/tags" Target="../tags/tag11.xml"/></Relationships>
</file>

<file path=ppt/notesSlides/_rels/notesSlide12.xml.rels><?xml version="1.0" encoding="UTF-8" standalone="yes"?>
<Relationships xmlns="http://schemas.openxmlformats.org/package/2006/relationships"><Relationship Id="rId3" Type="http://schemas.openxmlformats.org/officeDocument/2006/relationships/slide" Target="../slides/slide15.xml"/><Relationship Id="rId2" Type="http://schemas.openxmlformats.org/officeDocument/2006/relationships/notesMaster" Target="../notesMasters/notesMaster1.xml"/><Relationship Id="rId1" Type="http://schemas.openxmlformats.org/officeDocument/2006/relationships/tags" Target="../tags/tag12.xml"/></Relationships>
</file>

<file path=ppt/notesSlides/_rels/notesSlide13.xml.rels><?xml version="1.0" encoding="UTF-8" standalone="yes"?>
<Relationships xmlns="http://schemas.openxmlformats.org/package/2006/relationships"><Relationship Id="rId3" Type="http://schemas.openxmlformats.org/officeDocument/2006/relationships/slide" Target="../slides/slide16.xml"/><Relationship Id="rId2" Type="http://schemas.openxmlformats.org/officeDocument/2006/relationships/notesMaster" Target="../notesMasters/notesMaster1.xml"/><Relationship Id="rId1" Type="http://schemas.openxmlformats.org/officeDocument/2006/relationships/tags" Target="../tags/tag13.xml"/></Relationships>
</file>

<file path=ppt/notesSlides/_rels/notesSlide14.xml.rels><?xml version="1.0" encoding="UTF-8" standalone="yes"?>
<Relationships xmlns="http://schemas.openxmlformats.org/package/2006/relationships"><Relationship Id="rId3" Type="http://schemas.openxmlformats.org/officeDocument/2006/relationships/slide" Target="../slides/slide17.xml"/><Relationship Id="rId2" Type="http://schemas.openxmlformats.org/officeDocument/2006/relationships/notesMaster" Target="../notesMasters/notesMaster1.xml"/><Relationship Id="rId1" Type="http://schemas.openxmlformats.org/officeDocument/2006/relationships/tags" Target="../tags/tag14.xml"/></Relationships>
</file>

<file path=ppt/notesSlides/_rels/notesSlide15.xml.rels><?xml version="1.0" encoding="UTF-8" standalone="yes"?>
<Relationships xmlns="http://schemas.openxmlformats.org/package/2006/relationships"><Relationship Id="rId3" Type="http://schemas.openxmlformats.org/officeDocument/2006/relationships/slide" Target="../slides/slide18.xml"/><Relationship Id="rId2" Type="http://schemas.openxmlformats.org/officeDocument/2006/relationships/notesMaster" Target="../notesMasters/notesMaster1.xml"/><Relationship Id="rId1" Type="http://schemas.openxmlformats.org/officeDocument/2006/relationships/tags" Target="../tags/tag15.xml"/></Relationships>
</file>

<file path=ppt/notesSlides/_rels/notesSlide16.xml.rels><?xml version="1.0" encoding="UTF-8" standalone="yes"?>
<Relationships xmlns="http://schemas.openxmlformats.org/package/2006/relationships"><Relationship Id="rId3" Type="http://schemas.openxmlformats.org/officeDocument/2006/relationships/slide" Target="../slides/slide19.xml"/><Relationship Id="rId2" Type="http://schemas.openxmlformats.org/officeDocument/2006/relationships/notesMaster" Target="../notesMasters/notesMaster1.xml"/><Relationship Id="rId1" Type="http://schemas.openxmlformats.org/officeDocument/2006/relationships/tags" Target="../tags/tag16.xml"/></Relationships>
</file>

<file path=ppt/notesSlides/_rels/notesSlide17.xml.rels><?xml version="1.0" encoding="UTF-8" standalone="yes"?>
<Relationships xmlns="http://schemas.openxmlformats.org/package/2006/relationships"><Relationship Id="rId3" Type="http://schemas.openxmlformats.org/officeDocument/2006/relationships/slide" Target="../slides/slide21.xml"/><Relationship Id="rId2" Type="http://schemas.openxmlformats.org/officeDocument/2006/relationships/notesMaster" Target="../notesMasters/notesMaster1.xml"/><Relationship Id="rId1" Type="http://schemas.openxmlformats.org/officeDocument/2006/relationships/tags" Target="../tags/tag17.xml"/></Relationships>
</file>

<file path=ppt/notesSlides/_rels/notesSlide18.xml.rels><?xml version="1.0" encoding="UTF-8" standalone="yes"?>
<Relationships xmlns="http://schemas.openxmlformats.org/package/2006/relationships"><Relationship Id="rId3" Type="http://schemas.openxmlformats.org/officeDocument/2006/relationships/slide" Target="../slides/slide22.xml"/><Relationship Id="rId2" Type="http://schemas.openxmlformats.org/officeDocument/2006/relationships/notesMaster" Target="../notesMasters/notesMaster1.xml"/><Relationship Id="rId1" Type="http://schemas.openxmlformats.org/officeDocument/2006/relationships/tags" Target="../tags/tag18.xml"/></Relationships>
</file>

<file path=ppt/notesSlides/_rels/notesSlide19.xml.rels><?xml version="1.0" encoding="UTF-8" standalone="yes"?>
<Relationships xmlns="http://schemas.openxmlformats.org/package/2006/relationships"><Relationship Id="rId3" Type="http://schemas.openxmlformats.org/officeDocument/2006/relationships/slide" Target="../slides/slide23.xml"/><Relationship Id="rId2" Type="http://schemas.openxmlformats.org/officeDocument/2006/relationships/notesMaster" Target="../notesMasters/notesMaster1.xml"/><Relationship Id="rId1" Type="http://schemas.openxmlformats.org/officeDocument/2006/relationships/tags" Target="../tags/tag19.xml"/></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notesMaster" Target="../notesMasters/notesMaster1.xml"/><Relationship Id="rId1" Type="http://schemas.openxmlformats.org/officeDocument/2006/relationships/tags" Target="../tags/tag2.xml"/></Relationships>
</file>

<file path=ppt/notesSlides/_rels/notesSlide20.xml.rels><?xml version="1.0" encoding="UTF-8" standalone="yes"?>
<Relationships xmlns="http://schemas.openxmlformats.org/package/2006/relationships"><Relationship Id="rId3" Type="http://schemas.openxmlformats.org/officeDocument/2006/relationships/slide" Target="../slides/slide25.xml"/><Relationship Id="rId2" Type="http://schemas.openxmlformats.org/officeDocument/2006/relationships/notesMaster" Target="../notesMasters/notesMaster1.xml"/><Relationship Id="rId1" Type="http://schemas.openxmlformats.org/officeDocument/2006/relationships/tags" Target="../tags/tag20.xml"/></Relationships>
</file>

<file path=ppt/notesSlides/_rels/notesSlide21.xml.rels><?xml version="1.0" encoding="UTF-8" standalone="yes"?>
<Relationships xmlns="http://schemas.openxmlformats.org/package/2006/relationships"><Relationship Id="rId3" Type="http://schemas.openxmlformats.org/officeDocument/2006/relationships/slide" Target="../slides/slide26.xml"/><Relationship Id="rId2" Type="http://schemas.openxmlformats.org/officeDocument/2006/relationships/notesMaster" Target="../notesMasters/notesMaster1.xml"/><Relationship Id="rId1" Type="http://schemas.openxmlformats.org/officeDocument/2006/relationships/tags" Target="../tags/tag21.xml"/></Relationships>
</file>

<file path=ppt/notesSlides/_rels/notesSlide22.xml.rels><?xml version="1.0" encoding="UTF-8" standalone="yes"?>
<Relationships xmlns="http://schemas.openxmlformats.org/package/2006/relationships"><Relationship Id="rId3" Type="http://schemas.openxmlformats.org/officeDocument/2006/relationships/slide" Target="../slides/slide27.xml"/><Relationship Id="rId2" Type="http://schemas.openxmlformats.org/officeDocument/2006/relationships/notesMaster" Target="../notesMasters/notesMaster1.xml"/><Relationship Id="rId1" Type="http://schemas.openxmlformats.org/officeDocument/2006/relationships/tags" Target="../tags/tag22.xml"/></Relationships>
</file>

<file path=ppt/notesSlides/_rels/notesSlide23.xml.rels><?xml version="1.0" encoding="UTF-8" standalone="yes"?>
<Relationships xmlns="http://schemas.openxmlformats.org/package/2006/relationships"><Relationship Id="rId3" Type="http://schemas.openxmlformats.org/officeDocument/2006/relationships/slide" Target="../slides/slide28.xml"/><Relationship Id="rId2" Type="http://schemas.openxmlformats.org/officeDocument/2006/relationships/notesMaster" Target="../notesMasters/notesMaster1.xml"/><Relationship Id="rId1" Type="http://schemas.openxmlformats.org/officeDocument/2006/relationships/tags" Target="../tags/tag23.xml"/></Relationships>
</file>

<file path=ppt/notesSlides/_rels/notesSlide24.xml.rels><?xml version="1.0" encoding="UTF-8" standalone="yes"?>
<Relationships xmlns="http://schemas.openxmlformats.org/package/2006/relationships"><Relationship Id="rId3" Type="http://schemas.openxmlformats.org/officeDocument/2006/relationships/slide" Target="../slides/slide29.xml"/><Relationship Id="rId2" Type="http://schemas.openxmlformats.org/officeDocument/2006/relationships/notesMaster" Target="../notesMasters/notesMaster1.xml"/><Relationship Id="rId1" Type="http://schemas.openxmlformats.org/officeDocument/2006/relationships/tags" Target="../tags/tag24.xml"/></Relationships>
</file>

<file path=ppt/notesSlides/_rels/notesSlide25.xml.rels><?xml version="1.0" encoding="UTF-8" standalone="yes"?>
<Relationships xmlns="http://schemas.openxmlformats.org/package/2006/relationships"><Relationship Id="rId3" Type="http://schemas.openxmlformats.org/officeDocument/2006/relationships/slide" Target="../slides/slide30.xml"/><Relationship Id="rId2" Type="http://schemas.openxmlformats.org/officeDocument/2006/relationships/notesMaster" Target="../notesMasters/notesMaster1.xml"/><Relationship Id="rId1" Type="http://schemas.openxmlformats.org/officeDocument/2006/relationships/tags" Target="../tags/tag25.xml"/></Relationships>
</file>

<file path=ppt/notesSlides/_rels/notesSlide26.xml.rels><?xml version="1.0" encoding="UTF-8" standalone="yes"?>
<Relationships xmlns="http://schemas.openxmlformats.org/package/2006/relationships"><Relationship Id="rId3" Type="http://schemas.openxmlformats.org/officeDocument/2006/relationships/slide" Target="../slides/slide31.xml"/><Relationship Id="rId2" Type="http://schemas.openxmlformats.org/officeDocument/2006/relationships/notesMaster" Target="../notesMasters/notesMaster1.xml"/><Relationship Id="rId1" Type="http://schemas.openxmlformats.org/officeDocument/2006/relationships/tags" Target="../tags/tag26.xml"/></Relationships>
</file>

<file path=ppt/notesSlides/_rels/notesSlide27.xml.rels><?xml version="1.0" encoding="UTF-8" standalone="yes"?>
<Relationships xmlns="http://schemas.openxmlformats.org/package/2006/relationships"><Relationship Id="rId3" Type="http://schemas.openxmlformats.org/officeDocument/2006/relationships/slide" Target="../slides/slide32.xml"/><Relationship Id="rId2" Type="http://schemas.openxmlformats.org/officeDocument/2006/relationships/notesMaster" Target="../notesMasters/notesMaster1.xml"/><Relationship Id="rId1" Type="http://schemas.openxmlformats.org/officeDocument/2006/relationships/tags" Target="../tags/tag27.xml"/></Relationships>
</file>

<file path=ppt/notesSlides/_rels/notesSlide28.xml.rels><?xml version="1.0" encoding="UTF-8" standalone="yes"?>
<Relationships xmlns="http://schemas.openxmlformats.org/package/2006/relationships"><Relationship Id="rId3" Type="http://schemas.openxmlformats.org/officeDocument/2006/relationships/slide" Target="../slides/slide33.xml"/><Relationship Id="rId2" Type="http://schemas.openxmlformats.org/officeDocument/2006/relationships/notesMaster" Target="../notesMasters/notesMaster1.xml"/><Relationship Id="rId1" Type="http://schemas.openxmlformats.org/officeDocument/2006/relationships/tags" Target="../tags/tag28.xml"/></Relationships>
</file>

<file path=ppt/notesSlides/_rels/notesSlide29.xml.rels><?xml version="1.0" encoding="UTF-8" standalone="yes"?>
<Relationships xmlns="http://schemas.openxmlformats.org/package/2006/relationships"><Relationship Id="rId3" Type="http://schemas.openxmlformats.org/officeDocument/2006/relationships/slide" Target="../slides/slide34.xml"/><Relationship Id="rId2" Type="http://schemas.openxmlformats.org/officeDocument/2006/relationships/notesMaster" Target="../notesMasters/notesMaster1.xml"/><Relationship Id="rId1" Type="http://schemas.openxmlformats.org/officeDocument/2006/relationships/tags" Target="../tags/tag29.xm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5.xml"/><Relationship Id="rId2" Type="http://schemas.openxmlformats.org/officeDocument/2006/relationships/notesMaster" Target="../notesMasters/notesMaster1.xml"/><Relationship Id="rId1" Type="http://schemas.openxmlformats.org/officeDocument/2006/relationships/tags" Target="../tags/tag3.xml"/></Relationships>
</file>

<file path=ppt/notesSlides/_rels/notesSlide30.xml.rels><?xml version="1.0" encoding="UTF-8" standalone="yes"?>
<Relationships xmlns="http://schemas.openxmlformats.org/package/2006/relationships"><Relationship Id="rId3" Type="http://schemas.openxmlformats.org/officeDocument/2006/relationships/slide" Target="../slides/slide35.xml"/><Relationship Id="rId2" Type="http://schemas.openxmlformats.org/officeDocument/2006/relationships/notesMaster" Target="../notesMasters/notesMaster1.xml"/><Relationship Id="rId1" Type="http://schemas.openxmlformats.org/officeDocument/2006/relationships/tags" Target="../tags/tag30.xml"/></Relationships>
</file>

<file path=ppt/notesSlides/_rels/notesSlide31.xml.rels><?xml version="1.0" encoding="UTF-8" standalone="yes"?>
<Relationships xmlns="http://schemas.openxmlformats.org/package/2006/relationships"><Relationship Id="rId3" Type="http://schemas.openxmlformats.org/officeDocument/2006/relationships/slide" Target="../slides/slide36.xml"/><Relationship Id="rId2" Type="http://schemas.openxmlformats.org/officeDocument/2006/relationships/notesMaster" Target="../notesMasters/notesMaster1.xml"/><Relationship Id="rId1" Type="http://schemas.openxmlformats.org/officeDocument/2006/relationships/tags" Target="../tags/tag31.xml"/></Relationships>
</file>

<file path=ppt/notesSlides/_rels/notesSlide32.xml.rels><?xml version="1.0" encoding="UTF-8" standalone="yes"?>
<Relationships xmlns="http://schemas.openxmlformats.org/package/2006/relationships"><Relationship Id="rId3" Type="http://schemas.openxmlformats.org/officeDocument/2006/relationships/slide" Target="../slides/slide37.xml"/><Relationship Id="rId2" Type="http://schemas.openxmlformats.org/officeDocument/2006/relationships/notesMaster" Target="../notesMasters/notesMaster1.xml"/><Relationship Id="rId1" Type="http://schemas.openxmlformats.org/officeDocument/2006/relationships/tags" Target="../tags/tag32.xml"/></Relationships>
</file>

<file path=ppt/notesSlides/_rels/notesSlide33.xml.rels><?xml version="1.0" encoding="UTF-8" standalone="yes"?>
<Relationships xmlns="http://schemas.openxmlformats.org/package/2006/relationships"><Relationship Id="rId3" Type="http://schemas.openxmlformats.org/officeDocument/2006/relationships/slide" Target="../slides/slide38.xml"/><Relationship Id="rId2" Type="http://schemas.openxmlformats.org/officeDocument/2006/relationships/notesMaster" Target="../notesMasters/notesMaster1.xml"/><Relationship Id="rId1" Type="http://schemas.openxmlformats.org/officeDocument/2006/relationships/tags" Target="../tags/tag33.xml"/></Relationships>
</file>

<file path=ppt/notesSlides/_rels/notesSlide34.xml.rels><?xml version="1.0" encoding="UTF-8" standalone="yes"?>
<Relationships xmlns="http://schemas.openxmlformats.org/package/2006/relationships"><Relationship Id="rId3" Type="http://schemas.openxmlformats.org/officeDocument/2006/relationships/slide" Target="../slides/slide39.xml"/><Relationship Id="rId2" Type="http://schemas.openxmlformats.org/officeDocument/2006/relationships/notesMaster" Target="../notesMasters/notesMaster1.xml"/><Relationship Id="rId1" Type="http://schemas.openxmlformats.org/officeDocument/2006/relationships/tags" Target="../tags/tag34.xml"/></Relationships>
</file>

<file path=ppt/notesSlides/_rels/notesSlide35.xml.rels><?xml version="1.0" encoding="UTF-8" standalone="yes"?>
<Relationships xmlns="http://schemas.openxmlformats.org/package/2006/relationships"><Relationship Id="rId3" Type="http://schemas.openxmlformats.org/officeDocument/2006/relationships/slide" Target="../slides/slide40.xml"/><Relationship Id="rId2" Type="http://schemas.openxmlformats.org/officeDocument/2006/relationships/notesMaster" Target="../notesMasters/notesMaster1.xml"/><Relationship Id="rId1" Type="http://schemas.openxmlformats.org/officeDocument/2006/relationships/tags" Target="../tags/tag35.xml"/></Relationships>
</file>

<file path=ppt/notesSlides/_rels/notesSlide36.xml.rels><?xml version="1.0" encoding="UTF-8" standalone="yes"?>
<Relationships xmlns="http://schemas.openxmlformats.org/package/2006/relationships"><Relationship Id="rId3" Type="http://schemas.openxmlformats.org/officeDocument/2006/relationships/slide" Target="../slides/slide41.xml"/><Relationship Id="rId2" Type="http://schemas.openxmlformats.org/officeDocument/2006/relationships/notesMaster" Target="../notesMasters/notesMaster1.xml"/><Relationship Id="rId1" Type="http://schemas.openxmlformats.org/officeDocument/2006/relationships/tags" Target="../tags/tag36.xml"/></Relationships>
</file>

<file path=ppt/notesSlides/_rels/notesSlide37.xml.rels><?xml version="1.0" encoding="UTF-8" standalone="yes"?>
<Relationships xmlns="http://schemas.openxmlformats.org/package/2006/relationships"><Relationship Id="rId3" Type="http://schemas.openxmlformats.org/officeDocument/2006/relationships/slide" Target="../slides/slide42.xml"/><Relationship Id="rId2" Type="http://schemas.openxmlformats.org/officeDocument/2006/relationships/notesMaster" Target="../notesMasters/notesMaster1.xml"/><Relationship Id="rId1" Type="http://schemas.openxmlformats.org/officeDocument/2006/relationships/tags" Target="../tags/tag37.xml"/></Relationships>
</file>

<file path=ppt/notesSlides/_rels/notesSlide4.xml.rels><?xml version="1.0" encoding="UTF-8" standalone="yes"?>
<Relationships xmlns="http://schemas.openxmlformats.org/package/2006/relationships"><Relationship Id="rId3" Type="http://schemas.openxmlformats.org/officeDocument/2006/relationships/slide" Target="../slides/slide6.xml"/><Relationship Id="rId2" Type="http://schemas.openxmlformats.org/officeDocument/2006/relationships/notesMaster" Target="../notesMasters/notesMaster1.xml"/><Relationship Id="rId1" Type="http://schemas.openxmlformats.org/officeDocument/2006/relationships/tags" Target="../tags/tag4.xml"/></Relationships>
</file>

<file path=ppt/notesSlides/_rels/notesSlide5.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notesMaster" Target="../notesMasters/notesMaster1.xml"/><Relationship Id="rId1" Type="http://schemas.openxmlformats.org/officeDocument/2006/relationships/tags" Target="../tags/tag5.xml"/></Relationships>
</file>

<file path=ppt/notesSlides/_rels/notesSlide6.xml.rels><?xml version="1.0" encoding="UTF-8" standalone="yes"?>
<Relationships xmlns="http://schemas.openxmlformats.org/package/2006/relationships"><Relationship Id="rId3" Type="http://schemas.openxmlformats.org/officeDocument/2006/relationships/slide" Target="../slides/slide8.xml"/><Relationship Id="rId2" Type="http://schemas.openxmlformats.org/officeDocument/2006/relationships/notesMaster" Target="../notesMasters/notesMaster1.xml"/><Relationship Id="rId1" Type="http://schemas.openxmlformats.org/officeDocument/2006/relationships/tags" Target="../tags/tag6.xml"/></Relationships>
</file>

<file path=ppt/notesSlides/_rels/notesSlide7.xml.rels><?xml version="1.0" encoding="UTF-8" standalone="yes"?>
<Relationships xmlns="http://schemas.openxmlformats.org/package/2006/relationships"><Relationship Id="rId3" Type="http://schemas.openxmlformats.org/officeDocument/2006/relationships/slide" Target="../slides/slide9.xml"/><Relationship Id="rId2" Type="http://schemas.openxmlformats.org/officeDocument/2006/relationships/notesMaster" Target="../notesMasters/notesMaster1.xml"/><Relationship Id="rId1" Type="http://schemas.openxmlformats.org/officeDocument/2006/relationships/tags" Target="../tags/tag7.xml"/></Relationships>
</file>

<file path=ppt/notesSlides/_rels/notesSlide8.xml.rels><?xml version="1.0" encoding="UTF-8" standalone="yes"?>
<Relationships xmlns="http://schemas.openxmlformats.org/package/2006/relationships"><Relationship Id="rId3" Type="http://schemas.openxmlformats.org/officeDocument/2006/relationships/slide" Target="../slides/slide11.xml"/><Relationship Id="rId2" Type="http://schemas.openxmlformats.org/officeDocument/2006/relationships/notesMaster" Target="../notesMasters/notesMaster1.xml"/><Relationship Id="rId1" Type="http://schemas.openxmlformats.org/officeDocument/2006/relationships/tags" Target="../tags/tag8.xml"/></Relationships>
</file>

<file path=ppt/notesSlides/_rels/notesSlide9.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notesMaster" Target="../notesMasters/notesMaster1.xml"/><Relationship Id="rId1" Type="http://schemas.openxmlformats.org/officeDocument/2006/relationships/tags" Target="../tags/tag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F546CED6-D5AD-4F85-B343-E7CB56435835}" type="slidenum">
              <a:rPr lang="en-US" altLang="en-US" sz="1200" smtClean="0"/>
              <a:pPr/>
              <a:t>1</a:t>
            </a:fld>
            <a:endParaRPr lang="en-US" altLang="en-US" sz="120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270E6878-BFE8-4F07-A6BE-24113412CBB4}" type="slidenum">
              <a:rPr lang="en-US" altLang="en-US" sz="1200" smtClean="0"/>
              <a:pPr/>
              <a:t>13</a:t>
            </a:fld>
            <a:endParaRPr lang="en-US" altLang="en-US" sz="120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DFEB2E61-972E-48D8-BE6C-18EF0F7F590E}" type="slidenum">
              <a:rPr lang="en-US" altLang="en-US" sz="1200" smtClean="0"/>
              <a:pPr/>
              <a:t>14</a:t>
            </a:fld>
            <a:endParaRPr lang="en-US" altLang="en-US" sz="120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B7D515EE-A6A2-41CC-9BBA-471894EB0490}" type="slidenum">
              <a:rPr lang="en-US" altLang="en-US" sz="1200" smtClean="0"/>
              <a:pPr/>
              <a:t>15</a:t>
            </a:fld>
            <a:endParaRPr lang="en-US" altLang="en-US" sz="120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DA53EF9D-71E8-4CFC-B0E7-ACFB90AFB431}" type="slidenum">
              <a:rPr lang="en-US" altLang="en-US" sz="1200" smtClean="0"/>
              <a:pPr/>
              <a:t>16</a:t>
            </a:fld>
            <a:endParaRPr lang="en-US" altLang="en-US" sz="120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8D19374F-B6ED-42D3-BBE1-789187577554}" type="slidenum">
              <a:rPr lang="en-US" altLang="en-US" sz="1200" smtClean="0"/>
              <a:pPr/>
              <a:t>17</a:t>
            </a:fld>
            <a:endParaRPr lang="en-US" altLang="en-US" sz="120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8BF2B12A-D93E-4617-A466-91F4211A1CDD}" type="slidenum">
              <a:rPr lang="en-US" altLang="en-US" sz="1200" smtClean="0"/>
              <a:pPr/>
              <a:t>18</a:t>
            </a:fld>
            <a:endParaRPr lang="en-US" altLang="en-US" sz="120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2A540F68-5C45-4B6F-9573-A2669EA146CE}" type="slidenum">
              <a:rPr lang="en-US" altLang="en-US" sz="1200" smtClean="0"/>
              <a:pPr/>
              <a:t>19</a:t>
            </a:fld>
            <a:endParaRPr lang="en-US" altLang="en-US" sz="120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B5BA9E17-9A0B-4F65-B6C0-3E34F36F2B0B}" type="slidenum">
              <a:rPr lang="en-US" altLang="en-US" sz="1200" smtClean="0"/>
              <a:pPr/>
              <a:t>21</a:t>
            </a:fld>
            <a:endParaRPr lang="en-US" altLang="en-US" sz="120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BD4EFF71-D881-447D-9ACE-CCD46309D619}" type="slidenum">
              <a:rPr lang="en-US" altLang="en-US" sz="1200" smtClean="0"/>
              <a:pPr/>
              <a:t>22</a:t>
            </a:fld>
            <a:endParaRPr lang="en-US" altLang="en-US" sz="120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19B02F9E-A6BD-4789-A6E3-0253F0281ED7}" type="slidenum">
              <a:rPr lang="en-US" altLang="en-US" sz="1200" smtClean="0"/>
              <a:pPr/>
              <a:t>23</a:t>
            </a:fld>
            <a:endParaRPr lang="en-US" altLang="en-US" sz="120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385D7DC1-EB53-4DBC-AB6D-008C50A0DBBC}" type="slidenum">
              <a:rPr lang="en-US" altLang="en-US" sz="1200" smtClean="0"/>
              <a:pPr/>
              <a:t>4</a:t>
            </a:fld>
            <a:endParaRPr lang="en-US" altLang="en-US" sz="120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8A2109A0-805E-432B-A97D-CA7DF298641F}" type="slidenum">
              <a:rPr lang="en-US" altLang="en-US" sz="1200" smtClean="0"/>
              <a:pPr/>
              <a:t>25</a:t>
            </a:fld>
            <a:endParaRPr lang="en-US" altLang="en-US" sz="120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F003BAA3-43FF-4D02-96A5-F19C584AD4AD}" type="slidenum">
              <a:rPr lang="en-US" altLang="en-US" sz="1200" smtClean="0"/>
              <a:pPr/>
              <a:t>26</a:t>
            </a:fld>
            <a:endParaRPr lang="en-US" altLang="en-US" sz="120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28B92170-7C55-4FF1-A281-346B695765EA}" type="slidenum">
              <a:rPr lang="en-US" altLang="en-US" sz="1200" smtClean="0"/>
              <a:pPr/>
              <a:t>27</a:t>
            </a:fld>
            <a:endParaRPr lang="en-US" altLang="en-US" sz="120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1A6F8A9C-AE86-4F3E-9250-EEC0CB4BE559}" type="slidenum">
              <a:rPr lang="en-US" altLang="en-US" sz="1200" smtClean="0"/>
              <a:pPr/>
              <a:t>28</a:t>
            </a:fld>
            <a:endParaRPr lang="en-US" altLang="en-US" sz="120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15A6FCEB-7ADD-4147-A5FE-F1FF3F5C6F97}" type="slidenum">
              <a:rPr lang="en-US" altLang="en-US" sz="1200" smtClean="0"/>
              <a:pPr/>
              <a:t>29</a:t>
            </a:fld>
            <a:endParaRPr lang="en-US" altLang="en-US" sz="120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F41B14AA-3EA5-4471-8FAD-5FE8CD376A15}" type="slidenum">
              <a:rPr lang="en-US" altLang="en-US" sz="1200" smtClean="0"/>
              <a:pPr/>
              <a:t>30</a:t>
            </a:fld>
            <a:endParaRPr lang="en-US" altLang="en-US" sz="120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D34ADE17-9BFB-49DD-98AC-5C7D05E52A9E}" type="slidenum">
              <a:rPr lang="en-US" altLang="en-US" sz="1200" smtClean="0"/>
              <a:pPr/>
              <a:t>31</a:t>
            </a:fld>
            <a:endParaRPr lang="en-US" altLang="en-US" sz="120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71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AF8E6456-984D-41DC-9C29-72C79303D9B6}" type="slidenum">
              <a:rPr lang="en-US" altLang="en-US" sz="1200" smtClean="0"/>
              <a:pPr/>
              <a:t>32</a:t>
            </a:fld>
            <a:endParaRPr lang="en-US" altLang="en-US" sz="120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737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34B44BBD-323D-4E01-8FD2-19AE8925A8D7}" type="slidenum">
              <a:rPr lang="en-US" altLang="en-US" sz="1200" smtClean="0"/>
              <a:pPr/>
              <a:t>33</a:t>
            </a:fld>
            <a:endParaRPr lang="en-US" altLang="en-US" sz="120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757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CB2D62B7-5FB6-4ADE-B5DB-CF669628796E}" type="slidenum">
              <a:rPr lang="en-US" altLang="en-US" sz="1200" smtClean="0"/>
              <a:pPr/>
              <a:t>34</a:t>
            </a:fld>
            <a:endParaRPr lang="en-US" altLang="en-US" sz="120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F2D178D5-D321-462F-BD9B-AC492979490B}" type="slidenum">
              <a:rPr lang="en-US" altLang="en-US" sz="1200" smtClean="0"/>
              <a:pPr/>
              <a:t>5</a:t>
            </a:fld>
            <a:endParaRPr lang="en-US" altLang="en-US" sz="120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778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4A2759A4-8CBF-41FC-A095-194E28A0F6FE}" type="slidenum">
              <a:rPr lang="en-US" altLang="en-US" sz="1200" smtClean="0"/>
              <a:pPr/>
              <a:t>35</a:t>
            </a:fld>
            <a:endParaRPr lang="en-US" altLang="en-US" sz="120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798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A406E9EC-F9B4-4CA7-AF69-ED1A64557714}" type="slidenum">
              <a:rPr lang="en-US" altLang="en-US" sz="1200" smtClean="0"/>
              <a:pPr/>
              <a:t>36</a:t>
            </a:fld>
            <a:endParaRPr lang="en-US" altLang="en-US" sz="120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839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D645A05C-3234-48A2-9FDB-5800DF028C37}" type="slidenum">
              <a:rPr lang="en-US" altLang="en-US" sz="1200" smtClean="0"/>
              <a:pPr/>
              <a:t>37</a:t>
            </a:fld>
            <a:endParaRPr lang="en-US" altLang="en-US" sz="120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96FFD25A-0F11-46B1-8DE0-47DA9DAFEB7F}" type="slidenum">
              <a:rPr lang="en-US" altLang="en-US" sz="1200" smtClean="0"/>
              <a:pPr/>
              <a:t>38</a:t>
            </a:fld>
            <a:endParaRPr lang="en-US" altLang="en-US" sz="1200"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880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A8CBFD62-E6B3-4A86-A1CD-BFF47CC78A07}" type="slidenum">
              <a:rPr lang="en-US" altLang="en-US" sz="1200" smtClean="0"/>
              <a:pPr/>
              <a:t>39</a:t>
            </a:fld>
            <a:endParaRPr lang="en-US" altLang="en-US" sz="1200"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901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FA822A8D-D3D5-48D9-842C-DD1A7853542D}" type="slidenum">
              <a:rPr lang="en-US" altLang="en-US" sz="1200" smtClean="0"/>
              <a:pPr/>
              <a:t>40</a:t>
            </a:fld>
            <a:endParaRPr lang="en-US" altLang="en-US" sz="1200"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942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245759EB-09DD-4EC9-B5FC-D3CEB91BBC30}" type="slidenum">
              <a:rPr lang="en-US" altLang="en-US" sz="1200" smtClean="0"/>
              <a:pPr/>
              <a:t>41</a:t>
            </a:fld>
            <a:endParaRPr lang="en-US" altLang="en-US" sz="1200"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962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74B20E38-6BEA-4D04-BC2E-B9E69F266479}" type="slidenum">
              <a:rPr lang="en-US" altLang="en-US" sz="1200" smtClean="0"/>
              <a:pPr/>
              <a:t>42</a:t>
            </a:fld>
            <a:endParaRPr lang="en-US" altLang="en-US" sz="120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3F2CA2B8-9424-40FF-995F-A9C6AB4AF45C}" type="slidenum">
              <a:rPr lang="en-US" altLang="en-US" sz="1200" smtClean="0"/>
              <a:pPr/>
              <a:t>6</a:t>
            </a:fld>
            <a:endParaRPr lang="en-US" altLang="en-US" sz="120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1B0DA340-5AB7-4AB3-B933-8EA3CE00A18B}" type="slidenum">
              <a:rPr lang="en-US" altLang="en-US" sz="1200" smtClean="0"/>
              <a:pPr/>
              <a:t>7</a:t>
            </a:fld>
            <a:endParaRPr lang="en-US" altLang="en-US" sz="120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819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F96242E4-2E01-4352-8834-8969CED8F0BE}" type="slidenum">
              <a:rPr lang="en-US" altLang="en-US" sz="1200" smtClean="0"/>
              <a:pPr/>
              <a:t>8</a:t>
            </a:fld>
            <a:endParaRPr lang="en-US" altLang="en-US" sz="120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921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F6708F22-E465-489D-A317-5A2A8431AFAC}" type="slidenum">
              <a:rPr lang="en-US" altLang="en-US" sz="1200" smtClean="0"/>
              <a:pPr/>
              <a:t>9</a:t>
            </a:fld>
            <a:endParaRPr lang="en-US" altLang="en-US" sz="120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352A88E7-0BD7-4F21-9A39-5E72140687C6}" type="slidenum">
              <a:rPr lang="en-US" altLang="en-US" sz="1200" smtClean="0"/>
              <a:pPr/>
              <a:t>11</a:t>
            </a:fld>
            <a:endParaRPr lang="en-US" altLang="en-US" sz="120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CDB68281-5B64-4196-BBE0-0D582C151FF9}" type="slidenum">
              <a:rPr lang="en-US" altLang="en-US" sz="1200" smtClean="0"/>
              <a:pPr/>
              <a:t>12</a:t>
            </a:fld>
            <a:endParaRPr lang="en-US" altLang="en-US" sz="120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BBD36415-6DBF-40E5-B185-A5F17897C6E2}" type="slidenum">
              <a:rPr lang="en-US" altLang="en-US"/>
              <a:pPr>
                <a:defRPr/>
              </a:pPr>
              <a:t>‹#›</a:t>
            </a:fld>
            <a:endParaRPr lang="en-US" altLang="en-US"/>
          </a:p>
        </p:txBody>
      </p:sp>
    </p:spTree>
    <p:extLst>
      <p:ext uri="{BB962C8B-B14F-4D97-AF65-F5344CB8AC3E}">
        <p14:creationId xmlns:p14="http://schemas.microsoft.com/office/powerpoint/2010/main" val="26629616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202616A3-92ED-4EAD-88D6-68CA2F694BF4}" type="slidenum">
              <a:rPr lang="en-US" altLang="en-US"/>
              <a:pPr>
                <a:defRPr/>
              </a:pPr>
              <a:t>‹#›</a:t>
            </a:fld>
            <a:endParaRPr lang="en-US" altLang="en-US"/>
          </a:p>
        </p:txBody>
      </p:sp>
    </p:spTree>
    <p:extLst>
      <p:ext uri="{BB962C8B-B14F-4D97-AF65-F5344CB8AC3E}">
        <p14:creationId xmlns:p14="http://schemas.microsoft.com/office/powerpoint/2010/main" val="37547250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288257A6-8DC0-4F79-AC64-C3F7F86F7622}" type="slidenum">
              <a:rPr lang="en-US" altLang="en-US"/>
              <a:pPr>
                <a:defRPr/>
              </a:pPr>
              <a:t>‹#›</a:t>
            </a:fld>
            <a:endParaRPr lang="en-US" altLang="en-US"/>
          </a:p>
        </p:txBody>
      </p:sp>
    </p:spTree>
    <p:extLst>
      <p:ext uri="{BB962C8B-B14F-4D97-AF65-F5344CB8AC3E}">
        <p14:creationId xmlns:p14="http://schemas.microsoft.com/office/powerpoint/2010/main" val="6673424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FF475517-7768-4EF8-A2AC-8491F2487036}" type="slidenum">
              <a:rPr lang="en-US" altLang="en-US"/>
              <a:pPr>
                <a:defRPr/>
              </a:pPr>
              <a:t>‹#›</a:t>
            </a:fld>
            <a:endParaRPr lang="en-US" altLang="en-US"/>
          </a:p>
        </p:txBody>
      </p:sp>
    </p:spTree>
    <p:extLst>
      <p:ext uri="{BB962C8B-B14F-4D97-AF65-F5344CB8AC3E}">
        <p14:creationId xmlns:p14="http://schemas.microsoft.com/office/powerpoint/2010/main" val="49125091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2D75CD03-51BF-4D61-8948-65936697530D}" type="slidenum">
              <a:rPr lang="en-US" altLang="en-US"/>
              <a:pPr>
                <a:defRPr/>
              </a:pPr>
              <a:t>‹#›</a:t>
            </a:fld>
            <a:endParaRPr lang="en-US" altLang="en-US"/>
          </a:p>
        </p:txBody>
      </p:sp>
    </p:spTree>
    <p:extLst>
      <p:ext uri="{BB962C8B-B14F-4D97-AF65-F5344CB8AC3E}">
        <p14:creationId xmlns:p14="http://schemas.microsoft.com/office/powerpoint/2010/main" val="32069657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endParaRPr lang="en-US" altLang="en-US"/>
          </a:p>
        </p:txBody>
      </p:sp>
      <p:sp>
        <p:nvSpPr>
          <p:cNvPr id="6" name="Footer Placeholder 5"/>
          <p:cNvSpPr>
            <a:spLocks noGrp="1"/>
          </p:cNvSpPr>
          <p:nvPr>
            <p:ph type="ftr" sz="quarter" idx="11"/>
          </p:nvPr>
        </p:nvSpPr>
        <p:spPr/>
        <p:txBody>
          <a:bodyPr/>
          <a:lstStyle>
            <a:lvl1pPr>
              <a:defRPr/>
            </a:lvl1pPr>
          </a:lstStyle>
          <a:p>
            <a:pPr>
              <a:defRPr/>
            </a:pPr>
            <a:endParaRPr lang="en-US" altLang="en-US"/>
          </a:p>
        </p:txBody>
      </p:sp>
      <p:sp>
        <p:nvSpPr>
          <p:cNvPr id="7" name="Slide Number Placeholder 6"/>
          <p:cNvSpPr>
            <a:spLocks noGrp="1"/>
          </p:cNvSpPr>
          <p:nvPr>
            <p:ph type="sldNum" sz="quarter" idx="12"/>
          </p:nvPr>
        </p:nvSpPr>
        <p:spPr/>
        <p:txBody>
          <a:bodyPr/>
          <a:lstStyle>
            <a:lvl1pPr>
              <a:defRPr/>
            </a:lvl1pPr>
          </a:lstStyle>
          <a:p>
            <a:pPr>
              <a:defRPr/>
            </a:pPr>
            <a:fld id="{4CC287E4-1DEE-4FFC-8EE3-E0C95ED3044C}" type="slidenum">
              <a:rPr lang="en-US" altLang="en-US"/>
              <a:pPr>
                <a:defRPr/>
              </a:pPr>
              <a:t>‹#›</a:t>
            </a:fld>
            <a:endParaRPr lang="en-US" altLang="en-US"/>
          </a:p>
        </p:txBody>
      </p:sp>
    </p:spTree>
    <p:extLst>
      <p:ext uri="{BB962C8B-B14F-4D97-AF65-F5344CB8AC3E}">
        <p14:creationId xmlns:p14="http://schemas.microsoft.com/office/powerpoint/2010/main" val="29365521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endParaRPr lang="en-US" altLang="en-US"/>
          </a:p>
        </p:txBody>
      </p:sp>
      <p:sp>
        <p:nvSpPr>
          <p:cNvPr id="8" name="Footer Placeholder 7"/>
          <p:cNvSpPr>
            <a:spLocks noGrp="1"/>
          </p:cNvSpPr>
          <p:nvPr>
            <p:ph type="ftr" sz="quarter" idx="11"/>
          </p:nvPr>
        </p:nvSpPr>
        <p:spPr/>
        <p:txBody>
          <a:bodyPr/>
          <a:lstStyle>
            <a:lvl1pPr>
              <a:defRPr/>
            </a:lvl1pPr>
          </a:lstStyle>
          <a:p>
            <a:pPr>
              <a:defRPr/>
            </a:pPr>
            <a:endParaRPr lang="en-US" altLang="en-US"/>
          </a:p>
        </p:txBody>
      </p:sp>
      <p:sp>
        <p:nvSpPr>
          <p:cNvPr id="9" name="Slide Number Placeholder 8"/>
          <p:cNvSpPr>
            <a:spLocks noGrp="1"/>
          </p:cNvSpPr>
          <p:nvPr>
            <p:ph type="sldNum" sz="quarter" idx="12"/>
          </p:nvPr>
        </p:nvSpPr>
        <p:spPr/>
        <p:txBody>
          <a:bodyPr/>
          <a:lstStyle>
            <a:lvl1pPr>
              <a:defRPr/>
            </a:lvl1pPr>
          </a:lstStyle>
          <a:p>
            <a:pPr>
              <a:defRPr/>
            </a:pPr>
            <a:fld id="{C6E1123C-0BDB-4A33-97D9-E200E100194F}" type="slidenum">
              <a:rPr lang="en-US" altLang="en-US"/>
              <a:pPr>
                <a:defRPr/>
              </a:pPr>
              <a:t>‹#›</a:t>
            </a:fld>
            <a:endParaRPr lang="en-US" altLang="en-US"/>
          </a:p>
        </p:txBody>
      </p:sp>
    </p:spTree>
    <p:extLst>
      <p:ext uri="{BB962C8B-B14F-4D97-AF65-F5344CB8AC3E}">
        <p14:creationId xmlns:p14="http://schemas.microsoft.com/office/powerpoint/2010/main" val="30696254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endParaRPr lang="en-US" altLang="en-US"/>
          </a:p>
        </p:txBody>
      </p:sp>
      <p:sp>
        <p:nvSpPr>
          <p:cNvPr id="4" name="Footer Placeholder 3"/>
          <p:cNvSpPr>
            <a:spLocks noGrp="1"/>
          </p:cNvSpPr>
          <p:nvPr>
            <p:ph type="ftr" sz="quarter" idx="11"/>
          </p:nvPr>
        </p:nvSpPr>
        <p:spPr/>
        <p:txBody>
          <a:bodyPr/>
          <a:lstStyle>
            <a:lvl1pPr>
              <a:defRPr/>
            </a:lvl1pPr>
          </a:lstStyle>
          <a:p>
            <a:pPr>
              <a:defRPr/>
            </a:pPr>
            <a:endParaRPr lang="en-US" altLang="en-US"/>
          </a:p>
        </p:txBody>
      </p:sp>
      <p:sp>
        <p:nvSpPr>
          <p:cNvPr id="5" name="Slide Number Placeholder 4"/>
          <p:cNvSpPr>
            <a:spLocks noGrp="1"/>
          </p:cNvSpPr>
          <p:nvPr>
            <p:ph type="sldNum" sz="quarter" idx="12"/>
          </p:nvPr>
        </p:nvSpPr>
        <p:spPr/>
        <p:txBody>
          <a:bodyPr/>
          <a:lstStyle>
            <a:lvl1pPr>
              <a:defRPr/>
            </a:lvl1pPr>
          </a:lstStyle>
          <a:p>
            <a:pPr>
              <a:defRPr/>
            </a:pPr>
            <a:fld id="{EFB5900D-3A08-40DD-89DB-380618F75712}" type="slidenum">
              <a:rPr lang="en-US" altLang="en-US"/>
              <a:pPr>
                <a:defRPr/>
              </a:pPr>
              <a:t>‹#›</a:t>
            </a:fld>
            <a:endParaRPr lang="en-US" altLang="en-US"/>
          </a:p>
        </p:txBody>
      </p:sp>
    </p:spTree>
    <p:extLst>
      <p:ext uri="{BB962C8B-B14F-4D97-AF65-F5344CB8AC3E}">
        <p14:creationId xmlns:p14="http://schemas.microsoft.com/office/powerpoint/2010/main" val="36709035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ltLang="en-US"/>
          </a:p>
        </p:txBody>
      </p:sp>
      <p:sp>
        <p:nvSpPr>
          <p:cNvPr id="3" name="Footer Placeholder 2"/>
          <p:cNvSpPr>
            <a:spLocks noGrp="1"/>
          </p:cNvSpPr>
          <p:nvPr>
            <p:ph type="ftr" sz="quarter" idx="11"/>
          </p:nvPr>
        </p:nvSpPr>
        <p:spPr/>
        <p:txBody>
          <a:bodyPr/>
          <a:lstStyle>
            <a:lvl1pPr>
              <a:defRPr/>
            </a:lvl1pPr>
          </a:lstStyle>
          <a:p>
            <a:pPr>
              <a:defRPr/>
            </a:pPr>
            <a:endParaRPr lang="en-US" altLang="en-US"/>
          </a:p>
        </p:txBody>
      </p:sp>
      <p:sp>
        <p:nvSpPr>
          <p:cNvPr id="4" name="Slide Number Placeholder 3"/>
          <p:cNvSpPr>
            <a:spLocks noGrp="1"/>
          </p:cNvSpPr>
          <p:nvPr>
            <p:ph type="sldNum" sz="quarter" idx="12"/>
          </p:nvPr>
        </p:nvSpPr>
        <p:spPr/>
        <p:txBody>
          <a:bodyPr/>
          <a:lstStyle>
            <a:lvl1pPr>
              <a:defRPr/>
            </a:lvl1pPr>
          </a:lstStyle>
          <a:p>
            <a:pPr>
              <a:defRPr/>
            </a:pPr>
            <a:fld id="{D4D91888-A672-4193-B23D-8691DE43A90D}" type="slidenum">
              <a:rPr lang="en-US" altLang="en-US"/>
              <a:pPr>
                <a:defRPr/>
              </a:pPr>
              <a:t>‹#›</a:t>
            </a:fld>
            <a:endParaRPr lang="en-US" altLang="en-US"/>
          </a:p>
        </p:txBody>
      </p:sp>
    </p:spTree>
    <p:extLst>
      <p:ext uri="{BB962C8B-B14F-4D97-AF65-F5344CB8AC3E}">
        <p14:creationId xmlns:p14="http://schemas.microsoft.com/office/powerpoint/2010/main" val="20379257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ltLang="en-US"/>
          </a:p>
        </p:txBody>
      </p:sp>
      <p:sp>
        <p:nvSpPr>
          <p:cNvPr id="6" name="Footer Placeholder 5"/>
          <p:cNvSpPr>
            <a:spLocks noGrp="1"/>
          </p:cNvSpPr>
          <p:nvPr>
            <p:ph type="ftr" sz="quarter" idx="11"/>
          </p:nvPr>
        </p:nvSpPr>
        <p:spPr/>
        <p:txBody>
          <a:bodyPr/>
          <a:lstStyle>
            <a:lvl1pPr>
              <a:defRPr/>
            </a:lvl1pPr>
          </a:lstStyle>
          <a:p>
            <a:pPr>
              <a:defRPr/>
            </a:pPr>
            <a:endParaRPr lang="en-US" altLang="en-US"/>
          </a:p>
        </p:txBody>
      </p:sp>
      <p:sp>
        <p:nvSpPr>
          <p:cNvPr id="7" name="Slide Number Placeholder 6"/>
          <p:cNvSpPr>
            <a:spLocks noGrp="1"/>
          </p:cNvSpPr>
          <p:nvPr>
            <p:ph type="sldNum" sz="quarter" idx="12"/>
          </p:nvPr>
        </p:nvSpPr>
        <p:spPr/>
        <p:txBody>
          <a:bodyPr/>
          <a:lstStyle>
            <a:lvl1pPr>
              <a:defRPr/>
            </a:lvl1pPr>
          </a:lstStyle>
          <a:p>
            <a:pPr>
              <a:defRPr/>
            </a:pPr>
            <a:fld id="{7460EAE0-2D04-42E9-ACEA-0D4A2DDD799D}" type="slidenum">
              <a:rPr lang="en-US" altLang="en-US"/>
              <a:pPr>
                <a:defRPr/>
              </a:pPr>
              <a:t>‹#›</a:t>
            </a:fld>
            <a:endParaRPr lang="en-US" altLang="en-US"/>
          </a:p>
        </p:txBody>
      </p:sp>
    </p:spTree>
    <p:extLst>
      <p:ext uri="{BB962C8B-B14F-4D97-AF65-F5344CB8AC3E}">
        <p14:creationId xmlns:p14="http://schemas.microsoft.com/office/powerpoint/2010/main" val="33009468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ltLang="en-US"/>
          </a:p>
        </p:txBody>
      </p:sp>
      <p:sp>
        <p:nvSpPr>
          <p:cNvPr id="6" name="Footer Placeholder 5"/>
          <p:cNvSpPr>
            <a:spLocks noGrp="1"/>
          </p:cNvSpPr>
          <p:nvPr>
            <p:ph type="ftr" sz="quarter" idx="11"/>
          </p:nvPr>
        </p:nvSpPr>
        <p:spPr/>
        <p:txBody>
          <a:bodyPr/>
          <a:lstStyle>
            <a:lvl1pPr>
              <a:defRPr/>
            </a:lvl1pPr>
          </a:lstStyle>
          <a:p>
            <a:pPr>
              <a:defRPr/>
            </a:pPr>
            <a:endParaRPr lang="en-US" altLang="en-US"/>
          </a:p>
        </p:txBody>
      </p:sp>
      <p:sp>
        <p:nvSpPr>
          <p:cNvPr id="7" name="Slide Number Placeholder 6"/>
          <p:cNvSpPr>
            <a:spLocks noGrp="1"/>
          </p:cNvSpPr>
          <p:nvPr>
            <p:ph type="sldNum" sz="quarter" idx="12"/>
          </p:nvPr>
        </p:nvSpPr>
        <p:spPr/>
        <p:txBody>
          <a:bodyPr/>
          <a:lstStyle>
            <a:lvl1pPr>
              <a:defRPr/>
            </a:lvl1pPr>
          </a:lstStyle>
          <a:p>
            <a:pPr>
              <a:defRPr/>
            </a:pPr>
            <a:fld id="{545583BA-D046-4E9F-9774-4D6FB5699878}" type="slidenum">
              <a:rPr lang="en-US" altLang="en-US"/>
              <a:pPr>
                <a:defRPr/>
              </a:pPr>
              <a:t>‹#›</a:t>
            </a:fld>
            <a:endParaRPr lang="en-US" altLang="en-US"/>
          </a:p>
        </p:txBody>
      </p:sp>
    </p:spTree>
    <p:extLst>
      <p:ext uri="{BB962C8B-B14F-4D97-AF65-F5344CB8AC3E}">
        <p14:creationId xmlns:p14="http://schemas.microsoft.com/office/powerpoint/2010/main" val="1961947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66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noProof="1"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noProof="1" smtClean="0"/>
              <a:t>Click to edit Master text styles</a:t>
            </a:r>
          </a:p>
          <a:p>
            <a:pPr lvl="1"/>
            <a:r>
              <a:rPr lang="en-US" altLang="en-US" noProof="1" smtClean="0"/>
              <a:t>Second level</a:t>
            </a:r>
          </a:p>
          <a:p>
            <a:pPr lvl="2"/>
            <a:r>
              <a:rPr lang="en-US" altLang="en-US" noProof="1" smtClean="0"/>
              <a:t>Third level</a:t>
            </a:r>
          </a:p>
          <a:p>
            <a:pPr lvl="3"/>
            <a:r>
              <a:rPr lang="en-US" altLang="en-US" noProof="1" smtClean="0"/>
              <a:t>Fourth level</a:t>
            </a:r>
          </a:p>
          <a:p>
            <a:pPr lvl="4"/>
            <a:r>
              <a:rPr lang="en-US" altLang="en-US" noProof="1"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noProof="1"/>
            </a:lvl1pPr>
          </a:lstStyle>
          <a:p>
            <a:pPr>
              <a:defRPr/>
            </a:pPr>
            <a:endParaRPr lang="en-US" alt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noProof="1"/>
            </a:lvl1pPr>
          </a:lstStyle>
          <a:p>
            <a:pPr>
              <a:defRPr/>
            </a:pPr>
            <a:endParaRPr lang="en-US" alt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noProof="1"/>
            </a:lvl1pPr>
          </a:lstStyle>
          <a:p>
            <a:pPr>
              <a:defRPr/>
            </a:pPr>
            <a:fld id="{29BC6094-C683-42F2-A60B-1EE09CC43469}" type="slidenum">
              <a:rPr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919" r:id="rId1"/>
    <p:sldLayoutId id="2147483920" r:id="rId2"/>
    <p:sldLayoutId id="2147483921" r:id="rId3"/>
    <p:sldLayoutId id="2147483922" r:id="rId4"/>
    <p:sldLayoutId id="2147483923" r:id="rId5"/>
    <p:sldLayoutId id="2147483924" r:id="rId6"/>
    <p:sldLayoutId id="2147483925" r:id="rId7"/>
    <p:sldLayoutId id="2147483926" r:id="rId8"/>
    <p:sldLayoutId id="2147483927" r:id="rId9"/>
    <p:sldLayoutId id="2147483928" r:id="rId10"/>
    <p:sldLayoutId id="2147483929"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www.youtube.com/watch?v=5MJbHmgaeDM" TargetMode="External"/><Relationship Id="rId5" Type="http://schemas.openxmlformats.org/officeDocument/2006/relationships/hyperlink" Target="https://www.youtube.com/watch?v=1EmakH0xz9U" TargetMode="Externa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video" Target="file:///C:\Users\cness\Dropbox\2017-2018%20Spanish%20I\Unit%20I\Learn%20the%20Spanish%20Alphabet!.mp4" TargetMode="External"/><Relationship Id="rId4" Type="http://schemas.openxmlformats.org/officeDocument/2006/relationships/hyperlink" Target="https://www.youtube.com/watch?v=1EmakH0xz9U"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www.youtube.com/watch?v=0aZ7lPQ5EXs"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video" Target="file:///C:\Users\cness\Dropbox\2017-2018%20Spanish%20I\Unit%20I\Conversational%20Spanish%201%20Spanish%20alphabet.mp4" TargetMode="External"/><Relationship Id="rId4" Type="http://schemas.openxmlformats.org/officeDocument/2006/relationships/hyperlink" Target="https://www.youtube.com/watch?v=pltdDF_tDdc"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2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3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3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3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3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3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3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3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3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3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4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4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4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video" Target="file:///C:\Users\cness\Dropbox\2017-2018%20Spanish%20I\Unit%20I\Spelling%20Spanish%20Names%20Listening%20Quiz%20Practice.mp4" TargetMode="External"/><Relationship Id="rId4" Type="http://schemas.openxmlformats.org/officeDocument/2006/relationships/hyperlink" Target="https://www.youtube.com/watch?v=lDMDL50iqxM" TargetMode="External"/></Relationships>
</file>

<file path=ppt/slides/_rels/slide55.xml.rels><?xml version="1.0" encoding="UTF-8" standalone="yes"?>
<Relationships xmlns="http://schemas.openxmlformats.org/package/2006/relationships"><Relationship Id="rId3" Type="http://schemas.openxmlformats.org/officeDocument/2006/relationships/hyperlink" Target="https://www.youtube.com/watch?v=lDMDL50iqxM" TargetMode="External"/><Relationship Id="rId2" Type="http://schemas.openxmlformats.org/officeDocument/2006/relationships/slideLayout" Target="../slideLayouts/slideLayout2.xml"/><Relationship Id="rId1" Type="http://schemas.openxmlformats.org/officeDocument/2006/relationships/video" Target="file:///C:\Users\cness\Dropbox\2017-2018%20Spanish%20I\Unit%20I\Spelling%20Spanish%20Names%20Listening%20Quiz%20Practice.mp4" TargetMode="Externa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758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4116388"/>
            <a:ext cx="2209800" cy="1751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7589" name="WordArt 5"/>
          <p:cNvSpPr>
            <a:spLocks noChangeArrowheads="1" noChangeShapeType="1" noTextEdit="1"/>
          </p:cNvSpPr>
          <p:nvPr/>
        </p:nvSpPr>
        <p:spPr bwMode="auto">
          <a:xfrm rot="-862130">
            <a:off x="1809750" y="685800"/>
            <a:ext cx="476250" cy="857250"/>
          </a:xfrm>
          <a:prstGeom prst="rect">
            <a:avLst/>
          </a:prstGeom>
        </p:spPr>
        <p:txBody>
          <a:bodyPr wrap="none" fromWordArt="1">
            <a:prstTxWarp prst="textPlain">
              <a:avLst>
                <a:gd name="adj" fmla="val 50000"/>
              </a:avLst>
            </a:prstTxWarp>
          </a:bodyPr>
          <a:lstStyle/>
          <a:p>
            <a:pPr algn="ctr"/>
            <a:r>
              <a:rPr lang="en-US" sz="6000" b="1" kern="10">
                <a:ln w="9525">
                  <a:solidFill>
                    <a:srgbClr val="000000"/>
                  </a:solidFill>
                  <a:round/>
                  <a:headEnd/>
                  <a:tailEnd/>
                </a:ln>
                <a:solidFill>
                  <a:srgbClr val="99CC00"/>
                </a:solidFill>
                <a:cs typeface="Times New Roman" panose="02020603050405020304" pitchFamily="18" charset="0"/>
              </a:rPr>
              <a:t>T</a:t>
            </a:r>
          </a:p>
        </p:txBody>
      </p:sp>
      <p:sp>
        <p:nvSpPr>
          <p:cNvPr id="67590" name="WordArt 6"/>
          <p:cNvSpPr>
            <a:spLocks noChangeArrowheads="1" noChangeShapeType="1" noTextEdit="1"/>
          </p:cNvSpPr>
          <p:nvPr/>
        </p:nvSpPr>
        <p:spPr bwMode="auto">
          <a:xfrm>
            <a:off x="2476500" y="685800"/>
            <a:ext cx="304800" cy="695325"/>
          </a:xfrm>
          <a:prstGeom prst="rect">
            <a:avLst/>
          </a:prstGeom>
        </p:spPr>
        <p:txBody>
          <a:bodyPr wrap="none" fromWordArt="1">
            <a:prstTxWarp prst="textPlain">
              <a:avLst>
                <a:gd name="adj" fmla="val 50000"/>
              </a:avLst>
            </a:prstTxWarp>
          </a:bodyPr>
          <a:lstStyle/>
          <a:p>
            <a:pPr algn="ctr"/>
            <a:r>
              <a:rPr lang="en-US" sz="4800" b="1" kern="10">
                <a:ln w="9525">
                  <a:solidFill>
                    <a:srgbClr val="000000"/>
                  </a:solidFill>
                  <a:round/>
                  <a:headEnd/>
                  <a:tailEnd/>
                </a:ln>
                <a:solidFill>
                  <a:srgbClr val="FF0000"/>
                </a:solidFill>
                <a:cs typeface="Times New Roman" panose="02020603050405020304" pitchFamily="18" charset="0"/>
              </a:rPr>
              <a:t>h</a:t>
            </a:r>
          </a:p>
        </p:txBody>
      </p:sp>
      <p:sp>
        <p:nvSpPr>
          <p:cNvPr id="67591" name="WordArt 7"/>
          <p:cNvSpPr>
            <a:spLocks noChangeArrowheads="1" noChangeShapeType="1" noTextEdit="1"/>
          </p:cNvSpPr>
          <p:nvPr/>
        </p:nvSpPr>
        <p:spPr bwMode="auto">
          <a:xfrm>
            <a:off x="2933700" y="828675"/>
            <a:ext cx="266700" cy="695325"/>
          </a:xfrm>
          <a:prstGeom prst="rect">
            <a:avLst/>
          </a:prstGeom>
        </p:spPr>
        <p:txBody>
          <a:bodyPr wrap="none" fromWordArt="1">
            <a:prstTxWarp prst="textPlain">
              <a:avLst>
                <a:gd name="adj" fmla="val 50000"/>
              </a:avLst>
            </a:prstTxWarp>
          </a:bodyPr>
          <a:lstStyle/>
          <a:p>
            <a:pPr algn="ctr"/>
            <a:r>
              <a:rPr lang="en-US" sz="4800" b="1" kern="10">
                <a:ln w="9525">
                  <a:solidFill>
                    <a:srgbClr val="000000"/>
                  </a:solidFill>
                  <a:round/>
                  <a:headEnd/>
                  <a:tailEnd/>
                </a:ln>
                <a:solidFill>
                  <a:srgbClr val="0000FF"/>
                </a:solidFill>
                <a:cs typeface="Times New Roman" panose="02020603050405020304" pitchFamily="18" charset="0"/>
              </a:rPr>
              <a:t>e</a:t>
            </a:r>
          </a:p>
        </p:txBody>
      </p:sp>
      <p:sp>
        <p:nvSpPr>
          <p:cNvPr id="67592" name="WordArt 8"/>
          <p:cNvSpPr>
            <a:spLocks noChangeArrowheads="1" noChangeShapeType="1" noTextEdit="1"/>
          </p:cNvSpPr>
          <p:nvPr/>
        </p:nvSpPr>
        <p:spPr bwMode="auto">
          <a:xfrm>
            <a:off x="3924300" y="762000"/>
            <a:ext cx="476250" cy="857250"/>
          </a:xfrm>
          <a:prstGeom prst="rect">
            <a:avLst/>
          </a:prstGeom>
        </p:spPr>
        <p:txBody>
          <a:bodyPr wrap="none" fromWordArt="1">
            <a:prstTxWarp prst="textPlain">
              <a:avLst>
                <a:gd name="adj" fmla="val 50000"/>
              </a:avLst>
            </a:prstTxWarp>
          </a:bodyPr>
          <a:lstStyle/>
          <a:p>
            <a:pPr algn="ctr"/>
            <a:r>
              <a:rPr lang="en-US" sz="6000" b="1" kern="10">
                <a:ln w="9525">
                  <a:solidFill>
                    <a:srgbClr val="000000"/>
                  </a:solidFill>
                  <a:round/>
                  <a:headEnd/>
                  <a:tailEnd/>
                </a:ln>
                <a:solidFill>
                  <a:srgbClr val="99CC00"/>
                </a:solidFill>
                <a:cs typeface="Times New Roman" panose="02020603050405020304" pitchFamily="18" charset="0"/>
              </a:rPr>
              <a:t>S</a:t>
            </a:r>
          </a:p>
        </p:txBody>
      </p:sp>
      <p:sp>
        <p:nvSpPr>
          <p:cNvPr id="67593" name="WordArt 9"/>
          <p:cNvSpPr>
            <a:spLocks noChangeArrowheads="1" noChangeShapeType="1" noTextEdit="1"/>
          </p:cNvSpPr>
          <p:nvPr/>
        </p:nvSpPr>
        <p:spPr bwMode="auto">
          <a:xfrm rot="-1004029">
            <a:off x="6534150" y="609600"/>
            <a:ext cx="476250" cy="857250"/>
          </a:xfrm>
          <a:prstGeom prst="rect">
            <a:avLst/>
          </a:prstGeom>
        </p:spPr>
        <p:txBody>
          <a:bodyPr wrap="none" fromWordArt="1">
            <a:prstTxWarp prst="textPlain">
              <a:avLst>
                <a:gd name="adj" fmla="val 50000"/>
              </a:avLst>
            </a:prstTxWarp>
          </a:bodyPr>
          <a:lstStyle/>
          <a:p>
            <a:pPr algn="ctr"/>
            <a:r>
              <a:rPr lang="en-US" sz="6000" b="1" kern="10">
                <a:ln w="9525">
                  <a:solidFill>
                    <a:srgbClr val="000000"/>
                  </a:solidFill>
                  <a:round/>
                  <a:headEnd/>
                  <a:tailEnd/>
                </a:ln>
                <a:solidFill>
                  <a:srgbClr val="333333"/>
                </a:solidFill>
                <a:cs typeface="Times New Roman" panose="02020603050405020304" pitchFamily="18" charset="0"/>
              </a:rPr>
              <a:t>h</a:t>
            </a:r>
          </a:p>
        </p:txBody>
      </p:sp>
      <p:sp>
        <p:nvSpPr>
          <p:cNvPr id="67594" name="WordArt 10"/>
          <p:cNvSpPr>
            <a:spLocks noChangeArrowheads="1" noChangeShapeType="1" noTextEdit="1"/>
          </p:cNvSpPr>
          <p:nvPr/>
        </p:nvSpPr>
        <p:spPr bwMode="auto">
          <a:xfrm>
            <a:off x="6076950" y="1066800"/>
            <a:ext cx="476250" cy="857250"/>
          </a:xfrm>
          <a:prstGeom prst="rect">
            <a:avLst/>
          </a:prstGeom>
        </p:spPr>
        <p:txBody>
          <a:bodyPr wrap="none" fromWordArt="1">
            <a:prstTxWarp prst="textPlain">
              <a:avLst>
                <a:gd name="adj" fmla="val 50000"/>
              </a:avLst>
            </a:prstTxWarp>
          </a:bodyPr>
          <a:lstStyle/>
          <a:p>
            <a:pPr algn="ctr"/>
            <a:r>
              <a:rPr lang="en-US" sz="6000" b="1" kern="10">
                <a:ln w="9525">
                  <a:solidFill>
                    <a:srgbClr val="000000"/>
                  </a:solidFill>
                  <a:round/>
                  <a:headEnd/>
                  <a:tailEnd/>
                </a:ln>
                <a:solidFill>
                  <a:srgbClr val="00FFFF"/>
                </a:solidFill>
                <a:cs typeface="Times New Roman" panose="02020603050405020304" pitchFamily="18" charset="0"/>
              </a:rPr>
              <a:t>s</a:t>
            </a:r>
          </a:p>
        </p:txBody>
      </p:sp>
      <p:sp>
        <p:nvSpPr>
          <p:cNvPr id="67595" name="WordArt 11"/>
          <p:cNvSpPr>
            <a:spLocks noChangeArrowheads="1" noChangeShapeType="1" noTextEdit="1"/>
          </p:cNvSpPr>
          <p:nvPr/>
        </p:nvSpPr>
        <p:spPr bwMode="auto">
          <a:xfrm>
            <a:off x="5772150" y="685800"/>
            <a:ext cx="228600" cy="952500"/>
          </a:xfrm>
          <a:prstGeom prst="rect">
            <a:avLst/>
          </a:prstGeom>
        </p:spPr>
        <p:txBody>
          <a:bodyPr wrap="none" fromWordArt="1">
            <a:prstTxWarp prst="textPlain">
              <a:avLst>
                <a:gd name="adj" fmla="val 50000"/>
              </a:avLst>
            </a:prstTxWarp>
          </a:bodyPr>
          <a:lstStyle/>
          <a:p>
            <a:pPr algn="ctr"/>
            <a:r>
              <a:rPr lang="en-US" sz="6600" b="1" kern="10">
                <a:ln w="9525">
                  <a:solidFill>
                    <a:srgbClr val="000000"/>
                  </a:solidFill>
                  <a:round/>
                  <a:headEnd/>
                  <a:tailEnd/>
                </a:ln>
                <a:solidFill>
                  <a:srgbClr val="FF0000"/>
                </a:solidFill>
                <a:cs typeface="Times New Roman" panose="02020603050405020304" pitchFamily="18" charset="0"/>
              </a:rPr>
              <a:t>i</a:t>
            </a:r>
          </a:p>
        </p:txBody>
      </p:sp>
      <p:sp>
        <p:nvSpPr>
          <p:cNvPr id="67596" name="WordArt 12"/>
          <p:cNvSpPr>
            <a:spLocks noChangeArrowheads="1" noChangeShapeType="1" noTextEdit="1"/>
          </p:cNvSpPr>
          <p:nvPr/>
        </p:nvSpPr>
        <p:spPr bwMode="auto">
          <a:xfrm>
            <a:off x="5391150" y="914400"/>
            <a:ext cx="285750" cy="638175"/>
          </a:xfrm>
          <a:prstGeom prst="rect">
            <a:avLst/>
          </a:prstGeom>
        </p:spPr>
        <p:txBody>
          <a:bodyPr wrap="none" fromWordArt="1">
            <a:prstTxWarp prst="textPlain">
              <a:avLst>
                <a:gd name="adj" fmla="val 50000"/>
              </a:avLst>
            </a:prstTxWarp>
          </a:bodyPr>
          <a:lstStyle/>
          <a:p>
            <a:pPr algn="ctr"/>
            <a:r>
              <a:rPr lang="en-US" sz="4400" b="1" kern="10">
                <a:ln w="9525">
                  <a:solidFill>
                    <a:srgbClr val="000000"/>
                  </a:solidFill>
                  <a:round/>
                  <a:headEnd/>
                  <a:tailEnd/>
                </a:ln>
                <a:solidFill>
                  <a:srgbClr val="FF33CC"/>
                </a:solidFill>
                <a:cs typeface="Times New Roman" panose="02020603050405020304" pitchFamily="18" charset="0"/>
              </a:rPr>
              <a:t>n</a:t>
            </a:r>
          </a:p>
        </p:txBody>
      </p:sp>
      <p:sp>
        <p:nvSpPr>
          <p:cNvPr id="67597" name="WordArt 13"/>
          <p:cNvSpPr>
            <a:spLocks noChangeArrowheads="1" noChangeShapeType="1" noTextEdit="1"/>
          </p:cNvSpPr>
          <p:nvPr/>
        </p:nvSpPr>
        <p:spPr bwMode="auto">
          <a:xfrm>
            <a:off x="5010150" y="762000"/>
            <a:ext cx="247650" cy="638175"/>
          </a:xfrm>
          <a:prstGeom prst="rect">
            <a:avLst/>
          </a:prstGeom>
        </p:spPr>
        <p:txBody>
          <a:bodyPr wrap="none" fromWordArt="1">
            <a:prstTxWarp prst="textPlain">
              <a:avLst>
                <a:gd name="adj" fmla="val 50000"/>
              </a:avLst>
            </a:prstTxWarp>
          </a:bodyPr>
          <a:lstStyle/>
          <a:p>
            <a:pPr algn="ctr"/>
            <a:r>
              <a:rPr lang="en-US" sz="4400" b="1" kern="10">
                <a:ln w="9525">
                  <a:solidFill>
                    <a:srgbClr val="000000"/>
                  </a:solidFill>
                  <a:round/>
                  <a:headEnd/>
                  <a:tailEnd/>
                </a:ln>
                <a:solidFill>
                  <a:srgbClr val="FFCC00"/>
                </a:solidFill>
                <a:cs typeface="Times New Roman" panose="02020603050405020304" pitchFamily="18" charset="0"/>
              </a:rPr>
              <a:t>a</a:t>
            </a:r>
          </a:p>
        </p:txBody>
      </p:sp>
      <p:sp>
        <p:nvSpPr>
          <p:cNvPr id="67598" name="WordArt 14"/>
          <p:cNvSpPr>
            <a:spLocks noChangeArrowheads="1" noChangeShapeType="1" noTextEdit="1"/>
          </p:cNvSpPr>
          <p:nvPr/>
        </p:nvSpPr>
        <p:spPr bwMode="auto">
          <a:xfrm>
            <a:off x="4552950" y="981075"/>
            <a:ext cx="342900" cy="771525"/>
          </a:xfrm>
          <a:prstGeom prst="rect">
            <a:avLst/>
          </a:prstGeom>
        </p:spPr>
        <p:txBody>
          <a:bodyPr wrap="none" fromWordArt="1">
            <a:prstTxWarp prst="textPlain">
              <a:avLst>
                <a:gd name="adj" fmla="val 50000"/>
              </a:avLst>
            </a:prstTxWarp>
          </a:bodyPr>
          <a:lstStyle/>
          <a:p>
            <a:pPr algn="ctr"/>
            <a:r>
              <a:rPr lang="en-US" sz="5400" b="1" kern="10">
                <a:ln w="9525">
                  <a:solidFill>
                    <a:srgbClr val="000000"/>
                  </a:solidFill>
                  <a:round/>
                  <a:headEnd/>
                  <a:tailEnd/>
                </a:ln>
                <a:cs typeface="Times New Roman" panose="02020603050405020304" pitchFamily="18" charset="0"/>
              </a:rPr>
              <a:t>p</a:t>
            </a:r>
          </a:p>
        </p:txBody>
      </p:sp>
      <p:sp>
        <p:nvSpPr>
          <p:cNvPr id="67599" name="WordArt 15"/>
          <p:cNvSpPr>
            <a:spLocks noChangeArrowheads="1" noChangeShapeType="1" noTextEdit="1"/>
          </p:cNvSpPr>
          <p:nvPr/>
        </p:nvSpPr>
        <p:spPr bwMode="auto">
          <a:xfrm>
            <a:off x="2705100" y="2057400"/>
            <a:ext cx="476250" cy="857250"/>
          </a:xfrm>
          <a:prstGeom prst="rect">
            <a:avLst/>
          </a:prstGeom>
        </p:spPr>
        <p:txBody>
          <a:bodyPr wrap="none" fromWordArt="1">
            <a:prstTxWarp prst="textPlain">
              <a:avLst>
                <a:gd name="adj" fmla="val 50000"/>
              </a:avLst>
            </a:prstTxWarp>
          </a:bodyPr>
          <a:lstStyle/>
          <a:p>
            <a:pPr algn="ctr"/>
            <a:r>
              <a:rPr lang="en-US" sz="6000" b="1" kern="10">
                <a:ln w="9525">
                  <a:solidFill>
                    <a:srgbClr val="000000"/>
                  </a:solidFill>
                  <a:round/>
                  <a:headEnd/>
                  <a:tailEnd/>
                </a:ln>
                <a:solidFill>
                  <a:srgbClr val="99CC00"/>
                </a:solidFill>
                <a:cs typeface="Times New Roman" panose="02020603050405020304" pitchFamily="18" charset="0"/>
              </a:rPr>
              <a:t>A</a:t>
            </a:r>
          </a:p>
        </p:txBody>
      </p:sp>
      <p:sp>
        <p:nvSpPr>
          <p:cNvPr id="67600" name="WordArt 16"/>
          <p:cNvSpPr>
            <a:spLocks noChangeArrowheads="1" noChangeShapeType="1" noTextEdit="1"/>
          </p:cNvSpPr>
          <p:nvPr/>
        </p:nvSpPr>
        <p:spPr bwMode="auto">
          <a:xfrm rot="-1004029">
            <a:off x="5314950" y="1905000"/>
            <a:ext cx="476250" cy="857250"/>
          </a:xfrm>
          <a:prstGeom prst="rect">
            <a:avLst/>
          </a:prstGeom>
        </p:spPr>
        <p:txBody>
          <a:bodyPr wrap="none" fromWordArt="1">
            <a:prstTxWarp prst="textPlain">
              <a:avLst>
                <a:gd name="adj" fmla="val 50000"/>
              </a:avLst>
            </a:prstTxWarp>
          </a:bodyPr>
          <a:lstStyle/>
          <a:p>
            <a:pPr algn="ctr"/>
            <a:r>
              <a:rPr lang="en-US" sz="6000" b="1" kern="10">
                <a:ln w="9525">
                  <a:solidFill>
                    <a:srgbClr val="000000"/>
                  </a:solidFill>
                  <a:round/>
                  <a:headEnd/>
                  <a:tailEnd/>
                </a:ln>
                <a:solidFill>
                  <a:srgbClr val="333333"/>
                </a:solidFill>
                <a:cs typeface="Times New Roman" panose="02020603050405020304" pitchFamily="18" charset="0"/>
              </a:rPr>
              <a:t>e</a:t>
            </a:r>
          </a:p>
        </p:txBody>
      </p:sp>
      <p:sp>
        <p:nvSpPr>
          <p:cNvPr id="67601" name="WordArt 17"/>
          <p:cNvSpPr>
            <a:spLocks noChangeArrowheads="1" noChangeShapeType="1" noTextEdit="1"/>
          </p:cNvSpPr>
          <p:nvPr/>
        </p:nvSpPr>
        <p:spPr bwMode="auto">
          <a:xfrm>
            <a:off x="4857750" y="2362200"/>
            <a:ext cx="476250" cy="857250"/>
          </a:xfrm>
          <a:prstGeom prst="rect">
            <a:avLst/>
          </a:prstGeom>
        </p:spPr>
        <p:txBody>
          <a:bodyPr wrap="none" fromWordArt="1">
            <a:prstTxWarp prst="textPlain">
              <a:avLst>
                <a:gd name="adj" fmla="val 50000"/>
              </a:avLst>
            </a:prstTxWarp>
          </a:bodyPr>
          <a:lstStyle/>
          <a:p>
            <a:pPr algn="ctr"/>
            <a:r>
              <a:rPr lang="en-US" sz="6000" b="1" kern="10">
                <a:ln w="9525">
                  <a:solidFill>
                    <a:srgbClr val="000000"/>
                  </a:solidFill>
                  <a:round/>
                  <a:headEnd/>
                  <a:tailEnd/>
                </a:ln>
                <a:solidFill>
                  <a:srgbClr val="00FFFF"/>
                </a:solidFill>
                <a:cs typeface="Times New Roman" panose="02020603050405020304" pitchFamily="18" charset="0"/>
              </a:rPr>
              <a:t>b</a:t>
            </a:r>
          </a:p>
        </p:txBody>
      </p:sp>
      <p:sp>
        <p:nvSpPr>
          <p:cNvPr id="67602" name="WordArt 18"/>
          <p:cNvSpPr>
            <a:spLocks noChangeArrowheads="1" noChangeShapeType="1" noTextEdit="1"/>
          </p:cNvSpPr>
          <p:nvPr/>
        </p:nvSpPr>
        <p:spPr bwMode="auto">
          <a:xfrm>
            <a:off x="4552950" y="1981200"/>
            <a:ext cx="228600" cy="952500"/>
          </a:xfrm>
          <a:prstGeom prst="rect">
            <a:avLst/>
          </a:prstGeom>
        </p:spPr>
        <p:txBody>
          <a:bodyPr wrap="none" fromWordArt="1">
            <a:prstTxWarp prst="textPlain">
              <a:avLst>
                <a:gd name="adj" fmla="val 50000"/>
              </a:avLst>
            </a:prstTxWarp>
          </a:bodyPr>
          <a:lstStyle/>
          <a:p>
            <a:pPr algn="ctr"/>
            <a:r>
              <a:rPr lang="en-US" sz="6600" b="1" kern="10">
                <a:ln w="9525">
                  <a:solidFill>
                    <a:srgbClr val="000000"/>
                  </a:solidFill>
                  <a:round/>
                  <a:headEnd/>
                  <a:tailEnd/>
                </a:ln>
                <a:solidFill>
                  <a:srgbClr val="FF0000"/>
                </a:solidFill>
                <a:cs typeface="Times New Roman" panose="02020603050405020304" pitchFamily="18" charset="0"/>
              </a:rPr>
              <a:t>a</a:t>
            </a:r>
          </a:p>
        </p:txBody>
      </p:sp>
      <p:sp>
        <p:nvSpPr>
          <p:cNvPr id="67603" name="WordArt 19"/>
          <p:cNvSpPr>
            <a:spLocks noChangeArrowheads="1" noChangeShapeType="1" noTextEdit="1"/>
          </p:cNvSpPr>
          <p:nvPr/>
        </p:nvSpPr>
        <p:spPr bwMode="auto">
          <a:xfrm>
            <a:off x="4171950" y="2209800"/>
            <a:ext cx="285750" cy="638175"/>
          </a:xfrm>
          <a:prstGeom prst="rect">
            <a:avLst/>
          </a:prstGeom>
        </p:spPr>
        <p:txBody>
          <a:bodyPr wrap="none" fromWordArt="1">
            <a:prstTxWarp prst="textPlain">
              <a:avLst>
                <a:gd name="adj" fmla="val 50000"/>
              </a:avLst>
            </a:prstTxWarp>
          </a:bodyPr>
          <a:lstStyle/>
          <a:p>
            <a:pPr algn="ctr"/>
            <a:r>
              <a:rPr lang="en-US" sz="4400" b="1" kern="10">
                <a:ln w="9525">
                  <a:solidFill>
                    <a:srgbClr val="000000"/>
                  </a:solidFill>
                  <a:round/>
                  <a:headEnd/>
                  <a:tailEnd/>
                </a:ln>
                <a:solidFill>
                  <a:srgbClr val="FF33CC"/>
                </a:solidFill>
                <a:cs typeface="Times New Roman" panose="02020603050405020304" pitchFamily="18" charset="0"/>
              </a:rPr>
              <a:t>h</a:t>
            </a:r>
          </a:p>
        </p:txBody>
      </p:sp>
      <p:sp>
        <p:nvSpPr>
          <p:cNvPr id="67604" name="WordArt 20"/>
          <p:cNvSpPr>
            <a:spLocks noChangeArrowheads="1" noChangeShapeType="1" noTextEdit="1"/>
          </p:cNvSpPr>
          <p:nvPr/>
        </p:nvSpPr>
        <p:spPr bwMode="auto">
          <a:xfrm>
            <a:off x="3790950" y="2057400"/>
            <a:ext cx="247650" cy="638175"/>
          </a:xfrm>
          <a:prstGeom prst="rect">
            <a:avLst/>
          </a:prstGeom>
        </p:spPr>
        <p:txBody>
          <a:bodyPr wrap="none" fromWordArt="1">
            <a:prstTxWarp prst="textPlain">
              <a:avLst>
                <a:gd name="adj" fmla="val 50000"/>
              </a:avLst>
            </a:prstTxWarp>
          </a:bodyPr>
          <a:lstStyle/>
          <a:p>
            <a:pPr algn="ctr"/>
            <a:r>
              <a:rPr lang="en-US" sz="4400" b="1" kern="10">
                <a:ln w="9525">
                  <a:solidFill>
                    <a:srgbClr val="000000"/>
                  </a:solidFill>
                  <a:round/>
                  <a:headEnd/>
                  <a:tailEnd/>
                </a:ln>
                <a:solidFill>
                  <a:srgbClr val="FFCC00"/>
                </a:solidFill>
                <a:cs typeface="Times New Roman" panose="02020603050405020304" pitchFamily="18" charset="0"/>
              </a:rPr>
              <a:t>p</a:t>
            </a:r>
          </a:p>
        </p:txBody>
      </p:sp>
      <p:sp>
        <p:nvSpPr>
          <p:cNvPr id="67605" name="WordArt 21"/>
          <p:cNvSpPr>
            <a:spLocks noChangeArrowheads="1" noChangeShapeType="1" noTextEdit="1"/>
          </p:cNvSpPr>
          <p:nvPr/>
        </p:nvSpPr>
        <p:spPr bwMode="auto">
          <a:xfrm>
            <a:off x="3333750" y="2276475"/>
            <a:ext cx="342900" cy="771525"/>
          </a:xfrm>
          <a:prstGeom prst="rect">
            <a:avLst/>
          </a:prstGeom>
        </p:spPr>
        <p:txBody>
          <a:bodyPr wrap="none" fromWordArt="1">
            <a:prstTxWarp prst="textPlain">
              <a:avLst>
                <a:gd name="adj" fmla="val 50000"/>
              </a:avLst>
            </a:prstTxWarp>
          </a:bodyPr>
          <a:lstStyle/>
          <a:p>
            <a:pPr algn="ctr"/>
            <a:r>
              <a:rPr lang="en-US" sz="5400" b="1" kern="10">
                <a:ln w="9525">
                  <a:solidFill>
                    <a:srgbClr val="000000"/>
                  </a:solidFill>
                  <a:round/>
                  <a:headEnd/>
                  <a:tailEnd/>
                </a:ln>
                <a:cs typeface="Times New Roman" panose="02020603050405020304" pitchFamily="18" charset="0"/>
              </a:rPr>
              <a:t>l</a:t>
            </a:r>
          </a:p>
        </p:txBody>
      </p:sp>
      <p:sp>
        <p:nvSpPr>
          <p:cNvPr id="67606" name="WordArt 22"/>
          <p:cNvSpPr>
            <a:spLocks noChangeArrowheads="1" noChangeShapeType="1" noTextEdit="1"/>
          </p:cNvSpPr>
          <p:nvPr/>
        </p:nvSpPr>
        <p:spPr bwMode="auto">
          <a:xfrm rot="1474526">
            <a:off x="6019800" y="2190750"/>
            <a:ext cx="476250" cy="857250"/>
          </a:xfrm>
          <a:prstGeom prst="rect">
            <a:avLst/>
          </a:prstGeom>
        </p:spPr>
        <p:txBody>
          <a:bodyPr wrap="none" fromWordArt="1">
            <a:prstTxWarp prst="textPlain">
              <a:avLst>
                <a:gd name="adj" fmla="val 50000"/>
              </a:avLst>
            </a:prstTxWarp>
          </a:bodyPr>
          <a:lstStyle/>
          <a:p>
            <a:pPr algn="ctr"/>
            <a:r>
              <a:rPr lang="en-US" sz="6000" b="1" kern="10">
                <a:ln w="9525">
                  <a:solidFill>
                    <a:srgbClr val="000000"/>
                  </a:solidFill>
                  <a:round/>
                  <a:headEnd/>
                  <a:tailEnd/>
                </a:ln>
                <a:solidFill>
                  <a:srgbClr val="99CC00"/>
                </a:solidFill>
                <a:cs typeface="Times New Roman" panose="02020603050405020304" pitchFamily="18" charset="0"/>
              </a:rPr>
              <a:t>t</a:t>
            </a:r>
          </a:p>
        </p:txBody>
      </p:sp>
      <p:sp>
        <p:nvSpPr>
          <p:cNvPr id="67608" name="Text Box 24"/>
          <p:cNvSpPr txBox="1">
            <a:spLocks noChangeArrowheads="1"/>
          </p:cNvSpPr>
          <p:nvPr/>
        </p:nvSpPr>
        <p:spPr bwMode="auto">
          <a:xfrm>
            <a:off x="1371600" y="3321050"/>
            <a:ext cx="6400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n-US" altLang="en-US" sz="3600">
                <a:latin typeface="Comic Sans MS" panose="030F0702030302020204" pitchFamily="66" charset="0"/>
              </a:rPr>
              <a:t>(El alfabeto español)</a:t>
            </a:r>
          </a:p>
        </p:txBody>
      </p:sp>
      <p:pic>
        <p:nvPicPr>
          <p:cNvPr id="67613" name="Picture 29" descr="PPH%2BW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6192838"/>
            <a:ext cx="1524000" cy="66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55" name="Rectangle 1"/>
          <p:cNvSpPr>
            <a:spLocks noChangeArrowheads="1"/>
          </p:cNvSpPr>
          <p:nvPr/>
        </p:nvSpPr>
        <p:spPr bwMode="auto">
          <a:xfrm>
            <a:off x="4667250" y="4192588"/>
            <a:ext cx="4572000" cy="267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dirty="0" err="1">
                <a:hlinkClick r:id="rId5"/>
              </a:rPr>
              <a:t>Practica</a:t>
            </a:r>
            <a:r>
              <a:rPr lang="en-US" altLang="en-US" sz="2400" dirty="0">
                <a:hlinkClick r:id="rId5"/>
              </a:rPr>
              <a:t>:  https://www.youtube.com/watch?v=1EmakH0xz9U</a:t>
            </a:r>
            <a:endParaRPr lang="en-US" altLang="en-US" sz="2400" dirty="0"/>
          </a:p>
          <a:p>
            <a:pPr>
              <a:spcBef>
                <a:spcPct val="0"/>
              </a:spcBef>
              <a:buFontTx/>
              <a:buNone/>
            </a:pPr>
            <a:r>
              <a:rPr lang="en-US" altLang="en-US" sz="2400" dirty="0"/>
              <a:t>&amp;</a:t>
            </a:r>
          </a:p>
          <a:p>
            <a:pPr>
              <a:spcBef>
                <a:spcPct val="0"/>
              </a:spcBef>
              <a:buFontTx/>
              <a:buNone/>
            </a:pPr>
            <a:r>
              <a:rPr lang="en-US" altLang="en-US" sz="2400" dirty="0">
                <a:hlinkClick r:id="rId6"/>
              </a:rPr>
              <a:t>https://</a:t>
            </a:r>
            <a:r>
              <a:rPr lang="en-US" altLang="en-US" sz="2400" dirty="0" smtClean="0">
                <a:hlinkClick r:id="rId6"/>
              </a:rPr>
              <a:t>www.youtube.com/watch?v=5MJbHmgaeDM</a:t>
            </a:r>
            <a:r>
              <a:rPr lang="en-US" altLang="en-US" sz="2400" dirty="0" smtClean="0"/>
              <a:t>  COSMO</a:t>
            </a:r>
            <a:endParaRPr lang="en-US" altLang="en-US" sz="2400" dirty="0"/>
          </a:p>
          <a:p>
            <a:pPr>
              <a:spcBef>
                <a:spcPct val="0"/>
              </a:spcBef>
              <a:buFontTx/>
              <a:buNone/>
            </a:pPr>
            <a:endParaRPr lang="en-US" altLang="en-US" sz="24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67589"/>
                                        </p:tgtEl>
                                        <p:attrNameLst>
                                          <p:attrName>style.visibility</p:attrName>
                                        </p:attrNameLst>
                                      </p:cBhvr>
                                      <p:to>
                                        <p:strVal val="visible"/>
                                      </p:to>
                                    </p:set>
                                    <p:animEffect transition="in" filter="dissolve">
                                      <p:cBhvr>
                                        <p:cTn id="7" dur="500"/>
                                        <p:tgtEl>
                                          <p:spTgt spid="67589"/>
                                        </p:tgtEl>
                                      </p:cBhvr>
                                    </p:animEffect>
                                  </p:childTnLst>
                                </p:cTn>
                              </p:par>
                              <p:par>
                                <p:cTn id="8" presetID="9" presetClass="entr" presetSubtype="0" fill="hold" nodeType="withEffect">
                                  <p:stCondLst>
                                    <p:cond delay="0"/>
                                  </p:stCondLst>
                                  <p:childTnLst>
                                    <p:set>
                                      <p:cBhvr>
                                        <p:cTn id="9" dur="1" fill="hold">
                                          <p:stCondLst>
                                            <p:cond delay="0"/>
                                          </p:stCondLst>
                                        </p:cTn>
                                        <p:tgtEl>
                                          <p:spTgt spid="67590"/>
                                        </p:tgtEl>
                                        <p:attrNameLst>
                                          <p:attrName>style.visibility</p:attrName>
                                        </p:attrNameLst>
                                      </p:cBhvr>
                                      <p:to>
                                        <p:strVal val="visible"/>
                                      </p:to>
                                    </p:set>
                                    <p:animEffect transition="in" filter="dissolve">
                                      <p:cBhvr>
                                        <p:cTn id="10" dur="500"/>
                                        <p:tgtEl>
                                          <p:spTgt spid="67590"/>
                                        </p:tgtEl>
                                      </p:cBhvr>
                                    </p:animEffect>
                                  </p:childTnLst>
                                </p:cTn>
                              </p:par>
                              <p:par>
                                <p:cTn id="11" presetID="9" presetClass="entr" presetSubtype="0" fill="hold" nodeType="withEffect">
                                  <p:stCondLst>
                                    <p:cond delay="0"/>
                                  </p:stCondLst>
                                  <p:childTnLst>
                                    <p:set>
                                      <p:cBhvr>
                                        <p:cTn id="12" dur="1" fill="hold">
                                          <p:stCondLst>
                                            <p:cond delay="0"/>
                                          </p:stCondLst>
                                        </p:cTn>
                                        <p:tgtEl>
                                          <p:spTgt spid="67591"/>
                                        </p:tgtEl>
                                        <p:attrNameLst>
                                          <p:attrName>style.visibility</p:attrName>
                                        </p:attrNameLst>
                                      </p:cBhvr>
                                      <p:to>
                                        <p:strVal val="visible"/>
                                      </p:to>
                                    </p:set>
                                    <p:animEffect transition="in" filter="dissolve">
                                      <p:cBhvr>
                                        <p:cTn id="13" dur="500"/>
                                        <p:tgtEl>
                                          <p:spTgt spid="67591"/>
                                        </p:tgtEl>
                                      </p:cBhvr>
                                    </p:animEffect>
                                  </p:childTnLst>
                                </p:cTn>
                              </p:par>
                              <p:par>
                                <p:cTn id="14" presetID="9" presetClass="entr" presetSubtype="0" fill="hold" nodeType="withEffect">
                                  <p:stCondLst>
                                    <p:cond delay="0"/>
                                  </p:stCondLst>
                                  <p:childTnLst>
                                    <p:set>
                                      <p:cBhvr>
                                        <p:cTn id="15" dur="1" fill="hold">
                                          <p:stCondLst>
                                            <p:cond delay="0"/>
                                          </p:stCondLst>
                                        </p:cTn>
                                        <p:tgtEl>
                                          <p:spTgt spid="67592"/>
                                        </p:tgtEl>
                                        <p:attrNameLst>
                                          <p:attrName>style.visibility</p:attrName>
                                        </p:attrNameLst>
                                      </p:cBhvr>
                                      <p:to>
                                        <p:strVal val="visible"/>
                                      </p:to>
                                    </p:set>
                                    <p:animEffect transition="in" filter="dissolve">
                                      <p:cBhvr>
                                        <p:cTn id="16" dur="500"/>
                                        <p:tgtEl>
                                          <p:spTgt spid="67592"/>
                                        </p:tgtEl>
                                      </p:cBhvr>
                                    </p:animEffect>
                                  </p:childTnLst>
                                </p:cTn>
                              </p:par>
                              <p:par>
                                <p:cTn id="17" presetID="9" presetClass="entr" presetSubtype="0" fill="hold" nodeType="withEffect">
                                  <p:stCondLst>
                                    <p:cond delay="0"/>
                                  </p:stCondLst>
                                  <p:childTnLst>
                                    <p:set>
                                      <p:cBhvr>
                                        <p:cTn id="18" dur="1" fill="hold">
                                          <p:stCondLst>
                                            <p:cond delay="0"/>
                                          </p:stCondLst>
                                        </p:cTn>
                                        <p:tgtEl>
                                          <p:spTgt spid="67593"/>
                                        </p:tgtEl>
                                        <p:attrNameLst>
                                          <p:attrName>style.visibility</p:attrName>
                                        </p:attrNameLst>
                                      </p:cBhvr>
                                      <p:to>
                                        <p:strVal val="visible"/>
                                      </p:to>
                                    </p:set>
                                    <p:animEffect transition="in" filter="dissolve">
                                      <p:cBhvr>
                                        <p:cTn id="19" dur="500"/>
                                        <p:tgtEl>
                                          <p:spTgt spid="67593"/>
                                        </p:tgtEl>
                                      </p:cBhvr>
                                    </p:animEffect>
                                  </p:childTnLst>
                                </p:cTn>
                              </p:par>
                              <p:par>
                                <p:cTn id="20" presetID="9" presetClass="entr" presetSubtype="0" fill="hold" nodeType="withEffect">
                                  <p:stCondLst>
                                    <p:cond delay="0"/>
                                  </p:stCondLst>
                                  <p:childTnLst>
                                    <p:set>
                                      <p:cBhvr>
                                        <p:cTn id="21" dur="1" fill="hold">
                                          <p:stCondLst>
                                            <p:cond delay="0"/>
                                          </p:stCondLst>
                                        </p:cTn>
                                        <p:tgtEl>
                                          <p:spTgt spid="67594"/>
                                        </p:tgtEl>
                                        <p:attrNameLst>
                                          <p:attrName>style.visibility</p:attrName>
                                        </p:attrNameLst>
                                      </p:cBhvr>
                                      <p:to>
                                        <p:strVal val="visible"/>
                                      </p:to>
                                    </p:set>
                                    <p:animEffect transition="in" filter="dissolve">
                                      <p:cBhvr>
                                        <p:cTn id="22" dur="500"/>
                                        <p:tgtEl>
                                          <p:spTgt spid="67594"/>
                                        </p:tgtEl>
                                      </p:cBhvr>
                                    </p:animEffect>
                                  </p:childTnLst>
                                </p:cTn>
                              </p:par>
                              <p:par>
                                <p:cTn id="23" presetID="9" presetClass="entr" presetSubtype="0" fill="hold" nodeType="withEffect">
                                  <p:stCondLst>
                                    <p:cond delay="0"/>
                                  </p:stCondLst>
                                  <p:childTnLst>
                                    <p:set>
                                      <p:cBhvr>
                                        <p:cTn id="24" dur="1" fill="hold">
                                          <p:stCondLst>
                                            <p:cond delay="0"/>
                                          </p:stCondLst>
                                        </p:cTn>
                                        <p:tgtEl>
                                          <p:spTgt spid="67595"/>
                                        </p:tgtEl>
                                        <p:attrNameLst>
                                          <p:attrName>style.visibility</p:attrName>
                                        </p:attrNameLst>
                                      </p:cBhvr>
                                      <p:to>
                                        <p:strVal val="visible"/>
                                      </p:to>
                                    </p:set>
                                    <p:animEffect transition="in" filter="dissolve">
                                      <p:cBhvr>
                                        <p:cTn id="25" dur="500"/>
                                        <p:tgtEl>
                                          <p:spTgt spid="67595"/>
                                        </p:tgtEl>
                                      </p:cBhvr>
                                    </p:animEffect>
                                  </p:childTnLst>
                                </p:cTn>
                              </p:par>
                              <p:par>
                                <p:cTn id="26" presetID="9" presetClass="entr" presetSubtype="0" fill="hold" nodeType="withEffect">
                                  <p:stCondLst>
                                    <p:cond delay="0"/>
                                  </p:stCondLst>
                                  <p:childTnLst>
                                    <p:set>
                                      <p:cBhvr>
                                        <p:cTn id="27" dur="1" fill="hold">
                                          <p:stCondLst>
                                            <p:cond delay="0"/>
                                          </p:stCondLst>
                                        </p:cTn>
                                        <p:tgtEl>
                                          <p:spTgt spid="67596"/>
                                        </p:tgtEl>
                                        <p:attrNameLst>
                                          <p:attrName>style.visibility</p:attrName>
                                        </p:attrNameLst>
                                      </p:cBhvr>
                                      <p:to>
                                        <p:strVal val="visible"/>
                                      </p:to>
                                    </p:set>
                                    <p:animEffect transition="in" filter="dissolve">
                                      <p:cBhvr>
                                        <p:cTn id="28" dur="500"/>
                                        <p:tgtEl>
                                          <p:spTgt spid="67596"/>
                                        </p:tgtEl>
                                      </p:cBhvr>
                                    </p:animEffect>
                                  </p:childTnLst>
                                </p:cTn>
                              </p:par>
                              <p:par>
                                <p:cTn id="29" presetID="9" presetClass="entr" presetSubtype="0" fill="hold" nodeType="withEffect">
                                  <p:stCondLst>
                                    <p:cond delay="0"/>
                                  </p:stCondLst>
                                  <p:childTnLst>
                                    <p:set>
                                      <p:cBhvr>
                                        <p:cTn id="30" dur="1" fill="hold">
                                          <p:stCondLst>
                                            <p:cond delay="0"/>
                                          </p:stCondLst>
                                        </p:cTn>
                                        <p:tgtEl>
                                          <p:spTgt spid="67597"/>
                                        </p:tgtEl>
                                        <p:attrNameLst>
                                          <p:attrName>style.visibility</p:attrName>
                                        </p:attrNameLst>
                                      </p:cBhvr>
                                      <p:to>
                                        <p:strVal val="visible"/>
                                      </p:to>
                                    </p:set>
                                    <p:animEffect transition="in" filter="dissolve">
                                      <p:cBhvr>
                                        <p:cTn id="31" dur="500"/>
                                        <p:tgtEl>
                                          <p:spTgt spid="67597"/>
                                        </p:tgtEl>
                                      </p:cBhvr>
                                    </p:animEffect>
                                  </p:childTnLst>
                                </p:cTn>
                              </p:par>
                              <p:par>
                                <p:cTn id="32" presetID="9" presetClass="entr" presetSubtype="0" fill="hold" nodeType="withEffect">
                                  <p:stCondLst>
                                    <p:cond delay="0"/>
                                  </p:stCondLst>
                                  <p:childTnLst>
                                    <p:set>
                                      <p:cBhvr>
                                        <p:cTn id="33" dur="1" fill="hold">
                                          <p:stCondLst>
                                            <p:cond delay="0"/>
                                          </p:stCondLst>
                                        </p:cTn>
                                        <p:tgtEl>
                                          <p:spTgt spid="67598"/>
                                        </p:tgtEl>
                                        <p:attrNameLst>
                                          <p:attrName>style.visibility</p:attrName>
                                        </p:attrNameLst>
                                      </p:cBhvr>
                                      <p:to>
                                        <p:strVal val="visible"/>
                                      </p:to>
                                    </p:set>
                                    <p:animEffect transition="in" filter="dissolve">
                                      <p:cBhvr>
                                        <p:cTn id="34" dur="500"/>
                                        <p:tgtEl>
                                          <p:spTgt spid="67598"/>
                                        </p:tgtEl>
                                      </p:cBhvr>
                                    </p:animEffect>
                                  </p:childTnLst>
                                </p:cTn>
                              </p:par>
                              <p:par>
                                <p:cTn id="35" presetID="9" presetClass="entr" presetSubtype="0" fill="hold" nodeType="withEffect">
                                  <p:stCondLst>
                                    <p:cond delay="0"/>
                                  </p:stCondLst>
                                  <p:childTnLst>
                                    <p:set>
                                      <p:cBhvr>
                                        <p:cTn id="36" dur="1" fill="hold">
                                          <p:stCondLst>
                                            <p:cond delay="0"/>
                                          </p:stCondLst>
                                        </p:cTn>
                                        <p:tgtEl>
                                          <p:spTgt spid="67599"/>
                                        </p:tgtEl>
                                        <p:attrNameLst>
                                          <p:attrName>style.visibility</p:attrName>
                                        </p:attrNameLst>
                                      </p:cBhvr>
                                      <p:to>
                                        <p:strVal val="visible"/>
                                      </p:to>
                                    </p:set>
                                    <p:animEffect transition="in" filter="dissolve">
                                      <p:cBhvr>
                                        <p:cTn id="37" dur="500"/>
                                        <p:tgtEl>
                                          <p:spTgt spid="67599"/>
                                        </p:tgtEl>
                                      </p:cBhvr>
                                    </p:animEffect>
                                  </p:childTnLst>
                                </p:cTn>
                              </p:par>
                              <p:par>
                                <p:cTn id="38" presetID="9" presetClass="entr" presetSubtype="0" fill="hold" nodeType="withEffect">
                                  <p:stCondLst>
                                    <p:cond delay="0"/>
                                  </p:stCondLst>
                                  <p:childTnLst>
                                    <p:set>
                                      <p:cBhvr>
                                        <p:cTn id="39" dur="1" fill="hold">
                                          <p:stCondLst>
                                            <p:cond delay="0"/>
                                          </p:stCondLst>
                                        </p:cTn>
                                        <p:tgtEl>
                                          <p:spTgt spid="67600"/>
                                        </p:tgtEl>
                                        <p:attrNameLst>
                                          <p:attrName>style.visibility</p:attrName>
                                        </p:attrNameLst>
                                      </p:cBhvr>
                                      <p:to>
                                        <p:strVal val="visible"/>
                                      </p:to>
                                    </p:set>
                                    <p:animEffect transition="in" filter="dissolve">
                                      <p:cBhvr>
                                        <p:cTn id="40" dur="500"/>
                                        <p:tgtEl>
                                          <p:spTgt spid="67600"/>
                                        </p:tgtEl>
                                      </p:cBhvr>
                                    </p:animEffect>
                                  </p:childTnLst>
                                </p:cTn>
                              </p:par>
                              <p:par>
                                <p:cTn id="41" presetID="9" presetClass="entr" presetSubtype="0" fill="hold" nodeType="withEffect">
                                  <p:stCondLst>
                                    <p:cond delay="0"/>
                                  </p:stCondLst>
                                  <p:childTnLst>
                                    <p:set>
                                      <p:cBhvr>
                                        <p:cTn id="42" dur="1" fill="hold">
                                          <p:stCondLst>
                                            <p:cond delay="0"/>
                                          </p:stCondLst>
                                        </p:cTn>
                                        <p:tgtEl>
                                          <p:spTgt spid="67601"/>
                                        </p:tgtEl>
                                        <p:attrNameLst>
                                          <p:attrName>style.visibility</p:attrName>
                                        </p:attrNameLst>
                                      </p:cBhvr>
                                      <p:to>
                                        <p:strVal val="visible"/>
                                      </p:to>
                                    </p:set>
                                    <p:animEffect transition="in" filter="dissolve">
                                      <p:cBhvr>
                                        <p:cTn id="43" dur="500"/>
                                        <p:tgtEl>
                                          <p:spTgt spid="67601"/>
                                        </p:tgtEl>
                                      </p:cBhvr>
                                    </p:animEffect>
                                  </p:childTnLst>
                                </p:cTn>
                              </p:par>
                              <p:par>
                                <p:cTn id="44" presetID="9" presetClass="entr" presetSubtype="0" fill="hold" nodeType="withEffect">
                                  <p:stCondLst>
                                    <p:cond delay="0"/>
                                  </p:stCondLst>
                                  <p:childTnLst>
                                    <p:set>
                                      <p:cBhvr>
                                        <p:cTn id="45" dur="1" fill="hold">
                                          <p:stCondLst>
                                            <p:cond delay="0"/>
                                          </p:stCondLst>
                                        </p:cTn>
                                        <p:tgtEl>
                                          <p:spTgt spid="67602"/>
                                        </p:tgtEl>
                                        <p:attrNameLst>
                                          <p:attrName>style.visibility</p:attrName>
                                        </p:attrNameLst>
                                      </p:cBhvr>
                                      <p:to>
                                        <p:strVal val="visible"/>
                                      </p:to>
                                    </p:set>
                                    <p:animEffect transition="in" filter="dissolve">
                                      <p:cBhvr>
                                        <p:cTn id="46" dur="500"/>
                                        <p:tgtEl>
                                          <p:spTgt spid="67602"/>
                                        </p:tgtEl>
                                      </p:cBhvr>
                                    </p:animEffect>
                                  </p:childTnLst>
                                </p:cTn>
                              </p:par>
                              <p:par>
                                <p:cTn id="47" presetID="9" presetClass="entr" presetSubtype="0" fill="hold" nodeType="withEffect">
                                  <p:stCondLst>
                                    <p:cond delay="0"/>
                                  </p:stCondLst>
                                  <p:childTnLst>
                                    <p:set>
                                      <p:cBhvr>
                                        <p:cTn id="48" dur="1" fill="hold">
                                          <p:stCondLst>
                                            <p:cond delay="0"/>
                                          </p:stCondLst>
                                        </p:cTn>
                                        <p:tgtEl>
                                          <p:spTgt spid="67603"/>
                                        </p:tgtEl>
                                        <p:attrNameLst>
                                          <p:attrName>style.visibility</p:attrName>
                                        </p:attrNameLst>
                                      </p:cBhvr>
                                      <p:to>
                                        <p:strVal val="visible"/>
                                      </p:to>
                                    </p:set>
                                    <p:animEffect transition="in" filter="dissolve">
                                      <p:cBhvr>
                                        <p:cTn id="49" dur="500"/>
                                        <p:tgtEl>
                                          <p:spTgt spid="67603"/>
                                        </p:tgtEl>
                                      </p:cBhvr>
                                    </p:animEffect>
                                  </p:childTnLst>
                                </p:cTn>
                              </p:par>
                              <p:par>
                                <p:cTn id="50" presetID="9" presetClass="entr" presetSubtype="0" fill="hold" nodeType="withEffect">
                                  <p:stCondLst>
                                    <p:cond delay="0"/>
                                  </p:stCondLst>
                                  <p:childTnLst>
                                    <p:set>
                                      <p:cBhvr>
                                        <p:cTn id="51" dur="1" fill="hold">
                                          <p:stCondLst>
                                            <p:cond delay="0"/>
                                          </p:stCondLst>
                                        </p:cTn>
                                        <p:tgtEl>
                                          <p:spTgt spid="67604"/>
                                        </p:tgtEl>
                                        <p:attrNameLst>
                                          <p:attrName>style.visibility</p:attrName>
                                        </p:attrNameLst>
                                      </p:cBhvr>
                                      <p:to>
                                        <p:strVal val="visible"/>
                                      </p:to>
                                    </p:set>
                                    <p:animEffect transition="in" filter="dissolve">
                                      <p:cBhvr>
                                        <p:cTn id="52" dur="500"/>
                                        <p:tgtEl>
                                          <p:spTgt spid="67604"/>
                                        </p:tgtEl>
                                      </p:cBhvr>
                                    </p:animEffect>
                                  </p:childTnLst>
                                </p:cTn>
                              </p:par>
                              <p:par>
                                <p:cTn id="53" presetID="9" presetClass="entr" presetSubtype="0" fill="hold" nodeType="withEffect">
                                  <p:stCondLst>
                                    <p:cond delay="0"/>
                                  </p:stCondLst>
                                  <p:childTnLst>
                                    <p:set>
                                      <p:cBhvr>
                                        <p:cTn id="54" dur="1" fill="hold">
                                          <p:stCondLst>
                                            <p:cond delay="0"/>
                                          </p:stCondLst>
                                        </p:cTn>
                                        <p:tgtEl>
                                          <p:spTgt spid="67605"/>
                                        </p:tgtEl>
                                        <p:attrNameLst>
                                          <p:attrName>style.visibility</p:attrName>
                                        </p:attrNameLst>
                                      </p:cBhvr>
                                      <p:to>
                                        <p:strVal val="visible"/>
                                      </p:to>
                                    </p:set>
                                    <p:animEffect transition="in" filter="dissolve">
                                      <p:cBhvr>
                                        <p:cTn id="55" dur="500"/>
                                        <p:tgtEl>
                                          <p:spTgt spid="67605"/>
                                        </p:tgtEl>
                                      </p:cBhvr>
                                    </p:animEffect>
                                  </p:childTnLst>
                                </p:cTn>
                              </p:par>
                              <p:par>
                                <p:cTn id="56" presetID="9" presetClass="entr" presetSubtype="0" fill="hold" nodeType="withEffect">
                                  <p:stCondLst>
                                    <p:cond delay="0"/>
                                  </p:stCondLst>
                                  <p:childTnLst>
                                    <p:set>
                                      <p:cBhvr>
                                        <p:cTn id="57" dur="1" fill="hold">
                                          <p:stCondLst>
                                            <p:cond delay="0"/>
                                          </p:stCondLst>
                                        </p:cTn>
                                        <p:tgtEl>
                                          <p:spTgt spid="67606"/>
                                        </p:tgtEl>
                                        <p:attrNameLst>
                                          <p:attrName>style.visibility</p:attrName>
                                        </p:attrNameLst>
                                      </p:cBhvr>
                                      <p:to>
                                        <p:strVal val="visible"/>
                                      </p:to>
                                    </p:set>
                                    <p:animEffect transition="in" filter="dissolve">
                                      <p:cBhvr>
                                        <p:cTn id="58" dur="500"/>
                                        <p:tgtEl>
                                          <p:spTgt spid="67606"/>
                                        </p:tgtEl>
                                      </p:cBhvr>
                                    </p:animEffect>
                                  </p:childTnLst>
                                </p:cTn>
                              </p:par>
                              <p:par>
                                <p:cTn id="59" presetID="9" presetClass="entr" presetSubtype="0" fill="hold" grpId="0" nodeType="withEffect">
                                  <p:stCondLst>
                                    <p:cond delay="0"/>
                                  </p:stCondLst>
                                  <p:childTnLst>
                                    <p:set>
                                      <p:cBhvr>
                                        <p:cTn id="60" dur="1" fill="hold">
                                          <p:stCondLst>
                                            <p:cond delay="0"/>
                                          </p:stCondLst>
                                        </p:cTn>
                                        <p:tgtEl>
                                          <p:spTgt spid="67608"/>
                                        </p:tgtEl>
                                        <p:attrNameLst>
                                          <p:attrName>style.visibility</p:attrName>
                                        </p:attrNameLst>
                                      </p:cBhvr>
                                      <p:to>
                                        <p:strVal val="visible"/>
                                      </p:to>
                                    </p:set>
                                    <p:animEffect transition="in" filter="dissolve">
                                      <p:cBhvr>
                                        <p:cTn id="61" dur="500"/>
                                        <p:tgtEl>
                                          <p:spTgt spid="67608"/>
                                        </p:tgtEl>
                                      </p:cBhvr>
                                    </p:animEffect>
                                  </p:childTnLst>
                                </p:cTn>
                              </p:par>
                              <p:par>
                                <p:cTn id="62" presetID="9" presetClass="entr" presetSubtype="0" fill="hold" nodeType="withEffect">
                                  <p:stCondLst>
                                    <p:cond delay="0"/>
                                  </p:stCondLst>
                                  <p:childTnLst>
                                    <p:set>
                                      <p:cBhvr>
                                        <p:cTn id="63" dur="1" fill="hold">
                                          <p:stCondLst>
                                            <p:cond delay="0"/>
                                          </p:stCondLst>
                                        </p:cTn>
                                        <p:tgtEl>
                                          <p:spTgt spid="67588"/>
                                        </p:tgtEl>
                                        <p:attrNameLst>
                                          <p:attrName>style.visibility</p:attrName>
                                        </p:attrNameLst>
                                      </p:cBhvr>
                                      <p:to>
                                        <p:strVal val="visible"/>
                                      </p:to>
                                    </p:set>
                                    <p:animEffect transition="in" filter="dissolve">
                                      <p:cBhvr>
                                        <p:cTn id="64" dur="500"/>
                                        <p:tgtEl>
                                          <p:spTgt spid="67588"/>
                                        </p:tgtEl>
                                      </p:cBhvr>
                                    </p:animEffect>
                                  </p:childTnLst>
                                </p:cTn>
                              </p:par>
                              <p:par>
                                <p:cTn id="65" presetID="9" presetClass="entr" presetSubtype="0" fill="hold" nodeType="withEffect">
                                  <p:stCondLst>
                                    <p:cond delay="0"/>
                                  </p:stCondLst>
                                  <p:childTnLst>
                                    <p:set>
                                      <p:cBhvr>
                                        <p:cTn id="66" dur="1" fill="hold">
                                          <p:stCondLst>
                                            <p:cond delay="0"/>
                                          </p:stCondLst>
                                        </p:cTn>
                                        <p:tgtEl>
                                          <p:spTgt spid="67613"/>
                                        </p:tgtEl>
                                        <p:attrNameLst>
                                          <p:attrName>style.visibility</p:attrName>
                                        </p:attrNameLst>
                                      </p:cBhvr>
                                      <p:to>
                                        <p:strVal val="visible"/>
                                      </p:to>
                                    </p:set>
                                    <p:animEffect transition="in" filter="dissolve">
                                      <p:cBhvr>
                                        <p:cTn id="67" dur="300"/>
                                        <p:tgtEl>
                                          <p:spTgt spid="676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60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762000" y="228600"/>
            <a:ext cx="7772400" cy="1143000"/>
          </a:xfrm>
        </p:spPr>
        <p:txBody>
          <a:bodyPr/>
          <a:lstStyle/>
          <a:p>
            <a:r>
              <a:rPr lang="en-US" altLang="en-US" smtClean="0"/>
              <a:t>El Alfabeto Español </a:t>
            </a:r>
          </a:p>
        </p:txBody>
      </p:sp>
      <p:pic>
        <p:nvPicPr>
          <p:cNvPr id="5" name="Learn the Spanish Alphabet!.mp4">
            <a:hlinkClick r:id="" action="ppaction://media"/>
          </p:cNvPr>
          <p:cNvPicPr>
            <a:picLocks noGrp="1" noRot="1" noChangeAspect="1"/>
          </p:cNvPicPr>
          <p:nvPr>
            <p:ph idx="1"/>
            <a:videoFile r:link="rId1"/>
          </p:nvPr>
        </p:nvPicPr>
        <p:blipFill>
          <a:blip r:embed="rId3">
            <a:extLst>
              <a:ext uri="{28A0092B-C50C-407E-A947-70E740481C1C}">
                <a14:useLocalDpi xmlns:a14="http://schemas.microsoft.com/office/drawing/2010/main" val="0"/>
              </a:ext>
            </a:extLst>
          </a:blip>
          <a:srcRect/>
          <a:stretch>
            <a:fillRect/>
          </a:stretch>
        </p:blipFill>
        <p:spPr>
          <a:xfrm>
            <a:off x="-1023938" y="228600"/>
            <a:ext cx="11344276" cy="6381750"/>
          </a:xfrm>
        </p:spPr>
      </p:pic>
      <p:sp>
        <p:nvSpPr>
          <p:cNvPr id="2" name="Rectangle 1"/>
          <p:cNvSpPr/>
          <p:nvPr/>
        </p:nvSpPr>
        <p:spPr>
          <a:xfrm>
            <a:off x="2286000" y="2828836"/>
            <a:ext cx="4572000" cy="1200329"/>
          </a:xfrm>
          <a:prstGeom prst="rect">
            <a:avLst/>
          </a:prstGeom>
        </p:spPr>
        <p:txBody>
          <a:bodyPr>
            <a:spAutoFit/>
          </a:bodyPr>
          <a:lstStyle/>
          <a:p>
            <a:r>
              <a:rPr lang="en-US" altLang="en-US" dirty="0" err="1">
                <a:hlinkClick r:id="rId4"/>
              </a:rPr>
              <a:t>Practica</a:t>
            </a:r>
            <a:r>
              <a:rPr lang="en-US" altLang="en-US" dirty="0">
                <a:hlinkClick r:id="rId4"/>
              </a:rPr>
              <a:t>:  https://www.youtube.com/watch?v=1EmakH0xz9U</a:t>
            </a:r>
            <a:endParaRPr lang="en-US" altLang="en-US" dirty="0"/>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vol="80000">
                <p:cTn id="7" fill="hold" display="0">
                  <p:stCondLst>
                    <p:cond delay="indefinite"/>
                  </p:stCondLst>
                </p:cTn>
                <p:tgtEl>
                  <p:spTgt spid="5"/>
                </p:tgtEl>
              </p:cMediaNode>
            </p:vide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WordArt 2" descr="Woven mat"/>
          <p:cNvSpPr>
            <a:spLocks noChangeArrowheads="1" noChangeShapeType="1" noTextEdit="1"/>
          </p:cNvSpPr>
          <p:nvPr/>
        </p:nvSpPr>
        <p:spPr bwMode="auto">
          <a:xfrm>
            <a:off x="2209800" y="485775"/>
            <a:ext cx="1471613" cy="1724025"/>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contourClr>
                <a:srgbClr val="FFFFFF"/>
              </a:contourClr>
            </a:sp3d>
          </a:bodyPr>
          <a:lstStyle/>
          <a:p>
            <a:pPr algn="ctr"/>
            <a:r>
              <a:rPr lang="en-US" sz="9600" kern="10">
                <a:ln w="9525">
                  <a:round/>
                  <a:headEnd/>
                  <a:tailEnd/>
                </a:ln>
                <a:blipFill dpi="0" rotWithShape="0">
                  <a:blip r:embed="rId3"/>
                  <a:srcRect/>
                  <a:tile tx="0" ty="0" sx="100000" sy="100000" flip="none" algn="tl"/>
                </a:blipFill>
                <a:latin typeface="Arial Black" panose="020B0A04020102020204" pitchFamily="34" charset="0"/>
              </a:rPr>
              <a:t>b</a:t>
            </a:r>
          </a:p>
        </p:txBody>
      </p:sp>
      <p:sp>
        <p:nvSpPr>
          <p:cNvPr id="32771" name="WordArt 3" descr="Stationery"/>
          <p:cNvSpPr>
            <a:spLocks noChangeArrowheads="1" noChangeShapeType="1" noTextEdit="1"/>
          </p:cNvSpPr>
          <p:nvPr/>
        </p:nvSpPr>
        <p:spPr bwMode="auto">
          <a:xfrm>
            <a:off x="4700588" y="457200"/>
            <a:ext cx="2309812" cy="1724025"/>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contourClr>
                <a:srgbClr val="FFFFFF"/>
              </a:contourClr>
            </a:sp3d>
          </a:bodyPr>
          <a:lstStyle/>
          <a:p>
            <a:pPr algn="ctr"/>
            <a:r>
              <a:rPr lang="en-US" sz="9600" kern="10">
                <a:ln w="9525">
                  <a:round/>
                  <a:headEnd/>
                  <a:tailEnd/>
                </a:ln>
                <a:blipFill dpi="0" rotWithShape="0">
                  <a:blip r:embed="rId4"/>
                  <a:srcRect/>
                  <a:tile tx="0" ty="0" sx="100000" sy="100000" flip="none" algn="tl"/>
                </a:blipFill>
                <a:latin typeface="Modern No. 20" panose="02070704070505020303" pitchFamily="18" charset="0"/>
              </a:rPr>
              <a:t>(be)</a:t>
            </a:r>
          </a:p>
        </p:txBody>
      </p:sp>
      <p:sp>
        <p:nvSpPr>
          <p:cNvPr id="32772" name="Text Box 4"/>
          <p:cNvSpPr txBox="1">
            <a:spLocks noChangeArrowheads="1"/>
          </p:cNvSpPr>
          <p:nvPr/>
        </p:nvSpPr>
        <p:spPr bwMode="auto">
          <a:xfrm>
            <a:off x="1447800" y="2351088"/>
            <a:ext cx="6753225" cy="1077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90000"/>
              </a:lnSpc>
              <a:spcBef>
                <a:spcPct val="50000"/>
              </a:spcBef>
              <a:buFontTx/>
              <a:buNone/>
            </a:pPr>
            <a:r>
              <a:rPr lang="en-US" altLang="en-US" sz="2400">
                <a:solidFill>
                  <a:schemeClr val="bg1"/>
                </a:solidFill>
              </a:rPr>
              <a:t>The Spanish “b” is similar to the English “b” when initial (pronounced at the beginning of a phrase) or after the letters m or n.</a:t>
            </a:r>
          </a:p>
        </p:txBody>
      </p:sp>
      <p:sp>
        <p:nvSpPr>
          <p:cNvPr id="32773" name="Text Box 5"/>
          <p:cNvSpPr txBox="1">
            <a:spLocks noChangeArrowheads="1"/>
          </p:cNvSpPr>
          <p:nvPr/>
        </p:nvSpPr>
        <p:spPr bwMode="auto">
          <a:xfrm>
            <a:off x="1447800" y="3352800"/>
            <a:ext cx="2971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u="sng">
                <a:solidFill>
                  <a:schemeClr val="bg1"/>
                </a:solidFill>
              </a:rPr>
              <a:t>B</a:t>
            </a:r>
            <a:r>
              <a:rPr lang="en-US" altLang="en-US">
                <a:solidFill>
                  <a:schemeClr val="bg1"/>
                </a:solidFill>
              </a:rPr>
              <a:t>ailo con María.</a:t>
            </a:r>
          </a:p>
        </p:txBody>
      </p:sp>
      <p:sp>
        <p:nvSpPr>
          <p:cNvPr id="32774" name="Text Box 6"/>
          <p:cNvSpPr txBox="1">
            <a:spLocks noChangeArrowheads="1"/>
          </p:cNvSpPr>
          <p:nvPr/>
        </p:nvSpPr>
        <p:spPr bwMode="auto">
          <a:xfrm>
            <a:off x="4800600" y="3352800"/>
            <a:ext cx="3505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a:solidFill>
                  <a:schemeClr val="bg1"/>
                </a:solidFill>
              </a:rPr>
              <a:t>el medio am</a:t>
            </a:r>
            <a:r>
              <a:rPr lang="en-US" altLang="en-US" u="sng">
                <a:solidFill>
                  <a:schemeClr val="bg1"/>
                </a:solidFill>
              </a:rPr>
              <a:t>b</a:t>
            </a:r>
            <a:r>
              <a:rPr lang="en-US" altLang="en-US">
                <a:solidFill>
                  <a:schemeClr val="bg1"/>
                </a:solidFill>
              </a:rPr>
              <a:t>iente</a:t>
            </a:r>
          </a:p>
        </p:txBody>
      </p:sp>
      <p:sp>
        <p:nvSpPr>
          <p:cNvPr id="32775" name="Text Box 7"/>
          <p:cNvSpPr txBox="1">
            <a:spLocks noChangeArrowheads="1"/>
          </p:cNvSpPr>
          <p:nvPr/>
        </p:nvSpPr>
        <p:spPr bwMode="auto">
          <a:xfrm>
            <a:off x="1447800" y="4495800"/>
            <a:ext cx="6753225"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90000"/>
              </a:lnSpc>
              <a:spcBef>
                <a:spcPct val="50000"/>
              </a:spcBef>
              <a:buFontTx/>
              <a:buNone/>
            </a:pPr>
            <a:r>
              <a:rPr lang="en-US" altLang="en-US" sz="2400">
                <a:solidFill>
                  <a:schemeClr val="bg1"/>
                </a:solidFill>
              </a:rPr>
              <a:t>It is softer, allowing some air to pass through the lips, when intervocalic (located between vowels).</a:t>
            </a:r>
          </a:p>
        </p:txBody>
      </p:sp>
      <p:sp>
        <p:nvSpPr>
          <p:cNvPr id="32776" name="Text Box 8"/>
          <p:cNvSpPr txBox="1">
            <a:spLocks noChangeArrowheads="1"/>
          </p:cNvSpPr>
          <p:nvPr/>
        </p:nvSpPr>
        <p:spPr bwMode="auto">
          <a:xfrm>
            <a:off x="1981200" y="5211763"/>
            <a:ext cx="25908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a:solidFill>
                  <a:schemeClr val="bg1"/>
                </a:solidFill>
              </a:rPr>
              <a:t>No </a:t>
            </a:r>
            <a:r>
              <a:rPr lang="en-US" altLang="en-US" u="sng">
                <a:solidFill>
                  <a:schemeClr val="bg1"/>
                </a:solidFill>
              </a:rPr>
              <a:t>b</a:t>
            </a:r>
            <a:r>
              <a:rPr lang="en-US" altLang="en-US">
                <a:solidFill>
                  <a:schemeClr val="bg1"/>
                </a:solidFill>
              </a:rPr>
              <a:t>ailo </a:t>
            </a:r>
            <a:r>
              <a:rPr lang="en-US" altLang="en-US" u="sng">
                <a:solidFill>
                  <a:schemeClr val="bg1"/>
                </a:solidFill>
              </a:rPr>
              <a:t>b</a:t>
            </a:r>
            <a:r>
              <a:rPr lang="en-US" altLang="en-US">
                <a:solidFill>
                  <a:schemeClr val="bg1"/>
                </a:solidFill>
              </a:rPr>
              <a:t>ien.</a:t>
            </a:r>
          </a:p>
        </p:txBody>
      </p:sp>
      <p:sp>
        <p:nvSpPr>
          <p:cNvPr id="32777" name="Text Box 9"/>
          <p:cNvSpPr txBox="1">
            <a:spLocks noChangeArrowheads="1"/>
          </p:cNvSpPr>
          <p:nvPr/>
        </p:nvSpPr>
        <p:spPr bwMode="auto">
          <a:xfrm>
            <a:off x="5638800" y="5211763"/>
            <a:ext cx="13716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a:solidFill>
                  <a:schemeClr val="bg1"/>
                </a:solidFill>
              </a:rPr>
              <a:t>I</a:t>
            </a:r>
            <a:r>
              <a:rPr lang="en-US" altLang="en-US" u="sng">
                <a:solidFill>
                  <a:schemeClr val="bg1"/>
                </a:solidFill>
              </a:rPr>
              <a:t>b</a:t>
            </a:r>
            <a:r>
              <a:rPr lang="en-US" altLang="en-US">
                <a:solidFill>
                  <a:schemeClr val="bg1"/>
                </a:solidFill>
              </a:rPr>
              <a:t>eria.</a:t>
            </a:r>
          </a:p>
        </p:txBody>
      </p:sp>
      <p:sp>
        <p:nvSpPr>
          <p:cNvPr id="32779" name="Text Box 11"/>
          <p:cNvSpPr txBox="1">
            <a:spLocks noChangeArrowheads="1"/>
          </p:cNvSpPr>
          <p:nvPr/>
        </p:nvSpPr>
        <p:spPr bwMode="auto">
          <a:xfrm>
            <a:off x="1447800" y="3916363"/>
            <a:ext cx="29718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a:solidFill>
                  <a:schemeClr val="bg1"/>
                </a:solidFill>
              </a:rPr>
              <a:t>Hablan </a:t>
            </a:r>
            <a:r>
              <a:rPr lang="en-US" altLang="en-US" u="sng">
                <a:solidFill>
                  <a:schemeClr val="bg1"/>
                </a:solidFill>
              </a:rPr>
              <a:t>b</a:t>
            </a:r>
            <a:r>
              <a:rPr lang="en-US" altLang="en-US">
                <a:solidFill>
                  <a:schemeClr val="bg1"/>
                </a:solidFill>
              </a:rPr>
              <a:t>ien.</a:t>
            </a:r>
          </a:p>
        </p:txBody>
      </p:sp>
      <p:sp>
        <p:nvSpPr>
          <p:cNvPr id="32780" name="Text Box 12"/>
          <p:cNvSpPr txBox="1">
            <a:spLocks noChangeArrowheads="1"/>
          </p:cNvSpPr>
          <p:nvPr/>
        </p:nvSpPr>
        <p:spPr bwMode="auto">
          <a:xfrm>
            <a:off x="4800600" y="3916363"/>
            <a:ext cx="30480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a:solidFill>
                  <a:schemeClr val="bg1"/>
                </a:solidFill>
              </a:rPr>
              <a:t>un </a:t>
            </a:r>
            <a:r>
              <a:rPr lang="en-US" altLang="en-US" u="sng">
                <a:solidFill>
                  <a:schemeClr val="bg1"/>
                </a:solidFill>
              </a:rPr>
              <a:t>b</a:t>
            </a:r>
            <a:r>
              <a:rPr lang="en-US" altLang="en-US">
                <a:solidFill>
                  <a:schemeClr val="bg1"/>
                </a:solidFill>
              </a:rPr>
              <a:t>anco</a:t>
            </a:r>
          </a:p>
        </p:txBody>
      </p:sp>
      <p:sp>
        <p:nvSpPr>
          <p:cNvPr id="32781" name="Text Box 13"/>
          <p:cNvSpPr txBox="1">
            <a:spLocks noChangeArrowheads="1"/>
          </p:cNvSpPr>
          <p:nvPr/>
        </p:nvSpPr>
        <p:spPr bwMode="auto">
          <a:xfrm>
            <a:off x="2819400" y="5727700"/>
            <a:ext cx="3657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lnSpc>
                <a:spcPct val="90000"/>
              </a:lnSpc>
              <a:spcBef>
                <a:spcPct val="50000"/>
              </a:spcBef>
              <a:buFontTx/>
              <a:buNone/>
            </a:pPr>
            <a:r>
              <a:rPr lang="en-US" altLang="en-US" sz="2800">
                <a:solidFill>
                  <a:schemeClr val="bg1"/>
                </a:solidFill>
              </a:rPr>
              <a:t>Note:  Also see “v.”</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32770"/>
                                        </p:tgtEl>
                                        <p:attrNameLst>
                                          <p:attrName>style.visibility</p:attrName>
                                        </p:attrNameLst>
                                      </p:cBhvr>
                                      <p:to>
                                        <p:strVal val="visible"/>
                                      </p:to>
                                    </p:set>
                                    <p:animEffect transition="in" filter="wipe(left)">
                                      <p:cBhvr>
                                        <p:cTn id="7" dur="200"/>
                                        <p:tgtEl>
                                          <p:spTgt spid="3277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32771"/>
                                        </p:tgtEl>
                                        <p:attrNameLst>
                                          <p:attrName>style.visibility</p:attrName>
                                        </p:attrNameLst>
                                      </p:cBhvr>
                                      <p:to>
                                        <p:strVal val="visible"/>
                                      </p:to>
                                    </p:set>
                                    <p:animEffect transition="in" filter="dissolve">
                                      <p:cBhvr>
                                        <p:cTn id="12" dur="500"/>
                                        <p:tgtEl>
                                          <p:spTgt spid="3277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2772"/>
                                        </p:tgtEl>
                                        <p:attrNameLst>
                                          <p:attrName>style.visibility</p:attrName>
                                        </p:attrNameLst>
                                      </p:cBhvr>
                                      <p:to>
                                        <p:strVal val="visible"/>
                                      </p:to>
                                    </p:set>
                                    <p:animEffect transition="in" filter="dissolve">
                                      <p:cBhvr>
                                        <p:cTn id="17" dur="400"/>
                                        <p:tgtEl>
                                          <p:spTgt spid="3277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2773"/>
                                        </p:tgtEl>
                                        <p:attrNameLst>
                                          <p:attrName>style.visibility</p:attrName>
                                        </p:attrNameLst>
                                      </p:cBhvr>
                                      <p:to>
                                        <p:strVal val="visible"/>
                                      </p:to>
                                    </p:set>
                                    <p:animEffect transition="in" filter="fade">
                                      <p:cBhvr>
                                        <p:cTn id="22" dur="300"/>
                                        <p:tgtEl>
                                          <p:spTgt spid="3277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2774"/>
                                        </p:tgtEl>
                                        <p:attrNameLst>
                                          <p:attrName>style.visibility</p:attrName>
                                        </p:attrNameLst>
                                      </p:cBhvr>
                                      <p:to>
                                        <p:strVal val="visible"/>
                                      </p:to>
                                    </p:set>
                                    <p:animEffect transition="in" filter="fade">
                                      <p:cBhvr>
                                        <p:cTn id="27" dur="300"/>
                                        <p:tgtEl>
                                          <p:spTgt spid="32774"/>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2779"/>
                                        </p:tgtEl>
                                        <p:attrNameLst>
                                          <p:attrName>style.visibility</p:attrName>
                                        </p:attrNameLst>
                                      </p:cBhvr>
                                      <p:to>
                                        <p:strVal val="visible"/>
                                      </p:to>
                                    </p:set>
                                    <p:animEffect transition="in" filter="fade">
                                      <p:cBhvr>
                                        <p:cTn id="32" dur="300"/>
                                        <p:tgtEl>
                                          <p:spTgt spid="32779"/>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2780"/>
                                        </p:tgtEl>
                                        <p:attrNameLst>
                                          <p:attrName>style.visibility</p:attrName>
                                        </p:attrNameLst>
                                      </p:cBhvr>
                                      <p:to>
                                        <p:strVal val="visible"/>
                                      </p:to>
                                    </p:set>
                                    <p:animEffect transition="in" filter="fade">
                                      <p:cBhvr>
                                        <p:cTn id="37" dur="300"/>
                                        <p:tgtEl>
                                          <p:spTgt spid="32780"/>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32775"/>
                                        </p:tgtEl>
                                        <p:attrNameLst>
                                          <p:attrName>style.visibility</p:attrName>
                                        </p:attrNameLst>
                                      </p:cBhvr>
                                      <p:to>
                                        <p:strVal val="visible"/>
                                      </p:to>
                                    </p:set>
                                    <p:animEffect transition="in" filter="dissolve">
                                      <p:cBhvr>
                                        <p:cTn id="42" dur="400"/>
                                        <p:tgtEl>
                                          <p:spTgt spid="32775"/>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2776"/>
                                        </p:tgtEl>
                                        <p:attrNameLst>
                                          <p:attrName>style.visibility</p:attrName>
                                        </p:attrNameLst>
                                      </p:cBhvr>
                                      <p:to>
                                        <p:strVal val="visible"/>
                                      </p:to>
                                    </p:set>
                                    <p:animEffect transition="in" filter="fade">
                                      <p:cBhvr>
                                        <p:cTn id="47" dur="300"/>
                                        <p:tgtEl>
                                          <p:spTgt spid="32776"/>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2777"/>
                                        </p:tgtEl>
                                        <p:attrNameLst>
                                          <p:attrName>style.visibility</p:attrName>
                                        </p:attrNameLst>
                                      </p:cBhvr>
                                      <p:to>
                                        <p:strVal val="visible"/>
                                      </p:to>
                                    </p:set>
                                    <p:animEffect transition="in" filter="fade">
                                      <p:cBhvr>
                                        <p:cTn id="52" dur="300"/>
                                        <p:tgtEl>
                                          <p:spTgt spid="32777"/>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32781"/>
                                        </p:tgtEl>
                                        <p:attrNameLst>
                                          <p:attrName>style.visibility</p:attrName>
                                        </p:attrNameLst>
                                      </p:cBhvr>
                                      <p:to>
                                        <p:strVal val="visible"/>
                                      </p:to>
                                    </p:set>
                                    <p:animEffect transition="in" filter="dissolve">
                                      <p:cBhvr>
                                        <p:cTn id="57" dur="400"/>
                                        <p:tgtEl>
                                          <p:spTgt spid="327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2" grpId="0"/>
      <p:bldP spid="32773" grpId="0"/>
      <p:bldP spid="32774" grpId="0"/>
      <p:bldP spid="32775" grpId="0"/>
      <p:bldP spid="32776" grpId="0"/>
      <p:bldP spid="32777" grpId="0"/>
      <p:bldP spid="32779" grpId="0"/>
      <p:bldP spid="32780" grpId="0"/>
      <p:bldP spid="3278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WordArt 2" descr="Woven mat"/>
          <p:cNvSpPr>
            <a:spLocks noChangeArrowheads="1" noChangeShapeType="1" noTextEdit="1"/>
          </p:cNvSpPr>
          <p:nvPr/>
        </p:nvSpPr>
        <p:spPr bwMode="auto">
          <a:xfrm>
            <a:off x="2209800" y="1095375"/>
            <a:ext cx="1471613" cy="1724025"/>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contourClr>
                <a:srgbClr val="FFFFFF"/>
              </a:contourClr>
            </a:sp3d>
          </a:bodyPr>
          <a:lstStyle/>
          <a:p>
            <a:pPr algn="ctr"/>
            <a:r>
              <a:rPr lang="en-US" sz="9600" kern="10">
                <a:ln w="9525">
                  <a:round/>
                  <a:headEnd/>
                  <a:tailEnd/>
                </a:ln>
                <a:blipFill dpi="0" rotWithShape="0">
                  <a:blip r:embed="rId3"/>
                  <a:srcRect/>
                  <a:tile tx="0" ty="0" sx="100000" sy="100000" flip="none" algn="tl"/>
                </a:blipFill>
                <a:latin typeface="Arial Black" panose="020B0A04020102020204" pitchFamily="34" charset="0"/>
              </a:rPr>
              <a:t>c</a:t>
            </a:r>
          </a:p>
        </p:txBody>
      </p:sp>
      <p:sp>
        <p:nvSpPr>
          <p:cNvPr id="33795" name="WordArt 3" descr="Stationery"/>
          <p:cNvSpPr>
            <a:spLocks noChangeArrowheads="1" noChangeShapeType="1" noTextEdit="1"/>
          </p:cNvSpPr>
          <p:nvPr/>
        </p:nvSpPr>
        <p:spPr bwMode="auto">
          <a:xfrm>
            <a:off x="4700588" y="1066800"/>
            <a:ext cx="2386012" cy="1724025"/>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contourClr>
                <a:srgbClr val="FFFFFF"/>
              </a:contourClr>
            </a:sp3d>
          </a:bodyPr>
          <a:lstStyle/>
          <a:p>
            <a:pPr algn="ctr"/>
            <a:r>
              <a:rPr lang="en-US" sz="9600" kern="10">
                <a:ln w="9525">
                  <a:round/>
                  <a:headEnd/>
                  <a:tailEnd/>
                </a:ln>
                <a:blipFill dpi="0" rotWithShape="0">
                  <a:blip r:embed="rId4"/>
                  <a:srcRect/>
                  <a:tile tx="0" ty="0" sx="100000" sy="100000" flip="none" algn="tl"/>
                </a:blipFill>
                <a:latin typeface="Modern No. 20" panose="02070704070505020303" pitchFamily="18" charset="0"/>
              </a:rPr>
              <a:t>(ce)</a:t>
            </a:r>
          </a:p>
        </p:txBody>
      </p:sp>
      <p:sp>
        <p:nvSpPr>
          <p:cNvPr id="33796" name="Text Box 4"/>
          <p:cNvSpPr txBox="1">
            <a:spLocks noChangeArrowheads="1"/>
          </p:cNvSpPr>
          <p:nvPr/>
        </p:nvSpPr>
        <p:spPr bwMode="auto">
          <a:xfrm>
            <a:off x="1447800" y="3341688"/>
            <a:ext cx="6753225" cy="162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90000"/>
              </a:lnSpc>
              <a:spcBef>
                <a:spcPct val="50000"/>
              </a:spcBef>
              <a:buFontTx/>
              <a:buNone/>
            </a:pPr>
            <a:r>
              <a:rPr lang="en-US" altLang="en-US" sz="2800">
                <a:solidFill>
                  <a:schemeClr val="bg1"/>
                </a:solidFill>
              </a:rPr>
              <a:t>The Spanish “c” has two distinct sounds, depending on its environment, that is, how it is located with respect to certain vowels.  The next slide provides more details.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33794"/>
                                        </p:tgtEl>
                                        <p:attrNameLst>
                                          <p:attrName>style.visibility</p:attrName>
                                        </p:attrNameLst>
                                      </p:cBhvr>
                                      <p:to>
                                        <p:strVal val="visible"/>
                                      </p:to>
                                    </p:set>
                                    <p:animEffect transition="in" filter="wipe(left)">
                                      <p:cBhvr>
                                        <p:cTn id="7" dur="200"/>
                                        <p:tgtEl>
                                          <p:spTgt spid="3379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33795"/>
                                        </p:tgtEl>
                                        <p:attrNameLst>
                                          <p:attrName>style.visibility</p:attrName>
                                        </p:attrNameLst>
                                      </p:cBhvr>
                                      <p:to>
                                        <p:strVal val="visible"/>
                                      </p:to>
                                    </p:set>
                                    <p:animEffect transition="in" filter="dissolve">
                                      <p:cBhvr>
                                        <p:cTn id="12" dur="500"/>
                                        <p:tgtEl>
                                          <p:spTgt spid="3379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3796"/>
                                        </p:tgtEl>
                                        <p:attrNameLst>
                                          <p:attrName>style.visibility</p:attrName>
                                        </p:attrNameLst>
                                      </p:cBhvr>
                                      <p:to>
                                        <p:strVal val="visible"/>
                                      </p:to>
                                    </p:set>
                                    <p:animEffect transition="in" filter="dissolve">
                                      <p:cBhvr>
                                        <p:cTn id="17" dur="400"/>
                                        <p:tgtEl>
                                          <p:spTgt spid="337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WordArt 2" descr="Woven mat"/>
          <p:cNvSpPr>
            <a:spLocks noChangeArrowheads="1" noChangeShapeType="1" noTextEdit="1"/>
          </p:cNvSpPr>
          <p:nvPr/>
        </p:nvSpPr>
        <p:spPr bwMode="auto">
          <a:xfrm>
            <a:off x="1981200" y="809625"/>
            <a:ext cx="2133600" cy="1724025"/>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contourClr>
                <a:srgbClr val="FFFFFF"/>
              </a:contourClr>
            </a:sp3d>
          </a:bodyPr>
          <a:lstStyle/>
          <a:p>
            <a:pPr algn="ctr"/>
            <a:r>
              <a:rPr lang="en-US" sz="9600" kern="10">
                <a:ln w="9525">
                  <a:round/>
                  <a:headEnd/>
                  <a:tailEnd/>
                </a:ln>
                <a:blipFill dpi="0" rotWithShape="0">
                  <a:blip r:embed="rId3"/>
                  <a:srcRect/>
                  <a:tile tx="0" ty="0" sx="100000" sy="100000" flip="none" algn="tl"/>
                </a:blipFill>
                <a:latin typeface="Arial Black" panose="020B0A04020102020204" pitchFamily="34" charset="0"/>
              </a:rPr>
              <a:t>ch</a:t>
            </a:r>
          </a:p>
        </p:txBody>
      </p:sp>
      <p:sp>
        <p:nvSpPr>
          <p:cNvPr id="34819" name="WordArt 3" descr="Stationery"/>
          <p:cNvSpPr>
            <a:spLocks noChangeArrowheads="1" noChangeShapeType="1" noTextEdit="1"/>
          </p:cNvSpPr>
          <p:nvPr/>
        </p:nvSpPr>
        <p:spPr bwMode="auto">
          <a:xfrm>
            <a:off x="4800600" y="962025"/>
            <a:ext cx="2743200" cy="1724025"/>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contourClr>
                <a:srgbClr val="FFFFFF"/>
              </a:contourClr>
            </a:sp3d>
          </a:bodyPr>
          <a:lstStyle/>
          <a:p>
            <a:pPr algn="ctr"/>
            <a:r>
              <a:rPr lang="en-US" sz="9600" kern="10">
                <a:ln w="9525">
                  <a:round/>
                  <a:headEnd/>
                  <a:tailEnd/>
                </a:ln>
                <a:blipFill dpi="0" rotWithShape="0">
                  <a:blip r:embed="rId4"/>
                  <a:srcRect/>
                  <a:tile tx="0" ty="0" sx="100000" sy="100000" flip="none" algn="tl"/>
                </a:blipFill>
                <a:latin typeface="Modern No. 20" panose="02070704070505020303" pitchFamily="18" charset="0"/>
              </a:rPr>
              <a:t>(che)</a:t>
            </a:r>
          </a:p>
        </p:txBody>
      </p:sp>
      <p:sp>
        <p:nvSpPr>
          <p:cNvPr id="34820" name="WordArt 4" descr="Woven mat"/>
          <p:cNvSpPr>
            <a:spLocks noChangeArrowheads="1" noChangeShapeType="1" noTextEdit="1"/>
          </p:cNvSpPr>
          <p:nvPr/>
        </p:nvSpPr>
        <p:spPr bwMode="auto">
          <a:xfrm>
            <a:off x="1371600" y="457200"/>
            <a:ext cx="685800" cy="704850"/>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contourClr>
                <a:srgbClr val="FFFFFF"/>
              </a:contourClr>
            </a:sp3d>
          </a:bodyPr>
          <a:lstStyle/>
          <a:p>
            <a:pPr algn="ctr"/>
            <a:r>
              <a:rPr lang="en-US" sz="6000" kern="10">
                <a:ln w="9525">
                  <a:round/>
                  <a:headEnd/>
                  <a:tailEnd/>
                </a:ln>
                <a:blipFill dpi="0" rotWithShape="0">
                  <a:blip r:embed="rId3"/>
                  <a:srcRect/>
                  <a:tile tx="0" ty="0" sx="100000" sy="100000" flip="none" algn="tl"/>
                </a:blipFill>
                <a:latin typeface="Arial Black" panose="020B0A04020102020204" pitchFamily="34" charset="0"/>
              </a:rPr>
              <a:t>*</a:t>
            </a:r>
          </a:p>
        </p:txBody>
      </p:sp>
      <p:sp>
        <p:nvSpPr>
          <p:cNvPr id="34821" name="Text Box 5"/>
          <p:cNvSpPr txBox="1">
            <a:spLocks noChangeArrowheads="1"/>
          </p:cNvSpPr>
          <p:nvPr/>
        </p:nvSpPr>
        <p:spPr bwMode="auto">
          <a:xfrm>
            <a:off x="1295400" y="2751138"/>
            <a:ext cx="7467600" cy="2012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90000"/>
              </a:lnSpc>
              <a:spcBef>
                <a:spcPct val="50000"/>
              </a:spcBef>
              <a:buFontTx/>
              <a:buNone/>
            </a:pPr>
            <a:r>
              <a:rPr lang="en-US" altLang="en-US" sz="2800">
                <a:solidFill>
                  <a:schemeClr val="bg1"/>
                </a:solidFill>
              </a:rPr>
              <a:t>Until 1994, “ch” was a separate letter in Spanish, and words that began with this letter were found in a separate ch section in the dictionary after the section containing words beginning with c.  It is pronounced like the English ch.</a:t>
            </a:r>
          </a:p>
        </p:txBody>
      </p:sp>
      <p:sp>
        <p:nvSpPr>
          <p:cNvPr id="34822" name="WordArt 6" descr="Woven mat"/>
          <p:cNvSpPr>
            <a:spLocks noChangeArrowheads="1" noChangeShapeType="1" noTextEdit="1"/>
          </p:cNvSpPr>
          <p:nvPr/>
        </p:nvSpPr>
        <p:spPr bwMode="auto">
          <a:xfrm>
            <a:off x="762000" y="2590800"/>
            <a:ext cx="457200" cy="400050"/>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contourClr>
                <a:srgbClr val="FFFFFF"/>
              </a:contourClr>
            </a:sp3d>
          </a:bodyPr>
          <a:lstStyle/>
          <a:p>
            <a:pPr algn="ctr"/>
            <a:r>
              <a:rPr lang="en-US" sz="6000" kern="10">
                <a:ln w="9525">
                  <a:round/>
                  <a:headEnd/>
                  <a:tailEnd/>
                </a:ln>
                <a:blipFill dpi="0" rotWithShape="0">
                  <a:blip r:embed="rId3"/>
                  <a:srcRect/>
                  <a:tile tx="0" ty="0" sx="100000" sy="100000" flip="none" algn="tl"/>
                </a:blipFill>
                <a:latin typeface="Arial Black" panose="020B0A04020102020204" pitchFamily="34" charset="0"/>
              </a:rPr>
              <a:t>*</a:t>
            </a:r>
          </a:p>
        </p:txBody>
      </p:sp>
      <p:sp>
        <p:nvSpPr>
          <p:cNvPr id="34823" name="Text Box 7"/>
          <p:cNvSpPr txBox="1">
            <a:spLocks noChangeArrowheads="1"/>
          </p:cNvSpPr>
          <p:nvPr/>
        </p:nvSpPr>
        <p:spPr bwMode="auto">
          <a:xfrm>
            <a:off x="2133600" y="4800600"/>
            <a:ext cx="1447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a:solidFill>
                  <a:schemeClr val="bg1"/>
                </a:solidFill>
              </a:rPr>
              <a:t>charro</a:t>
            </a:r>
          </a:p>
        </p:txBody>
      </p:sp>
      <p:sp>
        <p:nvSpPr>
          <p:cNvPr id="34824" name="Text Box 8"/>
          <p:cNvSpPr txBox="1">
            <a:spLocks noChangeArrowheads="1"/>
          </p:cNvSpPr>
          <p:nvPr/>
        </p:nvSpPr>
        <p:spPr bwMode="auto">
          <a:xfrm>
            <a:off x="5410200" y="4800600"/>
            <a:ext cx="2514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a:solidFill>
                  <a:schemeClr val="bg1"/>
                </a:solidFill>
              </a:rPr>
              <a:t>chimichanga</a:t>
            </a:r>
          </a:p>
        </p:txBody>
      </p:sp>
      <p:sp>
        <p:nvSpPr>
          <p:cNvPr id="34825" name="Text Box 9"/>
          <p:cNvSpPr txBox="1">
            <a:spLocks noChangeArrowheads="1"/>
          </p:cNvSpPr>
          <p:nvPr/>
        </p:nvSpPr>
        <p:spPr bwMode="auto">
          <a:xfrm>
            <a:off x="2133600" y="5440363"/>
            <a:ext cx="25908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a:solidFill>
                  <a:schemeClr val="bg1"/>
                </a:solidFill>
              </a:rPr>
              <a:t>muchacho</a:t>
            </a:r>
          </a:p>
        </p:txBody>
      </p:sp>
      <p:sp>
        <p:nvSpPr>
          <p:cNvPr id="34826" name="Text Box 10"/>
          <p:cNvSpPr txBox="1">
            <a:spLocks noChangeArrowheads="1"/>
          </p:cNvSpPr>
          <p:nvPr/>
        </p:nvSpPr>
        <p:spPr bwMode="auto">
          <a:xfrm>
            <a:off x="5410200" y="5440363"/>
            <a:ext cx="22098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a:solidFill>
                  <a:schemeClr val="bg1"/>
                </a:solidFill>
              </a:rPr>
              <a:t>chica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34818"/>
                                        </p:tgtEl>
                                        <p:attrNameLst>
                                          <p:attrName>style.visibility</p:attrName>
                                        </p:attrNameLst>
                                      </p:cBhvr>
                                      <p:to>
                                        <p:strVal val="visible"/>
                                      </p:to>
                                    </p:set>
                                    <p:animEffect transition="in" filter="wipe(left)">
                                      <p:cBhvr>
                                        <p:cTn id="7" dur="200"/>
                                        <p:tgtEl>
                                          <p:spTgt spid="3481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34819"/>
                                        </p:tgtEl>
                                        <p:attrNameLst>
                                          <p:attrName>style.visibility</p:attrName>
                                        </p:attrNameLst>
                                      </p:cBhvr>
                                      <p:to>
                                        <p:strVal val="visible"/>
                                      </p:to>
                                    </p:set>
                                    <p:animEffect transition="in" filter="dissolve">
                                      <p:cBhvr>
                                        <p:cTn id="12" dur="500"/>
                                        <p:tgtEl>
                                          <p:spTgt spid="34819"/>
                                        </p:tgtEl>
                                      </p:cBhvr>
                                    </p:animEffect>
                                  </p:childTnLst>
                                </p:cTn>
                              </p:par>
                            </p:childTnLst>
                          </p:cTn>
                        </p:par>
                        <p:par>
                          <p:cTn id="13" fill="hold" nodeType="afterGroup">
                            <p:stCondLst>
                              <p:cond delay="500"/>
                            </p:stCondLst>
                            <p:childTnLst>
                              <p:par>
                                <p:cTn id="14" presetID="23" presetClass="entr" presetSubtype="288" fill="hold" nodeType="afterEffect">
                                  <p:stCondLst>
                                    <p:cond delay="0"/>
                                  </p:stCondLst>
                                  <p:childTnLst>
                                    <p:set>
                                      <p:cBhvr>
                                        <p:cTn id="15" dur="1" fill="hold">
                                          <p:stCondLst>
                                            <p:cond delay="0"/>
                                          </p:stCondLst>
                                        </p:cTn>
                                        <p:tgtEl>
                                          <p:spTgt spid="34820"/>
                                        </p:tgtEl>
                                        <p:attrNameLst>
                                          <p:attrName>style.visibility</p:attrName>
                                        </p:attrNameLst>
                                      </p:cBhvr>
                                      <p:to>
                                        <p:strVal val="visible"/>
                                      </p:to>
                                    </p:set>
                                    <p:anim calcmode="lin" valueType="num">
                                      <p:cBhvr>
                                        <p:cTn id="16" dur="300" fill="hold"/>
                                        <p:tgtEl>
                                          <p:spTgt spid="34820"/>
                                        </p:tgtEl>
                                        <p:attrNameLst>
                                          <p:attrName>ppt_w</p:attrName>
                                        </p:attrNameLst>
                                      </p:cBhvr>
                                      <p:tavLst>
                                        <p:tav tm="0">
                                          <p:val>
                                            <p:strVal val="4/3*#ppt_w"/>
                                          </p:val>
                                        </p:tav>
                                        <p:tav tm="100000">
                                          <p:val>
                                            <p:strVal val="#ppt_w"/>
                                          </p:val>
                                        </p:tav>
                                      </p:tavLst>
                                    </p:anim>
                                    <p:anim calcmode="lin" valueType="num">
                                      <p:cBhvr>
                                        <p:cTn id="17" dur="300" fill="hold"/>
                                        <p:tgtEl>
                                          <p:spTgt spid="34820"/>
                                        </p:tgtEl>
                                        <p:attrNameLst>
                                          <p:attrName>ppt_h</p:attrName>
                                        </p:attrNameLst>
                                      </p:cBhvr>
                                      <p:tavLst>
                                        <p:tav tm="0">
                                          <p:val>
                                            <p:strVal val="4/3*#ppt_h"/>
                                          </p:val>
                                        </p:tav>
                                        <p:tav tm="100000">
                                          <p:val>
                                            <p:strVal val="#ppt_h"/>
                                          </p:val>
                                        </p:tav>
                                      </p:tavLst>
                                    </p:anim>
                                  </p:childTnLst>
                                </p:cTn>
                              </p:par>
                            </p:childTnLst>
                          </p:cTn>
                        </p:par>
                        <p:par>
                          <p:cTn id="18" fill="hold" nodeType="afterGroup">
                            <p:stCondLst>
                              <p:cond delay="800"/>
                            </p:stCondLst>
                            <p:childTnLst>
                              <p:par>
                                <p:cTn id="19" presetID="23" presetClass="entr" presetSubtype="288" fill="hold" nodeType="afterEffect">
                                  <p:stCondLst>
                                    <p:cond delay="0"/>
                                  </p:stCondLst>
                                  <p:childTnLst>
                                    <p:set>
                                      <p:cBhvr>
                                        <p:cTn id="20" dur="1" fill="hold">
                                          <p:stCondLst>
                                            <p:cond delay="0"/>
                                          </p:stCondLst>
                                        </p:cTn>
                                        <p:tgtEl>
                                          <p:spTgt spid="34822"/>
                                        </p:tgtEl>
                                        <p:attrNameLst>
                                          <p:attrName>style.visibility</p:attrName>
                                        </p:attrNameLst>
                                      </p:cBhvr>
                                      <p:to>
                                        <p:strVal val="visible"/>
                                      </p:to>
                                    </p:set>
                                    <p:anim calcmode="lin" valueType="num">
                                      <p:cBhvr>
                                        <p:cTn id="21" dur="300" fill="hold"/>
                                        <p:tgtEl>
                                          <p:spTgt spid="34822"/>
                                        </p:tgtEl>
                                        <p:attrNameLst>
                                          <p:attrName>ppt_w</p:attrName>
                                        </p:attrNameLst>
                                      </p:cBhvr>
                                      <p:tavLst>
                                        <p:tav tm="0">
                                          <p:val>
                                            <p:strVal val="4/3*#ppt_w"/>
                                          </p:val>
                                        </p:tav>
                                        <p:tav tm="100000">
                                          <p:val>
                                            <p:strVal val="#ppt_w"/>
                                          </p:val>
                                        </p:tav>
                                      </p:tavLst>
                                    </p:anim>
                                    <p:anim calcmode="lin" valueType="num">
                                      <p:cBhvr>
                                        <p:cTn id="22" dur="300" fill="hold"/>
                                        <p:tgtEl>
                                          <p:spTgt spid="34822"/>
                                        </p:tgtEl>
                                        <p:attrNameLst>
                                          <p:attrName>ppt_h</p:attrName>
                                        </p:attrNameLst>
                                      </p:cBhvr>
                                      <p:tavLst>
                                        <p:tav tm="0">
                                          <p:val>
                                            <p:strVal val="4/3*#ppt_h"/>
                                          </p:val>
                                        </p:tav>
                                        <p:tav tm="100000">
                                          <p:val>
                                            <p:strVal val="#ppt_h"/>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4821"/>
                                        </p:tgtEl>
                                        <p:attrNameLst>
                                          <p:attrName>style.visibility</p:attrName>
                                        </p:attrNameLst>
                                      </p:cBhvr>
                                      <p:to>
                                        <p:strVal val="visible"/>
                                      </p:to>
                                    </p:set>
                                    <p:animEffect transition="in" filter="dissolve">
                                      <p:cBhvr>
                                        <p:cTn id="27" dur="400"/>
                                        <p:tgtEl>
                                          <p:spTgt spid="34821"/>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4823"/>
                                        </p:tgtEl>
                                        <p:attrNameLst>
                                          <p:attrName>style.visibility</p:attrName>
                                        </p:attrNameLst>
                                      </p:cBhvr>
                                      <p:to>
                                        <p:strVal val="visible"/>
                                      </p:to>
                                    </p:set>
                                    <p:animEffect transition="in" filter="fade">
                                      <p:cBhvr>
                                        <p:cTn id="32" dur="300"/>
                                        <p:tgtEl>
                                          <p:spTgt spid="3482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4825"/>
                                        </p:tgtEl>
                                        <p:attrNameLst>
                                          <p:attrName>style.visibility</p:attrName>
                                        </p:attrNameLst>
                                      </p:cBhvr>
                                      <p:to>
                                        <p:strVal val="visible"/>
                                      </p:to>
                                    </p:set>
                                    <p:animEffect transition="in" filter="fade">
                                      <p:cBhvr>
                                        <p:cTn id="37" dur="300"/>
                                        <p:tgtEl>
                                          <p:spTgt spid="34825"/>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4824"/>
                                        </p:tgtEl>
                                        <p:attrNameLst>
                                          <p:attrName>style.visibility</p:attrName>
                                        </p:attrNameLst>
                                      </p:cBhvr>
                                      <p:to>
                                        <p:strVal val="visible"/>
                                      </p:to>
                                    </p:set>
                                    <p:animEffect transition="in" filter="fade">
                                      <p:cBhvr>
                                        <p:cTn id="42" dur="300"/>
                                        <p:tgtEl>
                                          <p:spTgt spid="34824"/>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4826"/>
                                        </p:tgtEl>
                                        <p:attrNameLst>
                                          <p:attrName>style.visibility</p:attrName>
                                        </p:attrNameLst>
                                      </p:cBhvr>
                                      <p:to>
                                        <p:strVal val="visible"/>
                                      </p:to>
                                    </p:set>
                                    <p:animEffect transition="in" filter="fade">
                                      <p:cBhvr>
                                        <p:cTn id="47" dur="300"/>
                                        <p:tgtEl>
                                          <p:spTgt spid="348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1" grpId="0"/>
      <p:bldP spid="34823" grpId="0"/>
      <p:bldP spid="34824" grpId="0"/>
      <p:bldP spid="34825" grpId="0"/>
      <p:bldP spid="3482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WordArt 2" descr="Woven mat"/>
          <p:cNvSpPr>
            <a:spLocks noChangeArrowheads="1" noChangeShapeType="1" noTextEdit="1"/>
          </p:cNvSpPr>
          <p:nvPr/>
        </p:nvSpPr>
        <p:spPr bwMode="auto">
          <a:xfrm>
            <a:off x="676275" y="952500"/>
            <a:ext cx="2133600" cy="990600"/>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contourClr>
                <a:srgbClr val="FFFFFF"/>
              </a:contourClr>
            </a:sp3d>
          </a:bodyPr>
          <a:lstStyle/>
          <a:p>
            <a:pPr algn="ctr"/>
            <a:r>
              <a:rPr lang="en-US" sz="2800" kern="10">
                <a:ln w="9525">
                  <a:round/>
                  <a:headEnd/>
                  <a:tailEnd/>
                </a:ln>
                <a:blipFill dpi="0" rotWithShape="0">
                  <a:blip r:embed="rId3"/>
                  <a:srcRect/>
                  <a:tile tx="0" ty="0" sx="100000" sy="100000" flip="none" algn="tl"/>
                </a:blipFill>
                <a:latin typeface="Arial Black" panose="020B0A04020102020204" pitchFamily="34" charset="0"/>
              </a:rPr>
              <a:t>c = k</a:t>
            </a:r>
          </a:p>
        </p:txBody>
      </p:sp>
      <p:sp>
        <p:nvSpPr>
          <p:cNvPr id="63491" name="WordArt 3" descr="Stationery"/>
          <p:cNvSpPr>
            <a:spLocks noChangeArrowheads="1" noChangeShapeType="1" noTextEdit="1"/>
          </p:cNvSpPr>
          <p:nvPr/>
        </p:nvSpPr>
        <p:spPr bwMode="auto">
          <a:xfrm>
            <a:off x="3505200" y="495300"/>
            <a:ext cx="1676400" cy="457200"/>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contourClr>
                <a:srgbClr val="FFFFFF"/>
              </a:contourClr>
            </a:sp3d>
          </a:bodyPr>
          <a:lstStyle/>
          <a:p>
            <a:pPr algn="ctr"/>
            <a:r>
              <a:rPr lang="en-US" sz="6000" kern="10">
                <a:ln w="9525">
                  <a:round/>
                  <a:headEnd/>
                  <a:tailEnd/>
                </a:ln>
                <a:blipFill dpi="0" rotWithShape="0">
                  <a:blip r:embed="rId4"/>
                  <a:srcRect/>
                  <a:tile tx="0" ty="0" sx="100000" sy="100000" flip="none" algn="tl"/>
                </a:blipFill>
                <a:latin typeface="Modern No. 20" panose="02070704070505020303" pitchFamily="18" charset="0"/>
              </a:rPr>
              <a:t>casa</a:t>
            </a:r>
          </a:p>
        </p:txBody>
      </p:sp>
      <p:sp>
        <p:nvSpPr>
          <p:cNvPr id="63492" name="WordArt 4" descr="Woven mat"/>
          <p:cNvSpPr>
            <a:spLocks noChangeArrowheads="1" noChangeShapeType="1" noTextEdit="1"/>
          </p:cNvSpPr>
          <p:nvPr/>
        </p:nvSpPr>
        <p:spPr bwMode="auto">
          <a:xfrm>
            <a:off x="752475" y="4422775"/>
            <a:ext cx="2057400" cy="838200"/>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contourClr>
                <a:srgbClr val="FFFFFF"/>
              </a:contourClr>
            </a:sp3d>
          </a:bodyPr>
          <a:lstStyle/>
          <a:p>
            <a:pPr algn="ctr"/>
            <a:r>
              <a:rPr lang="en-US" sz="2800" kern="10">
                <a:ln w="9525">
                  <a:round/>
                  <a:headEnd/>
                  <a:tailEnd/>
                </a:ln>
                <a:blipFill dpi="0" rotWithShape="0">
                  <a:blip r:embed="rId3"/>
                  <a:srcRect/>
                  <a:tile tx="0" ty="0" sx="100000" sy="100000" flip="none" algn="tl"/>
                </a:blipFill>
                <a:latin typeface="Arial Black" panose="020B0A04020102020204" pitchFamily="34" charset="0"/>
              </a:rPr>
              <a:t>c = s</a:t>
            </a:r>
          </a:p>
        </p:txBody>
      </p:sp>
      <p:sp>
        <p:nvSpPr>
          <p:cNvPr id="63493" name="WordArt 5" descr="Stationery"/>
          <p:cNvSpPr>
            <a:spLocks noChangeArrowheads="1" noChangeShapeType="1" noTextEdit="1"/>
          </p:cNvSpPr>
          <p:nvPr/>
        </p:nvSpPr>
        <p:spPr bwMode="auto">
          <a:xfrm>
            <a:off x="3505200" y="1304925"/>
            <a:ext cx="1971675" cy="638175"/>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contourClr>
                <a:srgbClr val="FFFFFF"/>
              </a:contourClr>
            </a:sp3d>
          </a:bodyPr>
          <a:lstStyle/>
          <a:p>
            <a:pPr algn="ctr"/>
            <a:r>
              <a:rPr lang="en-US" sz="6000" kern="10">
                <a:ln w="9525">
                  <a:round/>
                  <a:headEnd/>
                  <a:tailEnd/>
                </a:ln>
                <a:blipFill dpi="0" rotWithShape="0">
                  <a:blip r:embed="rId4"/>
                  <a:srcRect/>
                  <a:tile tx="0" ty="0" sx="100000" sy="100000" flip="none" algn="tl"/>
                </a:blipFill>
                <a:latin typeface="Modern No. 20" panose="02070704070505020303" pitchFamily="18" charset="0"/>
              </a:rPr>
              <a:t>copa</a:t>
            </a:r>
          </a:p>
        </p:txBody>
      </p:sp>
      <p:sp>
        <p:nvSpPr>
          <p:cNvPr id="63494" name="WordArt 6" descr="Stationery"/>
          <p:cNvSpPr>
            <a:spLocks noChangeArrowheads="1" noChangeShapeType="1" noTextEdit="1"/>
          </p:cNvSpPr>
          <p:nvPr/>
        </p:nvSpPr>
        <p:spPr bwMode="auto">
          <a:xfrm>
            <a:off x="3505200" y="2171700"/>
            <a:ext cx="1895475" cy="457200"/>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contourClr>
                <a:srgbClr val="FFFFFF"/>
              </a:contourClr>
            </a:sp3d>
          </a:bodyPr>
          <a:lstStyle/>
          <a:p>
            <a:pPr algn="ctr"/>
            <a:r>
              <a:rPr lang="en-US" sz="6000" kern="10">
                <a:ln w="9525">
                  <a:round/>
                  <a:headEnd/>
                  <a:tailEnd/>
                </a:ln>
                <a:blipFill dpi="0" rotWithShape="0">
                  <a:blip r:embed="rId4"/>
                  <a:srcRect/>
                  <a:tile tx="0" ty="0" sx="100000" sy="100000" flip="none" algn="tl"/>
                </a:blipFill>
                <a:latin typeface="Modern No. 20" panose="02070704070505020303" pitchFamily="18" charset="0"/>
              </a:rPr>
              <a:t>cura</a:t>
            </a:r>
          </a:p>
        </p:txBody>
      </p:sp>
      <p:sp>
        <p:nvSpPr>
          <p:cNvPr id="63495" name="Line 7"/>
          <p:cNvSpPr>
            <a:spLocks noChangeShapeType="1"/>
          </p:cNvSpPr>
          <p:nvPr/>
        </p:nvSpPr>
        <p:spPr bwMode="auto">
          <a:xfrm>
            <a:off x="3898900" y="1042988"/>
            <a:ext cx="447675" cy="0"/>
          </a:xfrm>
          <a:prstGeom prst="line">
            <a:avLst/>
          </a:prstGeom>
          <a:noFill/>
          <a:ln w="349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496" name="Line 8"/>
          <p:cNvSpPr>
            <a:spLocks noChangeShapeType="1"/>
          </p:cNvSpPr>
          <p:nvPr/>
        </p:nvSpPr>
        <p:spPr bwMode="auto">
          <a:xfrm>
            <a:off x="3971925" y="1828800"/>
            <a:ext cx="419100" cy="0"/>
          </a:xfrm>
          <a:prstGeom prst="line">
            <a:avLst/>
          </a:prstGeom>
          <a:noFill/>
          <a:ln w="349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497" name="Line 9"/>
          <p:cNvSpPr>
            <a:spLocks noChangeShapeType="1"/>
          </p:cNvSpPr>
          <p:nvPr/>
        </p:nvSpPr>
        <p:spPr bwMode="auto">
          <a:xfrm>
            <a:off x="3986213" y="2705100"/>
            <a:ext cx="447675" cy="0"/>
          </a:xfrm>
          <a:prstGeom prst="line">
            <a:avLst/>
          </a:prstGeom>
          <a:noFill/>
          <a:ln w="349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498" name="WordArt 10" descr="Stationery"/>
          <p:cNvSpPr>
            <a:spLocks noChangeArrowheads="1" noChangeShapeType="1" noTextEdit="1"/>
          </p:cNvSpPr>
          <p:nvPr/>
        </p:nvSpPr>
        <p:spPr bwMode="auto">
          <a:xfrm>
            <a:off x="3505200" y="4156075"/>
            <a:ext cx="1752600" cy="419100"/>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contourClr>
                <a:srgbClr val="FFFFFF"/>
              </a:contourClr>
            </a:sp3d>
          </a:bodyPr>
          <a:lstStyle/>
          <a:p>
            <a:pPr algn="ctr"/>
            <a:r>
              <a:rPr lang="en-US" sz="6000" kern="10">
                <a:ln w="9525">
                  <a:round/>
                  <a:headEnd/>
                  <a:tailEnd/>
                </a:ln>
                <a:blipFill dpi="0" rotWithShape="0">
                  <a:blip r:embed="rId4"/>
                  <a:srcRect/>
                  <a:tile tx="0" ty="0" sx="100000" sy="100000" flip="none" algn="tl"/>
                </a:blipFill>
                <a:latin typeface="Modern No. 20" panose="02070704070505020303" pitchFamily="18" charset="0"/>
              </a:rPr>
              <a:t>cero</a:t>
            </a:r>
          </a:p>
        </p:txBody>
      </p:sp>
      <p:sp>
        <p:nvSpPr>
          <p:cNvPr id="63499" name="WordArt 11" descr="Stationery"/>
          <p:cNvSpPr>
            <a:spLocks noChangeArrowheads="1" noChangeShapeType="1" noTextEdit="1"/>
          </p:cNvSpPr>
          <p:nvPr/>
        </p:nvSpPr>
        <p:spPr bwMode="auto">
          <a:xfrm>
            <a:off x="3505200" y="4841875"/>
            <a:ext cx="2057400" cy="647700"/>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contourClr>
                <a:srgbClr val="FFFFFF"/>
              </a:contourClr>
            </a:sp3d>
          </a:bodyPr>
          <a:lstStyle/>
          <a:p>
            <a:pPr algn="ctr"/>
            <a:r>
              <a:rPr lang="en-US" sz="6000" kern="10">
                <a:ln w="9525">
                  <a:round/>
                  <a:headEnd/>
                  <a:tailEnd/>
                </a:ln>
                <a:blipFill dpi="0" rotWithShape="0">
                  <a:blip r:embed="rId4"/>
                  <a:srcRect/>
                  <a:tile tx="0" ty="0" sx="100000" sy="100000" flip="none" algn="tl"/>
                </a:blipFill>
                <a:latin typeface="Modern No. 20" panose="02070704070505020303" pitchFamily="18" charset="0"/>
              </a:rPr>
              <a:t>circo</a:t>
            </a:r>
          </a:p>
        </p:txBody>
      </p:sp>
      <p:sp>
        <p:nvSpPr>
          <p:cNvPr id="63500" name="Line 12"/>
          <p:cNvSpPr>
            <a:spLocks noChangeShapeType="1"/>
          </p:cNvSpPr>
          <p:nvPr/>
        </p:nvSpPr>
        <p:spPr bwMode="auto">
          <a:xfrm>
            <a:off x="3978275" y="4689475"/>
            <a:ext cx="428625" cy="1588"/>
          </a:xfrm>
          <a:prstGeom prst="line">
            <a:avLst/>
          </a:prstGeom>
          <a:noFill/>
          <a:ln w="349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501" name="Line 13"/>
          <p:cNvSpPr>
            <a:spLocks noChangeShapeType="1"/>
          </p:cNvSpPr>
          <p:nvPr/>
        </p:nvSpPr>
        <p:spPr bwMode="auto">
          <a:xfrm>
            <a:off x="3902075" y="5584825"/>
            <a:ext cx="400050" cy="1588"/>
          </a:xfrm>
          <a:prstGeom prst="line">
            <a:avLst/>
          </a:prstGeom>
          <a:noFill/>
          <a:ln w="349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502" name="AutoShape 14"/>
          <p:cNvSpPr>
            <a:spLocks/>
          </p:cNvSpPr>
          <p:nvPr/>
        </p:nvSpPr>
        <p:spPr bwMode="auto">
          <a:xfrm>
            <a:off x="2971800" y="381000"/>
            <a:ext cx="609600" cy="2362200"/>
          </a:xfrm>
          <a:prstGeom prst="leftBrace">
            <a:avLst>
              <a:gd name="adj1" fmla="val 32292"/>
              <a:gd name="adj2" fmla="val 50000"/>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63503" name="AutoShape 15"/>
          <p:cNvSpPr>
            <a:spLocks/>
          </p:cNvSpPr>
          <p:nvPr/>
        </p:nvSpPr>
        <p:spPr bwMode="auto">
          <a:xfrm>
            <a:off x="3060700" y="4041775"/>
            <a:ext cx="533400" cy="1676400"/>
          </a:xfrm>
          <a:prstGeom prst="leftBrace">
            <a:avLst>
              <a:gd name="adj1" fmla="val 26190"/>
              <a:gd name="adj2" fmla="val 50000"/>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63504" name="WordArt 16" descr="Stationery"/>
          <p:cNvSpPr>
            <a:spLocks noChangeArrowheads="1" noChangeShapeType="1" noTextEdit="1"/>
          </p:cNvSpPr>
          <p:nvPr/>
        </p:nvSpPr>
        <p:spPr bwMode="auto">
          <a:xfrm>
            <a:off x="5943600" y="4841875"/>
            <a:ext cx="2247900" cy="685800"/>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contourClr>
                <a:srgbClr val="FFFFFF"/>
              </a:contourClr>
            </a:sp3d>
          </a:bodyPr>
          <a:lstStyle/>
          <a:p>
            <a:pPr algn="ctr"/>
            <a:r>
              <a:rPr lang="en-US" sz="6000" kern="10">
                <a:ln w="9525">
                  <a:round/>
                  <a:headEnd/>
                  <a:tailEnd/>
                </a:ln>
                <a:blipFill dpi="0" rotWithShape="0">
                  <a:blip r:embed="rId4"/>
                  <a:srcRect/>
                  <a:tile tx="0" ty="0" sx="100000" sy="100000" flip="none" algn="tl"/>
                </a:blipFill>
                <a:latin typeface="Modern No. 20" panose="02070704070505020303" pitchFamily="18" charset="0"/>
              </a:rPr>
              <a:t>"thirco"</a:t>
            </a:r>
          </a:p>
        </p:txBody>
      </p:sp>
      <p:sp>
        <p:nvSpPr>
          <p:cNvPr id="63505" name="WordArt 17" descr="Stationery"/>
          <p:cNvSpPr>
            <a:spLocks noChangeArrowheads="1" noChangeShapeType="1" noTextEdit="1"/>
          </p:cNvSpPr>
          <p:nvPr/>
        </p:nvSpPr>
        <p:spPr bwMode="auto">
          <a:xfrm>
            <a:off x="5943600" y="3965575"/>
            <a:ext cx="2152650" cy="666750"/>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contourClr>
                <a:srgbClr val="FFFFFF"/>
              </a:contourClr>
            </a:sp3d>
          </a:bodyPr>
          <a:lstStyle/>
          <a:p>
            <a:pPr algn="ctr"/>
            <a:r>
              <a:rPr lang="en-US" sz="6000" kern="10">
                <a:ln w="9525">
                  <a:round/>
                  <a:headEnd/>
                  <a:tailEnd/>
                </a:ln>
                <a:blipFill dpi="0" rotWithShape="0">
                  <a:blip r:embed="rId4"/>
                  <a:srcRect/>
                  <a:tile tx="0" ty="0" sx="100000" sy="100000" flip="none" algn="tl"/>
                </a:blipFill>
                <a:latin typeface="Modern No. 20" panose="02070704070505020303" pitchFamily="18" charset="0"/>
              </a:rPr>
              <a:t>"thero"</a:t>
            </a:r>
          </a:p>
        </p:txBody>
      </p:sp>
      <p:sp>
        <p:nvSpPr>
          <p:cNvPr id="63506" name="Text Box 18"/>
          <p:cNvSpPr txBox="1">
            <a:spLocks noChangeArrowheads="1"/>
          </p:cNvSpPr>
          <p:nvPr/>
        </p:nvSpPr>
        <p:spPr bwMode="auto">
          <a:xfrm>
            <a:off x="4648200" y="2895600"/>
            <a:ext cx="4267200" cy="96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90000"/>
              </a:lnSpc>
              <a:spcBef>
                <a:spcPct val="50000"/>
              </a:spcBef>
              <a:buFontTx/>
              <a:buNone/>
            </a:pPr>
            <a:r>
              <a:rPr lang="en-US" altLang="en-US">
                <a:solidFill>
                  <a:schemeClr val="bg1"/>
                </a:solidFill>
              </a:rPr>
              <a:t>In Spain, the “c” before e or i is pronounced “th”</a:t>
            </a:r>
            <a:endParaRPr lang="en-US" altLang="en-US" noProof="1">
              <a:solidFill>
                <a:schemeClr val="bg1"/>
              </a:solidFill>
            </a:endParaRPr>
          </a:p>
        </p:txBody>
      </p:sp>
      <p:sp>
        <p:nvSpPr>
          <p:cNvPr id="63507" name="Text Box 19"/>
          <p:cNvSpPr txBox="1">
            <a:spLocks noChangeArrowheads="1"/>
          </p:cNvSpPr>
          <p:nvPr/>
        </p:nvSpPr>
        <p:spPr bwMode="auto">
          <a:xfrm>
            <a:off x="762000" y="1981200"/>
            <a:ext cx="2362200" cy="996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90000"/>
              </a:lnSpc>
              <a:spcBef>
                <a:spcPct val="50000"/>
              </a:spcBef>
              <a:buFontTx/>
              <a:buNone/>
            </a:pPr>
            <a:r>
              <a:rPr lang="en-US" altLang="en-US" sz="2200">
                <a:solidFill>
                  <a:schemeClr val="bg1"/>
                </a:solidFill>
              </a:rPr>
              <a:t>. . . before the following three vowels</a:t>
            </a:r>
          </a:p>
        </p:txBody>
      </p:sp>
      <p:sp>
        <p:nvSpPr>
          <p:cNvPr id="63508" name="Text Box 20"/>
          <p:cNvSpPr txBox="1">
            <a:spLocks noChangeArrowheads="1"/>
          </p:cNvSpPr>
          <p:nvPr/>
        </p:nvSpPr>
        <p:spPr bwMode="auto">
          <a:xfrm>
            <a:off x="304800" y="5337175"/>
            <a:ext cx="2895600"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90000"/>
              </a:lnSpc>
              <a:spcBef>
                <a:spcPct val="50000"/>
              </a:spcBef>
              <a:buFontTx/>
              <a:buNone/>
            </a:pPr>
            <a:r>
              <a:rPr lang="en-US" altLang="en-US" sz="2200">
                <a:solidFill>
                  <a:schemeClr val="bg1"/>
                </a:solidFill>
              </a:rPr>
              <a:t>. . . before the following two vowels</a:t>
            </a:r>
          </a:p>
        </p:txBody>
      </p:sp>
      <p:sp>
        <p:nvSpPr>
          <p:cNvPr id="63509" name="Text Box 21"/>
          <p:cNvSpPr txBox="1">
            <a:spLocks noChangeArrowheads="1"/>
          </p:cNvSpPr>
          <p:nvPr/>
        </p:nvSpPr>
        <p:spPr bwMode="auto">
          <a:xfrm>
            <a:off x="5791200" y="685800"/>
            <a:ext cx="28956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90000"/>
              </a:lnSpc>
              <a:spcBef>
                <a:spcPct val="50000"/>
              </a:spcBef>
              <a:buFontTx/>
              <a:buNone/>
            </a:pPr>
            <a:r>
              <a:rPr lang="en-US" altLang="en-US" sz="2200">
                <a:solidFill>
                  <a:schemeClr val="bg1"/>
                </a:solidFill>
              </a:rPr>
              <a:t>Unlike the English “k” sound, the hard Spanish c is not aspirated, that is, no air is expelled when it is pronounced.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63490"/>
                                        </p:tgtEl>
                                        <p:attrNameLst>
                                          <p:attrName>style.visibility</p:attrName>
                                        </p:attrNameLst>
                                      </p:cBhvr>
                                      <p:to>
                                        <p:strVal val="visible"/>
                                      </p:to>
                                    </p:set>
                                    <p:animEffect transition="in" filter="wipe(left)">
                                      <p:cBhvr>
                                        <p:cTn id="7" dur="300"/>
                                        <p:tgtEl>
                                          <p:spTgt spid="6349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3507"/>
                                        </p:tgtEl>
                                        <p:attrNameLst>
                                          <p:attrName>style.visibility</p:attrName>
                                        </p:attrNameLst>
                                      </p:cBhvr>
                                      <p:to>
                                        <p:strVal val="visible"/>
                                      </p:to>
                                    </p:set>
                                    <p:animEffect transition="in" filter="dissolve">
                                      <p:cBhvr>
                                        <p:cTn id="12" dur="400"/>
                                        <p:tgtEl>
                                          <p:spTgt spid="63507"/>
                                        </p:tgtEl>
                                      </p:cBhvr>
                                    </p:animEffect>
                                  </p:childTnLst>
                                </p:cTn>
                              </p:par>
                            </p:childTnLst>
                          </p:cTn>
                        </p:par>
                        <p:par>
                          <p:cTn id="13" fill="hold" nodeType="afterGroup">
                            <p:stCondLst>
                              <p:cond delay="400"/>
                            </p:stCondLst>
                            <p:childTnLst>
                              <p:par>
                                <p:cTn id="14" presetID="22" presetClass="entr" presetSubtype="8" fill="hold" grpId="0" nodeType="afterEffect">
                                  <p:stCondLst>
                                    <p:cond delay="0"/>
                                  </p:stCondLst>
                                  <p:childTnLst>
                                    <p:set>
                                      <p:cBhvr>
                                        <p:cTn id="15" dur="1" fill="hold">
                                          <p:stCondLst>
                                            <p:cond delay="0"/>
                                          </p:stCondLst>
                                        </p:cTn>
                                        <p:tgtEl>
                                          <p:spTgt spid="63502"/>
                                        </p:tgtEl>
                                        <p:attrNameLst>
                                          <p:attrName>style.visibility</p:attrName>
                                        </p:attrNameLst>
                                      </p:cBhvr>
                                      <p:to>
                                        <p:strVal val="visible"/>
                                      </p:to>
                                    </p:set>
                                    <p:animEffect transition="in" filter="wipe(left)">
                                      <p:cBhvr>
                                        <p:cTn id="16" dur="300"/>
                                        <p:tgtEl>
                                          <p:spTgt spid="63502"/>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nodeType="clickEffect">
                                  <p:stCondLst>
                                    <p:cond delay="0"/>
                                  </p:stCondLst>
                                  <p:childTnLst>
                                    <p:set>
                                      <p:cBhvr>
                                        <p:cTn id="20" dur="1" fill="hold">
                                          <p:stCondLst>
                                            <p:cond delay="0"/>
                                          </p:stCondLst>
                                        </p:cTn>
                                        <p:tgtEl>
                                          <p:spTgt spid="63491"/>
                                        </p:tgtEl>
                                        <p:attrNameLst>
                                          <p:attrName>style.visibility</p:attrName>
                                        </p:attrNameLst>
                                      </p:cBhvr>
                                      <p:to>
                                        <p:strVal val="visible"/>
                                      </p:to>
                                    </p:set>
                                    <p:animEffect transition="in" filter="wipe(left)">
                                      <p:cBhvr>
                                        <p:cTn id="21" dur="300"/>
                                        <p:tgtEl>
                                          <p:spTgt spid="63491"/>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nodeType="clickEffect">
                                  <p:stCondLst>
                                    <p:cond delay="0"/>
                                  </p:stCondLst>
                                  <p:childTnLst>
                                    <p:set>
                                      <p:cBhvr>
                                        <p:cTn id="25" dur="1" fill="hold">
                                          <p:stCondLst>
                                            <p:cond delay="0"/>
                                          </p:stCondLst>
                                        </p:cTn>
                                        <p:tgtEl>
                                          <p:spTgt spid="63493"/>
                                        </p:tgtEl>
                                        <p:attrNameLst>
                                          <p:attrName>style.visibility</p:attrName>
                                        </p:attrNameLst>
                                      </p:cBhvr>
                                      <p:to>
                                        <p:strVal val="visible"/>
                                      </p:to>
                                    </p:set>
                                    <p:animEffect transition="in" filter="wipe(left)">
                                      <p:cBhvr>
                                        <p:cTn id="26" dur="300"/>
                                        <p:tgtEl>
                                          <p:spTgt spid="63493"/>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8" fill="hold" nodeType="clickEffect">
                                  <p:stCondLst>
                                    <p:cond delay="0"/>
                                  </p:stCondLst>
                                  <p:childTnLst>
                                    <p:set>
                                      <p:cBhvr>
                                        <p:cTn id="30" dur="1" fill="hold">
                                          <p:stCondLst>
                                            <p:cond delay="0"/>
                                          </p:stCondLst>
                                        </p:cTn>
                                        <p:tgtEl>
                                          <p:spTgt spid="63494"/>
                                        </p:tgtEl>
                                        <p:attrNameLst>
                                          <p:attrName>style.visibility</p:attrName>
                                        </p:attrNameLst>
                                      </p:cBhvr>
                                      <p:to>
                                        <p:strVal val="visible"/>
                                      </p:to>
                                    </p:set>
                                    <p:animEffect transition="in" filter="wipe(left)">
                                      <p:cBhvr>
                                        <p:cTn id="31" dur="300"/>
                                        <p:tgtEl>
                                          <p:spTgt spid="63494"/>
                                        </p:tgtEl>
                                      </p:cBhvr>
                                    </p:animEffect>
                                  </p:childTnLst>
                                </p:cTn>
                              </p:par>
                            </p:childTnLst>
                          </p:cTn>
                        </p:par>
                        <p:par>
                          <p:cTn id="32" fill="hold" nodeType="afterGroup">
                            <p:stCondLst>
                              <p:cond delay="300"/>
                            </p:stCondLst>
                            <p:childTnLst>
                              <p:par>
                                <p:cTn id="33" presetID="22" presetClass="entr" presetSubtype="8" fill="hold" nodeType="afterEffect">
                                  <p:stCondLst>
                                    <p:cond delay="0"/>
                                  </p:stCondLst>
                                  <p:childTnLst>
                                    <p:set>
                                      <p:cBhvr>
                                        <p:cTn id="34" dur="1" fill="hold">
                                          <p:stCondLst>
                                            <p:cond delay="0"/>
                                          </p:stCondLst>
                                        </p:cTn>
                                        <p:tgtEl>
                                          <p:spTgt spid="63495"/>
                                        </p:tgtEl>
                                        <p:attrNameLst>
                                          <p:attrName>style.visibility</p:attrName>
                                        </p:attrNameLst>
                                      </p:cBhvr>
                                      <p:to>
                                        <p:strVal val="visible"/>
                                      </p:to>
                                    </p:set>
                                    <p:animEffect transition="in" filter="wipe(left)">
                                      <p:cBhvr>
                                        <p:cTn id="35" dur="300"/>
                                        <p:tgtEl>
                                          <p:spTgt spid="63495"/>
                                        </p:tgtEl>
                                      </p:cBhvr>
                                    </p:animEffect>
                                  </p:childTnLst>
                                </p:cTn>
                              </p:par>
                              <p:par>
                                <p:cTn id="36" presetID="22" presetClass="entr" presetSubtype="8" fill="hold" nodeType="withEffect">
                                  <p:stCondLst>
                                    <p:cond delay="0"/>
                                  </p:stCondLst>
                                  <p:childTnLst>
                                    <p:set>
                                      <p:cBhvr>
                                        <p:cTn id="37" dur="1" fill="hold">
                                          <p:stCondLst>
                                            <p:cond delay="0"/>
                                          </p:stCondLst>
                                        </p:cTn>
                                        <p:tgtEl>
                                          <p:spTgt spid="63496"/>
                                        </p:tgtEl>
                                        <p:attrNameLst>
                                          <p:attrName>style.visibility</p:attrName>
                                        </p:attrNameLst>
                                      </p:cBhvr>
                                      <p:to>
                                        <p:strVal val="visible"/>
                                      </p:to>
                                    </p:set>
                                    <p:animEffect transition="in" filter="wipe(left)">
                                      <p:cBhvr>
                                        <p:cTn id="38" dur="300"/>
                                        <p:tgtEl>
                                          <p:spTgt spid="63496"/>
                                        </p:tgtEl>
                                      </p:cBhvr>
                                    </p:animEffect>
                                  </p:childTnLst>
                                </p:cTn>
                              </p:par>
                              <p:par>
                                <p:cTn id="39" presetID="22" presetClass="entr" presetSubtype="8" fill="hold" nodeType="withEffect">
                                  <p:stCondLst>
                                    <p:cond delay="0"/>
                                  </p:stCondLst>
                                  <p:childTnLst>
                                    <p:set>
                                      <p:cBhvr>
                                        <p:cTn id="40" dur="1" fill="hold">
                                          <p:stCondLst>
                                            <p:cond delay="0"/>
                                          </p:stCondLst>
                                        </p:cTn>
                                        <p:tgtEl>
                                          <p:spTgt spid="63497"/>
                                        </p:tgtEl>
                                        <p:attrNameLst>
                                          <p:attrName>style.visibility</p:attrName>
                                        </p:attrNameLst>
                                      </p:cBhvr>
                                      <p:to>
                                        <p:strVal val="visible"/>
                                      </p:to>
                                    </p:set>
                                    <p:animEffect transition="in" filter="wipe(left)">
                                      <p:cBhvr>
                                        <p:cTn id="41" dur="300"/>
                                        <p:tgtEl>
                                          <p:spTgt spid="63497"/>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9" presetClass="entr" presetSubtype="0" fill="hold" grpId="0" nodeType="clickEffect">
                                  <p:stCondLst>
                                    <p:cond delay="0"/>
                                  </p:stCondLst>
                                  <p:childTnLst>
                                    <p:set>
                                      <p:cBhvr>
                                        <p:cTn id="45" dur="1" fill="hold">
                                          <p:stCondLst>
                                            <p:cond delay="0"/>
                                          </p:stCondLst>
                                        </p:cTn>
                                        <p:tgtEl>
                                          <p:spTgt spid="63509"/>
                                        </p:tgtEl>
                                        <p:attrNameLst>
                                          <p:attrName>style.visibility</p:attrName>
                                        </p:attrNameLst>
                                      </p:cBhvr>
                                      <p:to>
                                        <p:strVal val="visible"/>
                                      </p:to>
                                    </p:set>
                                    <p:animEffect transition="in" filter="dissolve">
                                      <p:cBhvr>
                                        <p:cTn id="46" dur="400"/>
                                        <p:tgtEl>
                                          <p:spTgt spid="63509"/>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22" presetClass="entr" presetSubtype="8" fill="hold" nodeType="clickEffect">
                                  <p:stCondLst>
                                    <p:cond delay="0"/>
                                  </p:stCondLst>
                                  <p:childTnLst>
                                    <p:set>
                                      <p:cBhvr>
                                        <p:cTn id="50" dur="1" fill="hold">
                                          <p:stCondLst>
                                            <p:cond delay="0"/>
                                          </p:stCondLst>
                                        </p:cTn>
                                        <p:tgtEl>
                                          <p:spTgt spid="63492"/>
                                        </p:tgtEl>
                                        <p:attrNameLst>
                                          <p:attrName>style.visibility</p:attrName>
                                        </p:attrNameLst>
                                      </p:cBhvr>
                                      <p:to>
                                        <p:strVal val="visible"/>
                                      </p:to>
                                    </p:set>
                                    <p:animEffect transition="in" filter="wipe(left)">
                                      <p:cBhvr>
                                        <p:cTn id="51" dur="300"/>
                                        <p:tgtEl>
                                          <p:spTgt spid="63492"/>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9" presetClass="entr" presetSubtype="0" fill="hold" grpId="0" nodeType="clickEffect">
                                  <p:stCondLst>
                                    <p:cond delay="0"/>
                                  </p:stCondLst>
                                  <p:childTnLst>
                                    <p:set>
                                      <p:cBhvr>
                                        <p:cTn id="55" dur="1" fill="hold">
                                          <p:stCondLst>
                                            <p:cond delay="0"/>
                                          </p:stCondLst>
                                        </p:cTn>
                                        <p:tgtEl>
                                          <p:spTgt spid="63508"/>
                                        </p:tgtEl>
                                        <p:attrNameLst>
                                          <p:attrName>style.visibility</p:attrName>
                                        </p:attrNameLst>
                                      </p:cBhvr>
                                      <p:to>
                                        <p:strVal val="visible"/>
                                      </p:to>
                                    </p:set>
                                    <p:animEffect transition="in" filter="dissolve">
                                      <p:cBhvr>
                                        <p:cTn id="56" dur="400"/>
                                        <p:tgtEl>
                                          <p:spTgt spid="63508"/>
                                        </p:tgtEl>
                                      </p:cBhvr>
                                    </p:animEffect>
                                  </p:childTnLst>
                                </p:cTn>
                              </p:par>
                            </p:childTnLst>
                          </p:cTn>
                        </p:par>
                        <p:par>
                          <p:cTn id="57" fill="hold" nodeType="afterGroup">
                            <p:stCondLst>
                              <p:cond delay="400"/>
                            </p:stCondLst>
                            <p:childTnLst>
                              <p:par>
                                <p:cTn id="58" presetID="22" presetClass="entr" presetSubtype="8" fill="hold" grpId="0" nodeType="afterEffect">
                                  <p:stCondLst>
                                    <p:cond delay="0"/>
                                  </p:stCondLst>
                                  <p:childTnLst>
                                    <p:set>
                                      <p:cBhvr>
                                        <p:cTn id="59" dur="1" fill="hold">
                                          <p:stCondLst>
                                            <p:cond delay="0"/>
                                          </p:stCondLst>
                                        </p:cTn>
                                        <p:tgtEl>
                                          <p:spTgt spid="63503"/>
                                        </p:tgtEl>
                                        <p:attrNameLst>
                                          <p:attrName>style.visibility</p:attrName>
                                        </p:attrNameLst>
                                      </p:cBhvr>
                                      <p:to>
                                        <p:strVal val="visible"/>
                                      </p:to>
                                    </p:set>
                                    <p:animEffect transition="in" filter="wipe(left)">
                                      <p:cBhvr>
                                        <p:cTn id="60" dur="300"/>
                                        <p:tgtEl>
                                          <p:spTgt spid="63503"/>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22" presetClass="entr" presetSubtype="8" fill="hold" nodeType="clickEffect">
                                  <p:stCondLst>
                                    <p:cond delay="0"/>
                                  </p:stCondLst>
                                  <p:childTnLst>
                                    <p:set>
                                      <p:cBhvr>
                                        <p:cTn id="64" dur="1" fill="hold">
                                          <p:stCondLst>
                                            <p:cond delay="0"/>
                                          </p:stCondLst>
                                        </p:cTn>
                                        <p:tgtEl>
                                          <p:spTgt spid="63498"/>
                                        </p:tgtEl>
                                        <p:attrNameLst>
                                          <p:attrName>style.visibility</p:attrName>
                                        </p:attrNameLst>
                                      </p:cBhvr>
                                      <p:to>
                                        <p:strVal val="visible"/>
                                      </p:to>
                                    </p:set>
                                    <p:animEffect transition="in" filter="wipe(left)">
                                      <p:cBhvr>
                                        <p:cTn id="65" dur="300"/>
                                        <p:tgtEl>
                                          <p:spTgt spid="63498"/>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22" presetClass="entr" presetSubtype="8" fill="hold" nodeType="clickEffect">
                                  <p:stCondLst>
                                    <p:cond delay="0"/>
                                  </p:stCondLst>
                                  <p:childTnLst>
                                    <p:set>
                                      <p:cBhvr>
                                        <p:cTn id="69" dur="1" fill="hold">
                                          <p:stCondLst>
                                            <p:cond delay="0"/>
                                          </p:stCondLst>
                                        </p:cTn>
                                        <p:tgtEl>
                                          <p:spTgt spid="63499"/>
                                        </p:tgtEl>
                                        <p:attrNameLst>
                                          <p:attrName>style.visibility</p:attrName>
                                        </p:attrNameLst>
                                      </p:cBhvr>
                                      <p:to>
                                        <p:strVal val="visible"/>
                                      </p:to>
                                    </p:set>
                                    <p:animEffect transition="in" filter="wipe(left)">
                                      <p:cBhvr>
                                        <p:cTn id="70" dur="300"/>
                                        <p:tgtEl>
                                          <p:spTgt spid="63499"/>
                                        </p:tgtEl>
                                      </p:cBhvr>
                                    </p:animEffect>
                                  </p:childTnLst>
                                </p:cTn>
                              </p:par>
                            </p:childTnLst>
                          </p:cTn>
                        </p:par>
                        <p:par>
                          <p:cTn id="71" fill="hold" nodeType="afterGroup">
                            <p:stCondLst>
                              <p:cond delay="300"/>
                            </p:stCondLst>
                            <p:childTnLst>
                              <p:par>
                                <p:cTn id="72" presetID="22" presetClass="entr" presetSubtype="8" fill="hold" nodeType="afterEffect">
                                  <p:stCondLst>
                                    <p:cond delay="0"/>
                                  </p:stCondLst>
                                  <p:childTnLst>
                                    <p:set>
                                      <p:cBhvr>
                                        <p:cTn id="73" dur="1" fill="hold">
                                          <p:stCondLst>
                                            <p:cond delay="0"/>
                                          </p:stCondLst>
                                        </p:cTn>
                                        <p:tgtEl>
                                          <p:spTgt spid="63500"/>
                                        </p:tgtEl>
                                        <p:attrNameLst>
                                          <p:attrName>style.visibility</p:attrName>
                                        </p:attrNameLst>
                                      </p:cBhvr>
                                      <p:to>
                                        <p:strVal val="visible"/>
                                      </p:to>
                                    </p:set>
                                    <p:animEffect transition="in" filter="wipe(left)">
                                      <p:cBhvr>
                                        <p:cTn id="74" dur="300"/>
                                        <p:tgtEl>
                                          <p:spTgt spid="63500"/>
                                        </p:tgtEl>
                                      </p:cBhvr>
                                    </p:animEffect>
                                  </p:childTnLst>
                                </p:cTn>
                              </p:par>
                              <p:par>
                                <p:cTn id="75" presetID="22" presetClass="entr" presetSubtype="8" fill="hold" nodeType="withEffect">
                                  <p:stCondLst>
                                    <p:cond delay="0"/>
                                  </p:stCondLst>
                                  <p:childTnLst>
                                    <p:set>
                                      <p:cBhvr>
                                        <p:cTn id="76" dur="1" fill="hold">
                                          <p:stCondLst>
                                            <p:cond delay="0"/>
                                          </p:stCondLst>
                                        </p:cTn>
                                        <p:tgtEl>
                                          <p:spTgt spid="63501"/>
                                        </p:tgtEl>
                                        <p:attrNameLst>
                                          <p:attrName>style.visibility</p:attrName>
                                        </p:attrNameLst>
                                      </p:cBhvr>
                                      <p:to>
                                        <p:strVal val="visible"/>
                                      </p:to>
                                    </p:set>
                                    <p:animEffect transition="in" filter="wipe(left)">
                                      <p:cBhvr>
                                        <p:cTn id="77" dur="300"/>
                                        <p:tgtEl>
                                          <p:spTgt spid="63501"/>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9" presetClass="entr" presetSubtype="0" fill="hold" grpId="0" nodeType="clickEffect">
                                  <p:stCondLst>
                                    <p:cond delay="0"/>
                                  </p:stCondLst>
                                  <p:childTnLst>
                                    <p:set>
                                      <p:cBhvr>
                                        <p:cTn id="81" dur="1" fill="hold">
                                          <p:stCondLst>
                                            <p:cond delay="0"/>
                                          </p:stCondLst>
                                        </p:cTn>
                                        <p:tgtEl>
                                          <p:spTgt spid="63506"/>
                                        </p:tgtEl>
                                        <p:attrNameLst>
                                          <p:attrName>style.visibility</p:attrName>
                                        </p:attrNameLst>
                                      </p:cBhvr>
                                      <p:to>
                                        <p:strVal val="visible"/>
                                      </p:to>
                                    </p:set>
                                    <p:animEffect transition="in" filter="dissolve">
                                      <p:cBhvr>
                                        <p:cTn id="82" dur="400"/>
                                        <p:tgtEl>
                                          <p:spTgt spid="63506"/>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22" presetClass="entr" presetSubtype="8" fill="hold" nodeType="clickEffect">
                                  <p:stCondLst>
                                    <p:cond delay="0"/>
                                  </p:stCondLst>
                                  <p:childTnLst>
                                    <p:set>
                                      <p:cBhvr>
                                        <p:cTn id="86" dur="1" fill="hold">
                                          <p:stCondLst>
                                            <p:cond delay="0"/>
                                          </p:stCondLst>
                                        </p:cTn>
                                        <p:tgtEl>
                                          <p:spTgt spid="63505"/>
                                        </p:tgtEl>
                                        <p:attrNameLst>
                                          <p:attrName>style.visibility</p:attrName>
                                        </p:attrNameLst>
                                      </p:cBhvr>
                                      <p:to>
                                        <p:strVal val="visible"/>
                                      </p:to>
                                    </p:set>
                                    <p:animEffect transition="in" filter="wipe(left)">
                                      <p:cBhvr>
                                        <p:cTn id="87" dur="300"/>
                                        <p:tgtEl>
                                          <p:spTgt spid="63505"/>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22" presetClass="entr" presetSubtype="8" fill="hold" nodeType="clickEffect">
                                  <p:stCondLst>
                                    <p:cond delay="0"/>
                                  </p:stCondLst>
                                  <p:childTnLst>
                                    <p:set>
                                      <p:cBhvr>
                                        <p:cTn id="91" dur="1" fill="hold">
                                          <p:stCondLst>
                                            <p:cond delay="0"/>
                                          </p:stCondLst>
                                        </p:cTn>
                                        <p:tgtEl>
                                          <p:spTgt spid="63504"/>
                                        </p:tgtEl>
                                        <p:attrNameLst>
                                          <p:attrName>style.visibility</p:attrName>
                                        </p:attrNameLst>
                                      </p:cBhvr>
                                      <p:to>
                                        <p:strVal val="visible"/>
                                      </p:to>
                                    </p:set>
                                    <p:animEffect transition="in" filter="wipe(left)">
                                      <p:cBhvr>
                                        <p:cTn id="92" dur="300"/>
                                        <p:tgtEl>
                                          <p:spTgt spid="635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502" grpId="0" animBg="1"/>
      <p:bldP spid="63503" grpId="0" animBg="1"/>
      <p:bldP spid="63506" grpId="0" autoUpdateAnimBg="0"/>
      <p:bldP spid="63507" grpId="0"/>
      <p:bldP spid="63508" grpId="0"/>
      <p:bldP spid="6350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WordArt 2" descr="Woven mat"/>
          <p:cNvSpPr>
            <a:spLocks noChangeArrowheads="1" noChangeShapeType="1" noTextEdit="1"/>
          </p:cNvSpPr>
          <p:nvPr/>
        </p:nvSpPr>
        <p:spPr bwMode="auto">
          <a:xfrm>
            <a:off x="2286000" y="942975"/>
            <a:ext cx="1471613" cy="1724025"/>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contourClr>
                <a:srgbClr val="FFFFFF"/>
              </a:contourClr>
            </a:sp3d>
          </a:bodyPr>
          <a:lstStyle/>
          <a:p>
            <a:pPr algn="ctr"/>
            <a:r>
              <a:rPr lang="en-US" sz="9600" kern="10">
                <a:ln w="9525">
                  <a:round/>
                  <a:headEnd/>
                  <a:tailEnd/>
                </a:ln>
                <a:blipFill dpi="0" rotWithShape="0">
                  <a:blip r:embed="rId3"/>
                  <a:srcRect/>
                  <a:tile tx="0" ty="0" sx="100000" sy="100000" flip="none" algn="tl"/>
                </a:blipFill>
                <a:latin typeface="Arial Black" panose="020B0A04020102020204" pitchFamily="34" charset="0"/>
              </a:rPr>
              <a:t>d</a:t>
            </a:r>
          </a:p>
        </p:txBody>
      </p:sp>
      <p:sp>
        <p:nvSpPr>
          <p:cNvPr id="35843" name="WordArt 3" descr="Stationery"/>
          <p:cNvSpPr>
            <a:spLocks noChangeArrowheads="1" noChangeShapeType="1" noTextEdit="1"/>
          </p:cNvSpPr>
          <p:nvPr/>
        </p:nvSpPr>
        <p:spPr bwMode="auto">
          <a:xfrm>
            <a:off x="4572000" y="914400"/>
            <a:ext cx="2667000" cy="1724025"/>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contourClr>
                <a:srgbClr val="FFFFFF"/>
              </a:contourClr>
            </a:sp3d>
          </a:bodyPr>
          <a:lstStyle/>
          <a:p>
            <a:pPr algn="ctr"/>
            <a:r>
              <a:rPr lang="en-US" sz="9600" kern="10">
                <a:ln w="9525">
                  <a:round/>
                  <a:headEnd/>
                  <a:tailEnd/>
                </a:ln>
                <a:blipFill dpi="0" rotWithShape="0">
                  <a:blip r:embed="rId4"/>
                  <a:srcRect/>
                  <a:tile tx="0" ty="0" sx="100000" sy="100000" flip="none" algn="tl"/>
                </a:blipFill>
                <a:latin typeface="Modern No. 20" panose="02070704070505020303" pitchFamily="18" charset="0"/>
              </a:rPr>
              <a:t>(de)</a:t>
            </a:r>
          </a:p>
        </p:txBody>
      </p:sp>
      <p:sp>
        <p:nvSpPr>
          <p:cNvPr id="35844" name="Text Box 4"/>
          <p:cNvSpPr txBox="1">
            <a:spLocks noChangeArrowheads="1"/>
          </p:cNvSpPr>
          <p:nvPr/>
        </p:nvSpPr>
        <p:spPr bwMode="auto">
          <a:xfrm>
            <a:off x="1447800" y="2836863"/>
            <a:ext cx="7010400" cy="140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90000"/>
              </a:lnSpc>
              <a:spcBef>
                <a:spcPct val="50000"/>
              </a:spcBef>
              <a:buFontTx/>
              <a:buNone/>
            </a:pPr>
            <a:r>
              <a:rPr lang="en-US" altLang="en-US" sz="2400">
                <a:solidFill>
                  <a:schemeClr val="bg1"/>
                </a:solidFill>
              </a:rPr>
              <a:t>The Spanish “d” is similar to the English “d” but is pronounced with the tongue farther forward against the upper teeth.  When initial or after the letters n or l, it is harder;</a:t>
            </a:r>
          </a:p>
        </p:txBody>
      </p:sp>
      <p:sp>
        <p:nvSpPr>
          <p:cNvPr id="35845" name="Text Box 5"/>
          <p:cNvSpPr txBox="1">
            <a:spLocks noChangeArrowheads="1"/>
          </p:cNvSpPr>
          <p:nvPr/>
        </p:nvSpPr>
        <p:spPr bwMode="auto">
          <a:xfrm>
            <a:off x="1219200" y="4648200"/>
            <a:ext cx="3962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u="sng">
                <a:solidFill>
                  <a:schemeClr val="bg1"/>
                </a:solidFill>
              </a:rPr>
              <a:t>D</a:t>
            </a:r>
            <a:r>
              <a:rPr lang="en-US" altLang="en-US">
                <a:solidFill>
                  <a:schemeClr val="bg1"/>
                </a:solidFill>
              </a:rPr>
              <a:t>aniel es mi hermano.</a:t>
            </a:r>
          </a:p>
        </p:txBody>
      </p:sp>
      <p:sp>
        <p:nvSpPr>
          <p:cNvPr id="35846" name="Text Box 6"/>
          <p:cNvSpPr txBox="1">
            <a:spLocks noChangeArrowheads="1"/>
          </p:cNvSpPr>
          <p:nvPr/>
        </p:nvSpPr>
        <p:spPr bwMode="auto">
          <a:xfrm>
            <a:off x="6096000" y="4648200"/>
            <a:ext cx="1371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a:solidFill>
                  <a:schemeClr val="bg1"/>
                </a:solidFill>
              </a:rPr>
              <a:t>an</a:t>
            </a:r>
            <a:r>
              <a:rPr lang="en-US" altLang="en-US" u="sng">
                <a:solidFill>
                  <a:schemeClr val="bg1"/>
                </a:solidFill>
              </a:rPr>
              <a:t>d</a:t>
            </a:r>
            <a:r>
              <a:rPr lang="en-US" altLang="en-US">
                <a:solidFill>
                  <a:schemeClr val="bg1"/>
                </a:solidFill>
              </a:rPr>
              <a:t>ar</a:t>
            </a:r>
          </a:p>
        </p:txBody>
      </p:sp>
      <p:sp>
        <p:nvSpPr>
          <p:cNvPr id="35847" name="Text Box 7"/>
          <p:cNvSpPr txBox="1">
            <a:spLocks noChangeArrowheads="1"/>
          </p:cNvSpPr>
          <p:nvPr/>
        </p:nvSpPr>
        <p:spPr bwMode="auto">
          <a:xfrm>
            <a:off x="1752600" y="5287963"/>
            <a:ext cx="25908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a:solidFill>
                  <a:schemeClr val="bg1"/>
                </a:solidFill>
              </a:rPr>
              <a:t>¡Buena i</a:t>
            </a:r>
            <a:r>
              <a:rPr lang="en-US" altLang="en-US" u="sng">
                <a:solidFill>
                  <a:schemeClr val="bg1"/>
                </a:solidFill>
              </a:rPr>
              <a:t>d</a:t>
            </a:r>
            <a:r>
              <a:rPr lang="en-US" altLang="en-US">
                <a:solidFill>
                  <a:schemeClr val="bg1"/>
                </a:solidFill>
              </a:rPr>
              <a:t>ea!</a:t>
            </a:r>
          </a:p>
        </p:txBody>
      </p:sp>
      <p:sp>
        <p:nvSpPr>
          <p:cNvPr id="35848" name="Text Box 8"/>
          <p:cNvSpPr txBox="1">
            <a:spLocks noChangeArrowheads="1"/>
          </p:cNvSpPr>
          <p:nvPr/>
        </p:nvSpPr>
        <p:spPr bwMode="auto">
          <a:xfrm>
            <a:off x="5715000" y="5334000"/>
            <a:ext cx="1219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a:solidFill>
                  <a:schemeClr val="bg1"/>
                </a:solidFill>
              </a:rPr>
              <a:t>na</a:t>
            </a:r>
            <a:r>
              <a:rPr lang="en-US" altLang="en-US" u="sng">
                <a:solidFill>
                  <a:schemeClr val="bg1"/>
                </a:solidFill>
              </a:rPr>
              <a:t>d</a:t>
            </a:r>
            <a:r>
              <a:rPr lang="en-US" altLang="en-US">
                <a:solidFill>
                  <a:schemeClr val="bg1"/>
                </a:solidFill>
              </a:rPr>
              <a:t>a</a:t>
            </a:r>
          </a:p>
        </p:txBody>
      </p:sp>
      <p:sp>
        <p:nvSpPr>
          <p:cNvPr id="35849" name="Text Box 9"/>
          <p:cNvSpPr txBox="1">
            <a:spLocks noChangeArrowheads="1"/>
          </p:cNvSpPr>
          <p:nvPr/>
        </p:nvSpPr>
        <p:spPr bwMode="auto">
          <a:xfrm>
            <a:off x="1447800" y="3824288"/>
            <a:ext cx="70104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indent="973138">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90000"/>
              </a:lnSpc>
              <a:spcBef>
                <a:spcPct val="50000"/>
              </a:spcBef>
              <a:buFontTx/>
              <a:buNone/>
            </a:pPr>
            <a:r>
              <a:rPr lang="en-US" altLang="en-US" sz="2400">
                <a:solidFill>
                  <a:schemeClr val="bg1"/>
                </a:solidFill>
              </a:rPr>
              <a:t>when intervocalic, it is a bit softer, much like the voiced “th” sound in the English word “they.”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35842"/>
                                        </p:tgtEl>
                                        <p:attrNameLst>
                                          <p:attrName>style.visibility</p:attrName>
                                        </p:attrNameLst>
                                      </p:cBhvr>
                                      <p:to>
                                        <p:strVal val="visible"/>
                                      </p:to>
                                    </p:set>
                                    <p:animEffect transition="in" filter="wipe(left)">
                                      <p:cBhvr>
                                        <p:cTn id="7" dur="200"/>
                                        <p:tgtEl>
                                          <p:spTgt spid="3584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35843"/>
                                        </p:tgtEl>
                                        <p:attrNameLst>
                                          <p:attrName>style.visibility</p:attrName>
                                        </p:attrNameLst>
                                      </p:cBhvr>
                                      <p:to>
                                        <p:strVal val="visible"/>
                                      </p:to>
                                    </p:set>
                                    <p:animEffect transition="in" filter="dissolve">
                                      <p:cBhvr>
                                        <p:cTn id="12" dur="500"/>
                                        <p:tgtEl>
                                          <p:spTgt spid="3584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5844"/>
                                        </p:tgtEl>
                                        <p:attrNameLst>
                                          <p:attrName>style.visibility</p:attrName>
                                        </p:attrNameLst>
                                      </p:cBhvr>
                                      <p:to>
                                        <p:strVal val="visible"/>
                                      </p:to>
                                    </p:set>
                                    <p:animEffect transition="in" filter="dissolve">
                                      <p:cBhvr>
                                        <p:cTn id="17" dur="400"/>
                                        <p:tgtEl>
                                          <p:spTgt spid="3584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5845"/>
                                        </p:tgtEl>
                                        <p:attrNameLst>
                                          <p:attrName>style.visibility</p:attrName>
                                        </p:attrNameLst>
                                      </p:cBhvr>
                                      <p:to>
                                        <p:strVal val="visible"/>
                                      </p:to>
                                    </p:set>
                                    <p:animEffect transition="in" filter="fade">
                                      <p:cBhvr>
                                        <p:cTn id="22" dur="300"/>
                                        <p:tgtEl>
                                          <p:spTgt spid="3584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5846"/>
                                        </p:tgtEl>
                                        <p:attrNameLst>
                                          <p:attrName>style.visibility</p:attrName>
                                        </p:attrNameLst>
                                      </p:cBhvr>
                                      <p:to>
                                        <p:strVal val="visible"/>
                                      </p:to>
                                    </p:set>
                                    <p:animEffect transition="in" filter="fade">
                                      <p:cBhvr>
                                        <p:cTn id="27" dur="300"/>
                                        <p:tgtEl>
                                          <p:spTgt spid="3584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5849"/>
                                        </p:tgtEl>
                                        <p:attrNameLst>
                                          <p:attrName>style.visibility</p:attrName>
                                        </p:attrNameLst>
                                      </p:cBhvr>
                                      <p:to>
                                        <p:strVal val="visible"/>
                                      </p:to>
                                    </p:set>
                                    <p:animEffect transition="in" filter="dissolve">
                                      <p:cBhvr>
                                        <p:cTn id="32" dur="500"/>
                                        <p:tgtEl>
                                          <p:spTgt spid="35849"/>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5847"/>
                                        </p:tgtEl>
                                        <p:attrNameLst>
                                          <p:attrName>style.visibility</p:attrName>
                                        </p:attrNameLst>
                                      </p:cBhvr>
                                      <p:to>
                                        <p:strVal val="visible"/>
                                      </p:to>
                                    </p:set>
                                    <p:animEffect transition="in" filter="fade">
                                      <p:cBhvr>
                                        <p:cTn id="37" dur="300"/>
                                        <p:tgtEl>
                                          <p:spTgt spid="35847"/>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5848"/>
                                        </p:tgtEl>
                                        <p:attrNameLst>
                                          <p:attrName>style.visibility</p:attrName>
                                        </p:attrNameLst>
                                      </p:cBhvr>
                                      <p:to>
                                        <p:strVal val="visible"/>
                                      </p:to>
                                    </p:set>
                                    <p:animEffect transition="in" filter="fade">
                                      <p:cBhvr>
                                        <p:cTn id="42" dur="300"/>
                                        <p:tgtEl>
                                          <p:spTgt spid="358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4" grpId="0"/>
      <p:bldP spid="35845" grpId="0"/>
      <p:bldP spid="35846" grpId="0"/>
      <p:bldP spid="35847" grpId="0"/>
      <p:bldP spid="35848" grpId="0"/>
      <p:bldP spid="3584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WordArt 2" descr="Woven mat"/>
          <p:cNvSpPr>
            <a:spLocks noChangeArrowheads="1" noChangeShapeType="1" noTextEdit="1"/>
          </p:cNvSpPr>
          <p:nvPr/>
        </p:nvSpPr>
        <p:spPr bwMode="auto">
          <a:xfrm>
            <a:off x="2362200" y="1219200"/>
            <a:ext cx="1014413" cy="1981200"/>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contourClr>
                <a:srgbClr val="FFFFFF"/>
              </a:contourClr>
            </a:sp3d>
          </a:bodyPr>
          <a:lstStyle/>
          <a:p>
            <a:pPr algn="ctr"/>
            <a:r>
              <a:rPr lang="en-US" sz="9600" kern="10">
                <a:ln w="9525">
                  <a:round/>
                  <a:headEnd/>
                  <a:tailEnd/>
                </a:ln>
                <a:blipFill dpi="0" rotWithShape="0">
                  <a:blip r:embed="rId3"/>
                  <a:srcRect/>
                  <a:tile tx="0" ty="0" sx="100000" sy="100000" flip="none" algn="tl"/>
                </a:blipFill>
                <a:latin typeface="Arial Black" panose="020B0A04020102020204" pitchFamily="34" charset="0"/>
              </a:rPr>
              <a:t>f</a:t>
            </a:r>
          </a:p>
        </p:txBody>
      </p:sp>
      <p:sp>
        <p:nvSpPr>
          <p:cNvPr id="37891" name="WordArt 3" descr="Stationery"/>
          <p:cNvSpPr>
            <a:spLocks noChangeArrowheads="1" noChangeShapeType="1" noTextEdit="1"/>
          </p:cNvSpPr>
          <p:nvPr/>
        </p:nvSpPr>
        <p:spPr bwMode="auto">
          <a:xfrm>
            <a:off x="4191000" y="1447800"/>
            <a:ext cx="2895600" cy="1724025"/>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contourClr>
                <a:srgbClr val="FFFFFF"/>
              </a:contourClr>
            </a:sp3d>
          </a:bodyPr>
          <a:lstStyle/>
          <a:p>
            <a:pPr algn="ctr"/>
            <a:r>
              <a:rPr lang="en-US" sz="9600" kern="10">
                <a:ln w="9525">
                  <a:round/>
                  <a:headEnd/>
                  <a:tailEnd/>
                </a:ln>
                <a:blipFill dpi="0" rotWithShape="0">
                  <a:blip r:embed="rId4"/>
                  <a:srcRect/>
                  <a:tile tx="0" ty="0" sx="100000" sy="100000" flip="none" algn="tl"/>
                </a:blipFill>
                <a:latin typeface="Modern No. 20" panose="02070704070505020303" pitchFamily="18" charset="0"/>
              </a:rPr>
              <a:t>(efe)</a:t>
            </a:r>
          </a:p>
        </p:txBody>
      </p:sp>
      <p:sp>
        <p:nvSpPr>
          <p:cNvPr id="37892" name="Text Box 4"/>
          <p:cNvSpPr txBox="1">
            <a:spLocks noChangeArrowheads="1"/>
          </p:cNvSpPr>
          <p:nvPr/>
        </p:nvSpPr>
        <p:spPr bwMode="auto">
          <a:xfrm>
            <a:off x="1447800" y="3505200"/>
            <a:ext cx="7010400" cy="96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90000"/>
              </a:lnSpc>
              <a:spcBef>
                <a:spcPct val="50000"/>
              </a:spcBef>
              <a:buFontTx/>
              <a:buNone/>
            </a:pPr>
            <a:r>
              <a:rPr lang="en-US" altLang="en-US">
                <a:solidFill>
                  <a:schemeClr val="bg1"/>
                </a:solidFill>
              </a:rPr>
              <a:t>The Spanish “f” is essentially identical  to the English “f.”</a:t>
            </a:r>
          </a:p>
        </p:txBody>
      </p:sp>
      <p:sp>
        <p:nvSpPr>
          <p:cNvPr id="37893" name="Text Box 5"/>
          <p:cNvSpPr txBox="1">
            <a:spLocks noChangeArrowheads="1"/>
          </p:cNvSpPr>
          <p:nvPr/>
        </p:nvSpPr>
        <p:spPr bwMode="auto">
          <a:xfrm>
            <a:off x="2438400" y="4572000"/>
            <a:ext cx="1828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a:solidFill>
                  <a:schemeClr val="bg1"/>
                </a:solidFill>
              </a:rPr>
              <a:t>Fernando</a:t>
            </a:r>
          </a:p>
        </p:txBody>
      </p:sp>
      <p:sp>
        <p:nvSpPr>
          <p:cNvPr id="37894" name="Text Box 6"/>
          <p:cNvSpPr txBox="1">
            <a:spLocks noChangeArrowheads="1"/>
          </p:cNvSpPr>
          <p:nvPr/>
        </p:nvSpPr>
        <p:spPr bwMode="auto">
          <a:xfrm>
            <a:off x="2438400" y="5135563"/>
            <a:ext cx="19812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a:solidFill>
                  <a:schemeClr val="bg1"/>
                </a:solidFill>
              </a:rPr>
              <a:t>teléfono</a:t>
            </a:r>
          </a:p>
        </p:txBody>
      </p:sp>
      <p:sp>
        <p:nvSpPr>
          <p:cNvPr id="37895" name="Text Box 7"/>
          <p:cNvSpPr txBox="1">
            <a:spLocks noChangeArrowheads="1"/>
          </p:cNvSpPr>
          <p:nvPr/>
        </p:nvSpPr>
        <p:spPr bwMode="auto">
          <a:xfrm>
            <a:off x="5334000" y="4572000"/>
            <a:ext cx="1143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a:solidFill>
                  <a:schemeClr val="bg1"/>
                </a:solidFill>
              </a:rPr>
              <a:t>flan</a:t>
            </a:r>
          </a:p>
        </p:txBody>
      </p:sp>
      <p:sp>
        <p:nvSpPr>
          <p:cNvPr id="37896" name="Text Box 8"/>
          <p:cNvSpPr txBox="1">
            <a:spLocks noChangeArrowheads="1"/>
          </p:cNvSpPr>
          <p:nvPr/>
        </p:nvSpPr>
        <p:spPr bwMode="auto">
          <a:xfrm>
            <a:off x="5334000" y="5135563"/>
            <a:ext cx="17526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a:solidFill>
                  <a:schemeClr val="bg1"/>
                </a:solidFill>
              </a:rPr>
              <a:t>frente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37890"/>
                                        </p:tgtEl>
                                        <p:attrNameLst>
                                          <p:attrName>style.visibility</p:attrName>
                                        </p:attrNameLst>
                                      </p:cBhvr>
                                      <p:to>
                                        <p:strVal val="visible"/>
                                      </p:to>
                                    </p:set>
                                    <p:animEffect transition="in" filter="wipe(left)">
                                      <p:cBhvr>
                                        <p:cTn id="7" dur="200"/>
                                        <p:tgtEl>
                                          <p:spTgt spid="3789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37891"/>
                                        </p:tgtEl>
                                        <p:attrNameLst>
                                          <p:attrName>style.visibility</p:attrName>
                                        </p:attrNameLst>
                                      </p:cBhvr>
                                      <p:to>
                                        <p:strVal val="visible"/>
                                      </p:to>
                                    </p:set>
                                    <p:animEffect transition="in" filter="dissolve">
                                      <p:cBhvr>
                                        <p:cTn id="12" dur="500"/>
                                        <p:tgtEl>
                                          <p:spTgt spid="3789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7892"/>
                                        </p:tgtEl>
                                        <p:attrNameLst>
                                          <p:attrName>style.visibility</p:attrName>
                                        </p:attrNameLst>
                                      </p:cBhvr>
                                      <p:to>
                                        <p:strVal val="visible"/>
                                      </p:to>
                                    </p:set>
                                    <p:animEffect transition="in" filter="dissolve">
                                      <p:cBhvr>
                                        <p:cTn id="17" dur="400"/>
                                        <p:tgtEl>
                                          <p:spTgt spid="3789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7893"/>
                                        </p:tgtEl>
                                        <p:attrNameLst>
                                          <p:attrName>style.visibility</p:attrName>
                                        </p:attrNameLst>
                                      </p:cBhvr>
                                      <p:to>
                                        <p:strVal val="visible"/>
                                      </p:to>
                                    </p:set>
                                    <p:animEffect transition="in" filter="fade">
                                      <p:cBhvr>
                                        <p:cTn id="22" dur="300"/>
                                        <p:tgtEl>
                                          <p:spTgt spid="3789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7894"/>
                                        </p:tgtEl>
                                        <p:attrNameLst>
                                          <p:attrName>style.visibility</p:attrName>
                                        </p:attrNameLst>
                                      </p:cBhvr>
                                      <p:to>
                                        <p:strVal val="visible"/>
                                      </p:to>
                                    </p:set>
                                    <p:animEffect transition="in" filter="fade">
                                      <p:cBhvr>
                                        <p:cTn id="27" dur="300"/>
                                        <p:tgtEl>
                                          <p:spTgt spid="37894"/>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7895"/>
                                        </p:tgtEl>
                                        <p:attrNameLst>
                                          <p:attrName>style.visibility</p:attrName>
                                        </p:attrNameLst>
                                      </p:cBhvr>
                                      <p:to>
                                        <p:strVal val="visible"/>
                                      </p:to>
                                    </p:set>
                                    <p:animEffect transition="in" filter="fade">
                                      <p:cBhvr>
                                        <p:cTn id="32" dur="300"/>
                                        <p:tgtEl>
                                          <p:spTgt spid="37895"/>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7896"/>
                                        </p:tgtEl>
                                        <p:attrNameLst>
                                          <p:attrName>style.visibility</p:attrName>
                                        </p:attrNameLst>
                                      </p:cBhvr>
                                      <p:to>
                                        <p:strVal val="visible"/>
                                      </p:to>
                                    </p:set>
                                    <p:animEffect transition="in" filter="fade">
                                      <p:cBhvr>
                                        <p:cTn id="37" dur="300"/>
                                        <p:tgtEl>
                                          <p:spTgt spid="378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2" grpId="0"/>
      <p:bldP spid="37893" grpId="0"/>
      <p:bldP spid="37894" grpId="0"/>
      <p:bldP spid="37895" grpId="0"/>
      <p:bldP spid="3789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WordArt 2" descr="Woven mat"/>
          <p:cNvSpPr>
            <a:spLocks noChangeArrowheads="1" noChangeShapeType="1" noTextEdit="1"/>
          </p:cNvSpPr>
          <p:nvPr/>
        </p:nvSpPr>
        <p:spPr bwMode="auto">
          <a:xfrm>
            <a:off x="2286000" y="1219200"/>
            <a:ext cx="1143000" cy="1981200"/>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contourClr>
                <a:srgbClr val="FFFFFF"/>
              </a:contourClr>
            </a:sp3d>
          </a:bodyPr>
          <a:lstStyle/>
          <a:p>
            <a:pPr algn="ctr"/>
            <a:r>
              <a:rPr lang="en-US" sz="9600" kern="10">
                <a:ln w="9525">
                  <a:round/>
                  <a:headEnd/>
                  <a:tailEnd/>
                </a:ln>
                <a:blipFill dpi="0" rotWithShape="0">
                  <a:blip r:embed="rId3"/>
                  <a:srcRect/>
                  <a:tile tx="0" ty="0" sx="100000" sy="100000" flip="none" algn="tl"/>
                </a:blipFill>
                <a:latin typeface="Arial Black" panose="020B0A04020102020204" pitchFamily="34" charset="0"/>
              </a:rPr>
              <a:t>g</a:t>
            </a:r>
          </a:p>
        </p:txBody>
      </p:sp>
      <p:sp>
        <p:nvSpPr>
          <p:cNvPr id="38915" name="WordArt 3" descr="Stationery"/>
          <p:cNvSpPr>
            <a:spLocks noChangeArrowheads="1" noChangeShapeType="1" noTextEdit="1"/>
          </p:cNvSpPr>
          <p:nvPr/>
        </p:nvSpPr>
        <p:spPr bwMode="auto">
          <a:xfrm>
            <a:off x="4267200" y="1447800"/>
            <a:ext cx="2667000" cy="1724025"/>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contourClr>
                <a:srgbClr val="FFFFFF"/>
              </a:contourClr>
            </a:sp3d>
          </a:bodyPr>
          <a:lstStyle/>
          <a:p>
            <a:pPr algn="ctr"/>
            <a:r>
              <a:rPr lang="en-US" sz="9600" kern="10">
                <a:ln w="9525">
                  <a:round/>
                  <a:headEnd/>
                  <a:tailEnd/>
                </a:ln>
                <a:blipFill dpi="0" rotWithShape="0">
                  <a:blip r:embed="rId4"/>
                  <a:srcRect/>
                  <a:tile tx="0" ty="0" sx="100000" sy="100000" flip="none" algn="tl"/>
                </a:blipFill>
                <a:latin typeface="Modern No. 20" panose="02070704070505020303" pitchFamily="18" charset="0"/>
              </a:rPr>
              <a:t>(ge)</a:t>
            </a:r>
          </a:p>
        </p:txBody>
      </p:sp>
      <p:sp>
        <p:nvSpPr>
          <p:cNvPr id="38916" name="Text Box 4"/>
          <p:cNvSpPr txBox="1">
            <a:spLocks noChangeArrowheads="1"/>
          </p:cNvSpPr>
          <p:nvPr/>
        </p:nvSpPr>
        <p:spPr bwMode="auto">
          <a:xfrm>
            <a:off x="1447800" y="3476625"/>
            <a:ext cx="6753225" cy="124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90000"/>
              </a:lnSpc>
              <a:spcBef>
                <a:spcPct val="50000"/>
              </a:spcBef>
              <a:buFontTx/>
              <a:buNone/>
            </a:pPr>
            <a:r>
              <a:rPr lang="en-US" altLang="en-US" sz="2800">
                <a:solidFill>
                  <a:schemeClr val="bg1"/>
                </a:solidFill>
              </a:rPr>
              <a:t>The Spanish “g” has three distinct sounds, depending on its environment.  The next two slides provide more details.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38914"/>
                                        </p:tgtEl>
                                        <p:attrNameLst>
                                          <p:attrName>style.visibility</p:attrName>
                                        </p:attrNameLst>
                                      </p:cBhvr>
                                      <p:to>
                                        <p:strVal val="visible"/>
                                      </p:to>
                                    </p:set>
                                    <p:animEffect transition="in" filter="wipe(left)">
                                      <p:cBhvr>
                                        <p:cTn id="7" dur="200"/>
                                        <p:tgtEl>
                                          <p:spTgt spid="389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38915"/>
                                        </p:tgtEl>
                                        <p:attrNameLst>
                                          <p:attrName>style.visibility</p:attrName>
                                        </p:attrNameLst>
                                      </p:cBhvr>
                                      <p:to>
                                        <p:strVal val="visible"/>
                                      </p:to>
                                    </p:set>
                                    <p:animEffect transition="in" filter="dissolve">
                                      <p:cBhvr>
                                        <p:cTn id="12" dur="500"/>
                                        <p:tgtEl>
                                          <p:spTgt spid="3891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8916"/>
                                        </p:tgtEl>
                                        <p:attrNameLst>
                                          <p:attrName>style.visibility</p:attrName>
                                        </p:attrNameLst>
                                      </p:cBhvr>
                                      <p:to>
                                        <p:strVal val="visible"/>
                                      </p:to>
                                    </p:set>
                                    <p:animEffect transition="in" filter="dissolve">
                                      <p:cBhvr>
                                        <p:cTn id="17" dur="400"/>
                                        <p:tgtEl>
                                          <p:spTgt spid="389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44" name="Line 32"/>
          <p:cNvSpPr>
            <a:spLocks noChangeShapeType="1"/>
          </p:cNvSpPr>
          <p:nvPr/>
        </p:nvSpPr>
        <p:spPr bwMode="auto">
          <a:xfrm>
            <a:off x="5729288" y="5932488"/>
            <a:ext cx="381000" cy="0"/>
          </a:xfrm>
          <a:prstGeom prst="line">
            <a:avLst/>
          </a:prstGeom>
          <a:noFill/>
          <a:ln w="349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514" name="WordArt 2" descr="Woven mat"/>
          <p:cNvSpPr>
            <a:spLocks noChangeArrowheads="1" noChangeShapeType="1" noTextEdit="1"/>
          </p:cNvSpPr>
          <p:nvPr/>
        </p:nvSpPr>
        <p:spPr bwMode="auto">
          <a:xfrm>
            <a:off x="1209675" y="1054100"/>
            <a:ext cx="3743325" cy="990600"/>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contourClr>
                <a:srgbClr val="FFFFFF"/>
              </a:contourClr>
            </a:sp3d>
          </a:bodyPr>
          <a:lstStyle/>
          <a:p>
            <a:pPr algn="ctr"/>
            <a:r>
              <a:rPr lang="en-US" sz="2800" kern="10">
                <a:ln w="9525">
                  <a:round/>
                  <a:headEnd/>
                  <a:tailEnd/>
                </a:ln>
                <a:blipFill dpi="0" rotWithShape="0">
                  <a:blip r:embed="rId3"/>
                  <a:srcRect/>
                  <a:tile tx="0" ty="0" sx="100000" sy="100000" flip="none" algn="tl"/>
                </a:blipFill>
                <a:latin typeface="Arial Black" panose="020B0A04020102020204" pitchFamily="34" charset="0"/>
              </a:rPr>
              <a:t>g = g in "gap"</a:t>
            </a:r>
          </a:p>
        </p:txBody>
      </p:sp>
      <p:sp>
        <p:nvSpPr>
          <p:cNvPr id="64515" name="WordArt 3" descr="Stationery"/>
          <p:cNvSpPr>
            <a:spLocks noChangeArrowheads="1" noChangeShapeType="1" noTextEdit="1"/>
          </p:cNvSpPr>
          <p:nvPr/>
        </p:nvSpPr>
        <p:spPr bwMode="auto">
          <a:xfrm>
            <a:off x="5791200" y="292100"/>
            <a:ext cx="1752600" cy="647700"/>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contourClr>
                <a:srgbClr val="FFFFFF"/>
              </a:contourClr>
            </a:sp3d>
          </a:bodyPr>
          <a:lstStyle/>
          <a:p>
            <a:pPr algn="ctr"/>
            <a:r>
              <a:rPr lang="en-US" sz="6000" kern="10">
                <a:ln w="9525">
                  <a:round/>
                  <a:headEnd/>
                  <a:tailEnd/>
                </a:ln>
                <a:blipFill dpi="0" rotWithShape="0">
                  <a:blip r:embed="rId4"/>
                  <a:srcRect/>
                  <a:tile tx="0" ty="0" sx="100000" sy="100000" flip="none" algn="tl"/>
                </a:blipFill>
                <a:latin typeface="Modern No. 20" panose="02070704070505020303" pitchFamily="18" charset="0"/>
              </a:rPr>
              <a:t>gato</a:t>
            </a:r>
          </a:p>
        </p:txBody>
      </p:sp>
      <p:sp>
        <p:nvSpPr>
          <p:cNvPr id="64517" name="WordArt 5" descr="Stationery"/>
          <p:cNvSpPr>
            <a:spLocks noChangeArrowheads="1" noChangeShapeType="1" noTextEdit="1"/>
          </p:cNvSpPr>
          <p:nvPr/>
        </p:nvSpPr>
        <p:spPr bwMode="auto">
          <a:xfrm>
            <a:off x="5791200" y="1054100"/>
            <a:ext cx="1981200" cy="609600"/>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contourClr>
                <a:srgbClr val="FFFFFF"/>
              </a:contourClr>
            </a:sp3d>
          </a:bodyPr>
          <a:lstStyle/>
          <a:p>
            <a:pPr algn="ctr"/>
            <a:r>
              <a:rPr lang="en-US" sz="6000" kern="10">
                <a:ln w="9525">
                  <a:round/>
                  <a:headEnd/>
                  <a:tailEnd/>
                </a:ln>
                <a:blipFill dpi="0" rotWithShape="0">
                  <a:blip r:embed="rId4"/>
                  <a:srcRect/>
                  <a:tile tx="0" ty="0" sx="100000" sy="100000" flip="none" algn="tl"/>
                </a:blipFill>
                <a:latin typeface="Modern No. 20" panose="02070704070505020303" pitchFamily="18" charset="0"/>
              </a:rPr>
              <a:t>gota</a:t>
            </a:r>
          </a:p>
        </p:txBody>
      </p:sp>
      <p:sp>
        <p:nvSpPr>
          <p:cNvPr id="64518" name="WordArt 6" descr="Stationery"/>
          <p:cNvSpPr>
            <a:spLocks noChangeArrowheads="1" noChangeShapeType="1" noTextEdit="1"/>
          </p:cNvSpPr>
          <p:nvPr/>
        </p:nvSpPr>
        <p:spPr bwMode="auto">
          <a:xfrm>
            <a:off x="5791200" y="1800225"/>
            <a:ext cx="2133600" cy="685800"/>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contourClr>
                <a:srgbClr val="FFFFFF"/>
              </a:contourClr>
            </a:sp3d>
          </a:bodyPr>
          <a:lstStyle/>
          <a:p>
            <a:pPr algn="ctr"/>
            <a:r>
              <a:rPr lang="en-US" sz="6000" kern="10">
                <a:ln w="9525">
                  <a:round/>
                  <a:headEnd/>
                  <a:tailEnd/>
                </a:ln>
                <a:blipFill dpi="0" rotWithShape="0">
                  <a:blip r:embed="rId4"/>
                  <a:srcRect/>
                  <a:tile tx="0" ty="0" sx="100000" sy="100000" flip="none" algn="tl"/>
                </a:blipFill>
                <a:latin typeface="Modern No. 20" panose="02070704070505020303" pitchFamily="18" charset="0"/>
              </a:rPr>
              <a:t>gusto</a:t>
            </a:r>
          </a:p>
        </p:txBody>
      </p:sp>
      <p:sp>
        <p:nvSpPr>
          <p:cNvPr id="64519" name="Line 7"/>
          <p:cNvSpPr>
            <a:spLocks noChangeShapeType="1"/>
          </p:cNvSpPr>
          <p:nvPr/>
        </p:nvSpPr>
        <p:spPr bwMode="auto">
          <a:xfrm>
            <a:off x="6334125" y="889000"/>
            <a:ext cx="381000" cy="0"/>
          </a:xfrm>
          <a:prstGeom prst="line">
            <a:avLst/>
          </a:prstGeom>
          <a:noFill/>
          <a:ln w="349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520" name="Line 8"/>
          <p:cNvSpPr>
            <a:spLocks noChangeShapeType="1"/>
          </p:cNvSpPr>
          <p:nvPr/>
        </p:nvSpPr>
        <p:spPr bwMode="auto">
          <a:xfrm>
            <a:off x="6400800" y="1612900"/>
            <a:ext cx="381000" cy="0"/>
          </a:xfrm>
          <a:prstGeom prst="line">
            <a:avLst/>
          </a:prstGeom>
          <a:noFill/>
          <a:ln w="349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526" name="AutoShape 14"/>
          <p:cNvSpPr>
            <a:spLocks/>
          </p:cNvSpPr>
          <p:nvPr/>
        </p:nvSpPr>
        <p:spPr bwMode="auto">
          <a:xfrm>
            <a:off x="5257800" y="292100"/>
            <a:ext cx="609600" cy="3021013"/>
          </a:xfrm>
          <a:prstGeom prst="leftBrace">
            <a:avLst>
              <a:gd name="adj1" fmla="val 41298"/>
              <a:gd name="adj2" fmla="val 38389"/>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64528" name="Text Box 16"/>
          <p:cNvSpPr txBox="1">
            <a:spLocks noChangeArrowheads="1"/>
          </p:cNvSpPr>
          <p:nvPr/>
        </p:nvSpPr>
        <p:spPr bwMode="auto">
          <a:xfrm>
            <a:off x="762000" y="2108200"/>
            <a:ext cx="4495800" cy="124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90000"/>
              </a:lnSpc>
              <a:spcBef>
                <a:spcPct val="50000"/>
              </a:spcBef>
              <a:buFontTx/>
              <a:buNone/>
            </a:pPr>
            <a:r>
              <a:rPr lang="en-US" altLang="en-US" sz="2800">
                <a:solidFill>
                  <a:schemeClr val="bg1"/>
                </a:solidFill>
              </a:rPr>
              <a:t>. . . before the following three vowels at the beginning of a phrase or after the letter “n”.</a:t>
            </a:r>
          </a:p>
        </p:txBody>
      </p:sp>
      <p:sp>
        <p:nvSpPr>
          <p:cNvPr id="64530" name="WordArt 18" descr="Stationery"/>
          <p:cNvSpPr>
            <a:spLocks noChangeArrowheads="1" noChangeShapeType="1" noTextEdit="1"/>
          </p:cNvSpPr>
          <p:nvPr/>
        </p:nvSpPr>
        <p:spPr bwMode="auto">
          <a:xfrm>
            <a:off x="5791200" y="2625725"/>
            <a:ext cx="2133600" cy="685800"/>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contourClr>
                <a:srgbClr val="FFFFFF"/>
              </a:contourClr>
            </a:sp3d>
          </a:bodyPr>
          <a:lstStyle/>
          <a:p>
            <a:pPr algn="ctr"/>
            <a:r>
              <a:rPr lang="en-US" sz="6000" kern="10">
                <a:ln w="9525">
                  <a:round/>
                  <a:headEnd/>
                  <a:tailEnd/>
                </a:ln>
                <a:blipFill dpi="0" rotWithShape="0">
                  <a:blip r:embed="rId4"/>
                  <a:srcRect/>
                  <a:tile tx="0" ty="0" sx="100000" sy="100000" flip="none" algn="tl"/>
                </a:blipFill>
                <a:latin typeface="Modern No. 20" panose="02070704070505020303" pitchFamily="18" charset="0"/>
              </a:rPr>
              <a:t>tengo</a:t>
            </a:r>
          </a:p>
        </p:txBody>
      </p:sp>
      <p:sp>
        <p:nvSpPr>
          <p:cNvPr id="64531" name="Line 19"/>
          <p:cNvSpPr>
            <a:spLocks noChangeShapeType="1"/>
          </p:cNvSpPr>
          <p:nvPr/>
        </p:nvSpPr>
        <p:spPr bwMode="auto">
          <a:xfrm>
            <a:off x="6343650" y="2397125"/>
            <a:ext cx="381000" cy="0"/>
          </a:xfrm>
          <a:prstGeom prst="line">
            <a:avLst/>
          </a:prstGeom>
          <a:noFill/>
          <a:ln w="349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540" name="Text Box 28"/>
          <p:cNvSpPr txBox="1">
            <a:spLocks noChangeArrowheads="1"/>
          </p:cNvSpPr>
          <p:nvPr/>
        </p:nvSpPr>
        <p:spPr bwMode="auto">
          <a:xfrm>
            <a:off x="685800" y="3733800"/>
            <a:ext cx="4724400" cy="162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90000"/>
              </a:lnSpc>
              <a:spcBef>
                <a:spcPct val="50000"/>
              </a:spcBef>
              <a:buFontTx/>
              <a:buNone/>
            </a:pPr>
            <a:r>
              <a:rPr lang="en-US" altLang="en-US" sz="2800">
                <a:solidFill>
                  <a:schemeClr val="bg1"/>
                </a:solidFill>
              </a:rPr>
              <a:t>In other cases, such as when intervocalic, the g is softer, somewhat like the g in </a:t>
            </a:r>
            <a:r>
              <a:rPr lang="en-US" altLang="en-US" sz="2800" i="1">
                <a:solidFill>
                  <a:schemeClr val="bg1"/>
                </a:solidFill>
              </a:rPr>
              <a:t>sugar</a:t>
            </a:r>
            <a:r>
              <a:rPr lang="en-US" altLang="en-US" sz="2800">
                <a:solidFill>
                  <a:schemeClr val="bg1"/>
                </a:solidFill>
              </a:rPr>
              <a:t>, before these three vowels.</a:t>
            </a:r>
          </a:p>
        </p:txBody>
      </p:sp>
      <p:sp>
        <p:nvSpPr>
          <p:cNvPr id="64541" name="WordArt 29" descr="Stationery"/>
          <p:cNvSpPr>
            <a:spLocks noChangeArrowheads="1" noChangeShapeType="1" noTextEdit="1"/>
          </p:cNvSpPr>
          <p:nvPr/>
        </p:nvSpPr>
        <p:spPr bwMode="auto">
          <a:xfrm>
            <a:off x="5791200" y="5289550"/>
            <a:ext cx="1911350" cy="730250"/>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contourClr>
                <a:srgbClr val="FFFFFF"/>
              </a:contourClr>
            </a:sp3d>
          </a:bodyPr>
          <a:lstStyle/>
          <a:p>
            <a:pPr algn="ctr"/>
            <a:r>
              <a:rPr lang="en-US" sz="6000" kern="10">
                <a:ln w="9525">
                  <a:round/>
                  <a:headEnd/>
                  <a:tailEnd/>
                </a:ln>
                <a:blipFill dpi="0" rotWithShape="0">
                  <a:blip r:embed="rId4"/>
                  <a:srcRect/>
                  <a:tile tx="0" ty="0" sx="100000" sy="100000" flip="none" algn="tl"/>
                </a:blipFill>
                <a:latin typeface="Modern No. 20" panose="02070704070505020303" pitchFamily="18" charset="0"/>
              </a:rPr>
              <a:t>igual</a:t>
            </a:r>
          </a:p>
        </p:txBody>
      </p:sp>
      <p:sp>
        <p:nvSpPr>
          <p:cNvPr id="64542" name="WordArt 30" descr="Stationery"/>
          <p:cNvSpPr>
            <a:spLocks noChangeArrowheads="1" noChangeShapeType="1" noTextEdit="1"/>
          </p:cNvSpPr>
          <p:nvPr/>
        </p:nvSpPr>
        <p:spPr bwMode="auto">
          <a:xfrm>
            <a:off x="5791200" y="3810000"/>
            <a:ext cx="1981200" cy="609600"/>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contourClr>
                <a:srgbClr val="FFFFFF"/>
              </a:contourClr>
            </a:sp3d>
          </a:bodyPr>
          <a:lstStyle/>
          <a:p>
            <a:pPr algn="ctr"/>
            <a:r>
              <a:rPr lang="en-US" sz="6000" kern="10">
                <a:ln w="9525">
                  <a:round/>
                  <a:headEnd/>
                  <a:tailEnd/>
                </a:ln>
                <a:blipFill dpi="0" rotWithShape="0">
                  <a:blip r:embed="rId4"/>
                  <a:srcRect/>
                  <a:tile tx="0" ty="0" sx="100000" sy="100000" flip="none" algn="tl"/>
                </a:blipFill>
                <a:latin typeface="Modern No. 20" panose="02070704070505020303" pitchFamily="18" charset="0"/>
              </a:rPr>
              <a:t>pagar</a:t>
            </a:r>
          </a:p>
        </p:txBody>
      </p:sp>
      <p:sp>
        <p:nvSpPr>
          <p:cNvPr id="64545" name="Line 33"/>
          <p:cNvSpPr>
            <a:spLocks noChangeShapeType="1"/>
          </p:cNvSpPr>
          <p:nvPr/>
        </p:nvSpPr>
        <p:spPr bwMode="auto">
          <a:xfrm>
            <a:off x="6229350" y="4319588"/>
            <a:ext cx="381000" cy="0"/>
          </a:xfrm>
          <a:prstGeom prst="line">
            <a:avLst/>
          </a:prstGeom>
          <a:noFill/>
          <a:ln w="349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547" name="AutoShape 35"/>
          <p:cNvSpPr>
            <a:spLocks/>
          </p:cNvSpPr>
          <p:nvPr/>
        </p:nvSpPr>
        <p:spPr bwMode="auto">
          <a:xfrm>
            <a:off x="5257800" y="3733800"/>
            <a:ext cx="609600" cy="2362200"/>
          </a:xfrm>
          <a:prstGeom prst="leftBrace">
            <a:avLst>
              <a:gd name="adj1" fmla="val 32292"/>
              <a:gd name="adj2" fmla="val 44690"/>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64551" name="Line 39"/>
          <p:cNvSpPr>
            <a:spLocks noChangeShapeType="1"/>
          </p:cNvSpPr>
          <p:nvPr/>
        </p:nvSpPr>
        <p:spPr bwMode="auto">
          <a:xfrm>
            <a:off x="6596063" y="3233738"/>
            <a:ext cx="381000" cy="0"/>
          </a:xfrm>
          <a:prstGeom prst="line">
            <a:avLst/>
          </a:prstGeom>
          <a:noFill/>
          <a:ln w="349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552" name="Line 40"/>
          <p:cNvSpPr>
            <a:spLocks noChangeShapeType="1"/>
          </p:cNvSpPr>
          <p:nvPr/>
        </p:nvSpPr>
        <p:spPr bwMode="auto">
          <a:xfrm>
            <a:off x="7058025" y="4329113"/>
            <a:ext cx="381000" cy="0"/>
          </a:xfrm>
          <a:prstGeom prst="line">
            <a:avLst/>
          </a:prstGeom>
          <a:noFill/>
          <a:ln w="349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553" name="Line 41"/>
          <p:cNvSpPr>
            <a:spLocks noChangeShapeType="1"/>
          </p:cNvSpPr>
          <p:nvPr/>
        </p:nvSpPr>
        <p:spPr bwMode="auto">
          <a:xfrm>
            <a:off x="6581775" y="5929313"/>
            <a:ext cx="381000" cy="0"/>
          </a:xfrm>
          <a:prstGeom prst="line">
            <a:avLst/>
          </a:prstGeom>
          <a:noFill/>
          <a:ln w="349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554" name="WordArt 42" descr="Stationery"/>
          <p:cNvSpPr>
            <a:spLocks noChangeArrowheads="1" noChangeShapeType="1" noTextEdit="1"/>
          </p:cNvSpPr>
          <p:nvPr/>
        </p:nvSpPr>
        <p:spPr bwMode="auto">
          <a:xfrm>
            <a:off x="5791200" y="4572000"/>
            <a:ext cx="1625600" cy="609600"/>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contourClr>
                <a:srgbClr val="FFFFFF"/>
              </a:contourClr>
            </a:sp3d>
          </a:bodyPr>
          <a:lstStyle/>
          <a:p>
            <a:pPr algn="ctr"/>
            <a:r>
              <a:rPr lang="en-US" sz="6000" kern="10">
                <a:ln w="9525">
                  <a:round/>
                  <a:headEnd/>
                  <a:tailEnd/>
                </a:ln>
                <a:blipFill dpi="0" rotWithShape="0">
                  <a:blip r:embed="rId4"/>
                  <a:srcRect/>
                  <a:tile tx="0" ty="0" sx="100000" sy="100000" flip="none" algn="tl"/>
                </a:blipFill>
                <a:latin typeface="Modern No. 20" panose="02070704070505020303" pitchFamily="18" charset="0"/>
              </a:rPr>
              <a:t>lago</a:t>
            </a:r>
          </a:p>
        </p:txBody>
      </p:sp>
      <p:sp>
        <p:nvSpPr>
          <p:cNvPr id="64555" name="Line 43"/>
          <p:cNvSpPr>
            <a:spLocks noChangeShapeType="1"/>
          </p:cNvSpPr>
          <p:nvPr/>
        </p:nvSpPr>
        <p:spPr bwMode="auto">
          <a:xfrm>
            <a:off x="6143625" y="5124450"/>
            <a:ext cx="381000" cy="0"/>
          </a:xfrm>
          <a:prstGeom prst="line">
            <a:avLst/>
          </a:prstGeom>
          <a:noFill/>
          <a:ln w="349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556" name="Line 44"/>
          <p:cNvSpPr>
            <a:spLocks noChangeShapeType="1"/>
          </p:cNvSpPr>
          <p:nvPr/>
        </p:nvSpPr>
        <p:spPr bwMode="auto">
          <a:xfrm>
            <a:off x="7043738" y="5119688"/>
            <a:ext cx="381000" cy="0"/>
          </a:xfrm>
          <a:prstGeom prst="line">
            <a:avLst/>
          </a:prstGeom>
          <a:noFill/>
          <a:ln w="349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64514"/>
                                        </p:tgtEl>
                                        <p:attrNameLst>
                                          <p:attrName>style.visibility</p:attrName>
                                        </p:attrNameLst>
                                      </p:cBhvr>
                                      <p:to>
                                        <p:strVal val="visible"/>
                                      </p:to>
                                    </p:set>
                                    <p:animEffect transition="in" filter="wipe(left)">
                                      <p:cBhvr>
                                        <p:cTn id="7" dur="300"/>
                                        <p:tgtEl>
                                          <p:spTgt spid="645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4528"/>
                                        </p:tgtEl>
                                        <p:attrNameLst>
                                          <p:attrName>style.visibility</p:attrName>
                                        </p:attrNameLst>
                                      </p:cBhvr>
                                      <p:to>
                                        <p:strVal val="visible"/>
                                      </p:to>
                                    </p:set>
                                    <p:animEffect transition="in" filter="dissolve">
                                      <p:cBhvr>
                                        <p:cTn id="12" dur="400"/>
                                        <p:tgtEl>
                                          <p:spTgt spid="64528"/>
                                        </p:tgtEl>
                                      </p:cBhvr>
                                    </p:animEffect>
                                  </p:childTnLst>
                                </p:cTn>
                              </p:par>
                            </p:childTnLst>
                          </p:cTn>
                        </p:par>
                        <p:par>
                          <p:cTn id="13" fill="hold" nodeType="afterGroup">
                            <p:stCondLst>
                              <p:cond delay="400"/>
                            </p:stCondLst>
                            <p:childTnLst>
                              <p:par>
                                <p:cTn id="14" presetID="22" presetClass="entr" presetSubtype="8" fill="hold" grpId="0" nodeType="afterEffect">
                                  <p:stCondLst>
                                    <p:cond delay="0"/>
                                  </p:stCondLst>
                                  <p:childTnLst>
                                    <p:set>
                                      <p:cBhvr>
                                        <p:cTn id="15" dur="1" fill="hold">
                                          <p:stCondLst>
                                            <p:cond delay="0"/>
                                          </p:stCondLst>
                                        </p:cTn>
                                        <p:tgtEl>
                                          <p:spTgt spid="64526"/>
                                        </p:tgtEl>
                                        <p:attrNameLst>
                                          <p:attrName>style.visibility</p:attrName>
                                        </p:attrNameLst>
                                      </p:cBhvr>
                                      <p:to>
                                        <p:strVal val="visible"/>
                                      </p:to>
                                    </p:set>
                                    <p:animEffect transition="in" filter="wipe(left)">
                                      <p:cBhvr>
                                        <p:cTn id="16" dur="300"/>
                                        <p:tgtEl>
                                          <p:spTgt spid="64526"/>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nodeType="clickEffect">
                                  <p:stCondLst>
                                    <p:cond delay="0"/>
                                  </p:stCondLst>
                                  <p:childTnLst>
                                    <p:set>
                                      <p:cBhvr>
                                        <p:cTn id="20" dur="1" fill="hold">
                                          <p:stCondLst>
                                            <p:cond delay="0"/>
                                          </p:stCondLst>
                                        </p:cTn>
                                        <p:tgtEl>
                                          <p:spTgt spid="64515"/>
                                        </p:tgtEl>
                                        <p:attrNameLst>
                                          <p:attrName>style.visibility</p:attrName>
                                        </p:attrNameLst>
                                      </p:cBhvr>
                                      <p:to>
                                        <p:strVal val="visible"/>
                                      </p:to>
                                    </p:set>
                                    <p:animEffect transition="in" filter="wipe(left)">
                                      <p:cBhvr>
                                        <p:cTn id="21" dur="300"/>
                                        <p:tgtEl>
                                          <p:spTgt spid="64515"/>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nodeType="clickEffect">
                                  <p:stCondLst>
                                    <p:cond delay="0"/>
                                  </p:stCondLst>
                                  <p:childTnLst>
                                    <p:set>
                                      <p:cBhvr>
                                        <p:cTn id="25" dur="1" fill="hold">
                                          <p:stCondLst>
                                            <p:cond delay="0"/>
                                          </p:stCondLst>
                                        </p:cTn>
                                        <p:tgtEl>
                                          <p:spTgt spid="64517"/>
                                        </p:tgtEl>
                                        <p:attrNameLst>
                                          <p:attrName>style.visibility</p:attrName>
                                        </p:attrNameLst>
                                      </p:cBhvr>
                                      <p:to>
                                        <p:strVal val="visible"/>
                                      </p:to>
                                    </p:set>
                                    <p:animEffect transition="in" filter="wipe(left)">
                                      <p:cBhvr>
                                        <p:cTn id="26" dur="300"/>
                                        <p:tgtEl>
                                          <p:spTgt spid="64517"/>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8" fill="hold" nodeType="clickEffect">
                                  <p:stCondLst>
                                    <p:cond delay="0"/>
                                  </p:stCondLst>
                                  <p:childTnLst>
                                    <p:set>
                                      <p:cBhvr>
                                        <p:cTn id="30" dur="1" fill="hold">
                                          <p:stCondLst>
                                            <p:cond delay="0"/>
                                          </p:stCondLst>
                                        </p:cTn>
                                        <p:tgtEl>
                                          <p:spTgt spid="64518"/>
                                        </p:tgtEl>
                                        <p:attrNameLst>
                                          <p:attrName>style.visibility</p:attrName>
                                        </p:attrNameLst>
                                      </p:cBhvr>
                                      <p:to>
                                        <p:strVal val="visible"/>
                                      </p:to>
                                    </p:set>
                                    <p:animEffect transition="in" filter="wipe(left)">
                                      <p:cBhvr>
                                        <p:cTn id="31" dur="300"/>
                                        <p:tgtEl>
                                          <p:spTgt spid="64518"/>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8" fill="hold" nodeType="clickEffect">
                                  <p:stCondLst>
                                    <p:cond delay="0"/>
                                  </p:stCondLst>
                                  <p:childTnLst>
                                    <p:set>
                                      <p:cBhvr>
                                        <p:cTn id="35" dur="1" fill="hold">
                                          <p:stCondLst>
                                            <p:cond delay="0"/>
                                          </p:stCondLst>
                                        </p:cTn>
                                        <p:tgtEl>
                                          <p:spTgt spid="64530"/>
                                        </p:tgtEl>
                                        <p:attrNameLst>
                                          <p:attrName>style.visibility</p:attrName>
                                        </p:attrNameLst>
                                      </p:cBhvr>
                                      <p:to>
                                        <p:strVal val="visible"/>
                                      </p:to>
                                    </p:set>
                                    <p:animEffect transition="in" filter="wipe(left)">
                                      <p:cBhvr>
                                        <p:cTn id="36" dur="300"/>
                                        <p:tgtEl>
                                          <p:spTgt spid="64530"/>
                                        </p:tgtEl>
                                      </p:cBhvr>
                                    </p:animEffect>
                                  </p:childTnLst>
                                </p:cTn>
                              </p:par>
                            </p:childTnLst>
                          </p:cTn>
                        </p:par>
                        <p:par>
                          <p:cTn id="37" fill="hold" nodeType="afterGroup">
                            <p:stCondLst>
                              <p:cond delay="300"/>
                            </p:stCondLst>
                            <p:childTnLst>
                              <p:par>
                                <p:cTn id="38" presetID="22" presetClass="entr" presetSubtype="8" fill="hold" nodeType="afterEffect">
                                  <p:stCondLst>
                                    <p:cond delay="0"/>
                                  </p:stCondLst>
                                  <p:childTnLst>
                                    <p:set>
                                      <p:cBhvr>
                                        <p:cTn id="39" dur="1" fill="hold">
                                          <p:stCondLst>
                                            <p:cond delay="0"/>
                                          </p:stCondLst>
                                        </p:cTn>
                                        <p:tgtEl>
                                          <p:spTgt spid="64519"/>
                                        </p:tgtEl>
                                        <p:attrNameLst>
                                          <p:attrName>style.visibility</p:attrName>
                                        </p:attrNameLst>
                                      </p:cBhvr>
                                      <p:to>
                                        <p:strVal val="visible"/>
                                      </p:to>
                                    </p:set>
                                    <p:animEffect transition="in" filter="wipe(left)">
                                      <p:cBhvr>
                                        <p:cTn id="40" dur="300"/>
                                        <p:tgtEl>
                                          <p:spTgt spid="64519"/>
                                        </p:tgtEl>
                                      </p:cBhvr>
                                    </p:animEffect>
                                  </p:childTnLst>
                                </p:cTn>
                              </p:par>
                              <p:par>
                                <p:cTn id="41" presetID="22" presetClass="entr" presetSubtype="8" fill="hold" nodeType="withEffect">
                                  <p:stCondLst>
                                    <p:cond delay="0"/>
                                  </p:stCondLst>
                                  <p:childTnLst>
                                    <p:set>
                                      <p:cBhvr>
                                        <p:cTn id="42" dur="1" fill="hold">
                                          <p:stCondLst>
                                            <p:cond delay="0"/>
                                          </p:stCondLst>
                                        </p:cTn>
                                        <p:tgtEl>
                                          <p:spTgt spid="64520"/>
                                        </p:tgtEl>
                                        <p:attrNameLst>
                                          <p:attrName>style.visibility</p:attrName>
                                        </p:attrNameLst>
                                      </p:cBhvr>
                                      <p:to>
                                        <p:strVal val="visible"/>
                                      </p:to>
                                    </p:set>
                                    <p:animEffect transition="in" filter="wipe(left)">
                                      <p:cBhvr>
                                        <p:cTn id="43" dur="300"/>
                                        <p:tgtEl>
                                          <p:spTgt spid="64520"/>
                                        </p:tgtEl>
                                      </p:cBhvr>
                                    </p:animEffect>
                                  </p:childTnLst>
                                </p:cTn>
                              </p:par>
                              <p:par>
                                <p:cTn id="44" presetID="22" presetClass="entr" presetSubtype="8" fill="hold" nodeType="withEffect">
                                  <p:stCondLst>
                                    <p:cond delay="0"/>
                                  </p:stCondLst>
                                  <p:childTnLst>
                                    <p:set>
                                      <p:cBhvr>
                                        <p:cTn id="45" dur="1" fill="hold">
                                          <p:stCondLst>
                                            <p:cond delay="0"/>
                                          </p:stCondLst>
                                        </p:cTn>
                                        <p:tgtEl>
                                          <p:spTgt spid="64531"/>
                                        </p:tgtEl>
                                        <p:attrNameLst>
                                          <p:attrName>style.visibility</p:attrName>
                                        </p:attrNameLst>
                                      </p:cBhvr>
                                      <p:to>
                                        <p:strVal val="visible"/>
                                      </p:to>
                                    </p:set>
                                    <p:animEffect transition="in" filter="wipe(left)">
                                      <p:cBhvr>
                                        <p:cTn id="46" dur="300"/>
                                        <p:tgtEl>
                                          <p:spTgt spid="64531"/>
                                        </p:tgtEl>
                                      </p:cBhvr>
                                    </p:animEffect>
                                  </p:childTnLst>
                                </p:cTn>
                              </p:par>
                              <p:par>
                                <p:cTn id="47" presetID="22" presetClass="entr" presetSubtype="8" fill="hold" nodeType="withEffect">
                                  <p:stCondLst>
                                    <p:cond delay="0"/>
                                  </p:stCondLst>
                                  <p:childTnLst>
                                    <p:set>
                                      <p:cBhvr>
                                        <p:cTn id="48" dur="1" fill="hold">
                                          <p:stCondLst>
                                            <p:cond delay="0"/>
                                          </p:stCondLst>
                                        </p:cTn>
                                        <p:tgtEl>
                                          <p:spTgt spid="64551"/>
                                        </p:tgtEl>
                                        <p:attrNameLst>
                                          <p:attrName>style.visibility</p:attrName>
                                        </p:attrNameLst>
                                      </p:cBhvr>
                                      <p:to>
                                        <p:strVal val="visible"/>
                                      </p:to>
                                    </p:set>
                                    <p:animEffect transition="in" filter="wipe(left)">
                                      <p:cBhvr>
                                        <p:cTn id="49" dur="300"/>
                                        <p:tgtEl>
                                          <p:spTgt spid="64551"/>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9" presetClass="entr" presetSubtype="0" fill="hold" grpId="0" nodeType="clickEffect">
                                  <p:stCondLst>
                                    <p:cond delay="0"/>
                                  </p:stCondLst>
                                  <p:childTnLst>
                                    <p:set>
                                      <p:cBhvr>
                                        <p:cTn id="53" dur="1" fill="hold">
                                          <p:stCondLst>
                                            <p:cond delay="0"/>
                                          </p:stCondLst>
                                        </p:cTn>
                                        <p:tgtEl>
                                          <p:spTgt spid="64540"/>
                                        </p:tgtEl>
                                        <p:attrNameLst>
                                          <p:attrName>style.visibility</p:attrName>
                                        </p:attrNameLst>
                                      </p:cBhvr>
                                      <p:to>
                                        <p:strVal val="visible"/>
                                      </p:to>
                                    </p:set>
                                    <p:animEffect transition="in" filter="dissolve">
                                      <p:cBhvr>
                                        <p:cTn id="54" dur="400"/>
                                        <p:tgtEl>
                                          <p:spTgt spid="64540"/>
                                        </p:tgtEl>
                                      </p:cBhvr>
                                    </p:animEffect>
                                  </p:childTnLst>
                                </p:cTn>
                              </p:par>
                            </p:childTnLst>
                          </p:cTn>
                        </p:par>
                        <p:par>
                          <p:cTn id="55" fill="hold" nodeType="afterGroup">
                            <p:stCondLst>
                              <p:cond delay="400"/>
                            </p:stCondLst>
                            <p:childTnLst>
                              <p:par>
                                <p:cTn id="56" presetID="22" presetClass="entr" presetSubtype="8" fill="hold" grpId="0" nodeType="afterEffect">
                                  <p:stCondLst>
                                    <p:cond delay="0"/>
                                  </p:stCondLst>
                                  <p:childTnLst>
                                    <p:set>
                                      <p:cBhvr>
                                        <p:cTn id="57" dur="1" fill="hold">
                                          <p:stCondLst>
                                            <p:cond delay="0"/>
                                          </p:stCondLst>
                                        </p:cTn>
                                        <p:tgtEl>
                                          <p:spTgt spid="64547"/>
                                        </p:tgtEl>
                                        <p:attrNameLst>
                                          <p:attrName>style.visibility</p:attrName>
                                        </p:attrNameLst>
                                      </p:cBhvr>
                                      <p:to>
                                        <p:strVal val="visible"/>
                                      </p:to>
                                    </p:set>
                                    <p:animEffect transition="in" filter="wipe(left)">
                                      <p:cBhvr>
                                        <p:cTn id="58" dur="300"/>
                                        <p:tgtEl>
                                          <p:spTgt spid="64547"/>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22" presetClass="entr" presetSubtype="8" fill="hold" nodeType="clickEffect">
                                  <p:stCondLst>
                                    <p:cond delay="0"/>
                                  </p:stCondLst>
                                  <p:childTnLst>
                                    <p:set>
                                      <p:cBhvr>
                                        <p:cTn id="62" dur="1" fill="hold">
                                          <p:stCondLst>
                                            <p:cond delay="0"/>
                                          </p:stCondLst>
                                        </p:cTn>
                                        <p:tgtEl>
                                          <p:spTgt spid="64542"/>
                                        </p:tgtEl>
                                        <p:attrNameLst>
                                          <p:attrName>style.visibility</p:attrName>
                                        </p:attrNameLst>
                                      </p:cBhvr>
                                      <p:to>
                                        <p:strVal val="visible"/>
                                      </p:to>
                                    </p:set>
                                    <p:animEffect transition="in" filter="wipe(left)">
                                      <p:cBhvr>
                                        <p:cTn id="63" dur="300"/>
                                        <p:tgtEl>
                                          <p:spTgt spid="64542"/>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22" presetClass="entr" presetSubtype="8" fill="hold" nodeType="clickEffect">
                                  <p:stCondLst>
                                    <p:cond delay="0"/>
                                  </p:stCondLst>
                                  <p:childTnLst>
                                    <p:set>
                                      <p:cBhvr>
                                        <p:cTn id="67" dur="1" fill="hold">
                                          <p:stCondLst>
                                            <p:cond delay="0"/>
                                          </p:stCondLst>
                                        </p:cTn>
                                        <p:tgtEl>
                                          <p:spTgt spid="64554"/>
                                        </p:tgtEl>
                                        <p:attrNameLst>
                                          <p:attrName>style.visibility</p:attrName>
                                        </p:attrNameLst>
                                      </p:cBhvr>
                                      <p:to>
                                        <p:strVal val="visible"/>
                                      </p:to>
                                    </p:set>
                                    <p:animEffect transition="in" filter="wipe(left)">
                                      <p:cBhvr>
                                        <p:cTn id="68" dur="300"/>
                                        <p:tgtEl>
                                          <p:spTgt spid="64554"/>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22" presetClass="entr" presetSubtype="8" fill="hold" nodeType="clickEffect">
                                  <p:stCondLst>
                                    <p:cond delay="0"/>
                                  </p:stCondLst>
                                  <p:childTnLst>
                                    <p:set>
                                      <p:cBhvr>
                                        <p:cTn id="72" dur="1" fill="hold">
                                          <p:stCondLst>
                                            <p:cond delay="0"/>
                                          </p:stCondLst>
                                        </p:cTn>
                                        <p:tgtEl>
                                          <p:spTgt spid="64541"/>
                                        </p:tgtEl>
                                        <p:attrNameLst>
                                          <p:attrName>style.visibility</p:attrName>
                                        </p:attrNameLst>
                                      </p:cBhvr>
                                      <p:to>
                                        <p:strVal val="visible"/>
                                      </p:to>
                                    </p:set>
                                    <p:animEffect transition="in" filter="wipe(left)">
                                      <p:cBhvr>
                                        <p:cTn id="73" dur="300"/>
                                        <p:tgtEl>
                                          <p:spTgt spid="64541"/>
                                        </p:tgtEl>
                                      </p:cBhvr>
                                    </p:animEffect>
                                  </p:childTnLst>
                                </p:cTn>
                              </p:par>
                            </p:childTnLst>
                          </p:cTn>
                        </p:par>
                        <p:par>
                          <p:cTn id="74" fill="hold" nodeType="afterGroup">
                            <p:stCondLst>
                              <p:cond delay="300"/>
                            </p:stCondLst>
                            <p:childTnLst>
                              <p:par>
                                <p:cTn id="75" presetID="22" presetClass="entr" presetSubtype="8" fill="hold" nodeType="afterEffect">
                                  <p:stCondLst>
                                    <p:cond delay="0"/>
                                  </p:stCondLst>
                                  <p:childTnLst>
                                    <p:set>
                                      <p:cBhvr>
                                        <p:cTn id="76" dur="1" fill="hold">
                                          <p:stCondLst>
                                            <p:cond delay="0"/>
                                          </p:stCondLst>
                                        </p:cTn>
                                        <p:tgtEl>
                                          <p:spTgt spid="64544"/>
                                        </p:tgtEl>
                                        <p:attrNameLst>
                                          <p:attrName>style.visibility</p:attrName>
                                        </p:attrNameLst>
                                      </p:cBhvr>
                                      <p:to>
                                        <p:strVal val="visible"/>
                                      </p:to>
                                    </p:set>
                                    <p:animEffect transition="in" filter="wipe(left)">
                                      <p:cBhvr>
                                        <p:cTn id="77" dur="300"/>
                                        <p:tgtEl>
                                          <p:spTgt spid="64544"/>
                                        </p:tgtEl>
                                      </p:cBhvr>
                                    </p:animEffect>
                                  </p:childTnLst>
                                </p:cTn>
                              </p:par>
                              <p:par>
                                <p:cTn id="78" presetID="22" presetClass="entr" presetSubtype="8" fill="hold" nodeType="withEffect">
                                  <p:stCondLst>
                                    <p:cond delay="0"/>
                                  </p:stCondLst>
                                  <p:childTnLst>
                                    <p:set>
                                      <p:cBhvr>
                                        <p:cTn id="79" dur="1" fill="hold">
                                          <p:stCondLst>
                                            <p:cond delay="0"/>
                                          </p:stCondLst>
                                        </p:cTn>
                                        <p:tgtEl>
                                          <p:spTgt spid="64545"/>
                                        </p:tgtEl>
                                        <p:attrNameLst>
                                          <p:attrName>style.visibility</p:attrName>
                                        </p:attrNameLst>
                                      </p:cBhvr>
                                      <p:to>
                                        <p:strVal val="visible"/>
                                      </p:to>
                                    </p:set>
                                    <p:animEffect transition="in" filter="wipe(left)">
                                      <p:cBhvr>
                                        <p:cTn id="80" dur="300"/>
                                        <p:tgtEl>
                                          <p:spTgt spid="64545"/>
                                        </p:tgtEl>
                                      </p:cBhvr>
                                    </p:animEffect>
                                  </p:childTnLst>
                                </p:cTn>
                              </p:par>
                              <p:par>
                                <p:cTn id="81" presetID="22" presetClass="entr" presetSubtype="8" fill="hold" nodeType="withEffect">
                                  <p:stCondLst>
                                    <p:cond delay="0"/>
                                  </p:stCondLst>
                                  <p:childTnLst>
                                    <p:set>
                                      <p:cBhvr>
                                        <p:cTn id="82" dur="1" fill="hold">
                                          <p:stCondLst>
                                            <p:cond delay="0"/>
                                          </p:stCondLst>
                                        </p:cTn>
                                        <p:tgtEl>
                                          <p:spTgt spid="64552"/>
                                        </p:tgtEl>
                                        <p:attrNameLst>
                                          <p:attrName>style.visibility</p:attrName>
                                        </p:attrNameLst>
                                      </p:cBhvr>
                                      <p:to>
                                        <p:strVal val="visible"/>
                                      </p:to>
                                    </p:set>
                                    <p:animEffect transition="in" filter="wipe(left)">
                                      <p:cBhvr>
                                        <p:cTn id="83" dur="300"/>
                                        <p:tgtEl>
                                          <p:spTgt spid="64552"/>
                                        </p:tgtEl>
                                      </p:cBhvr>
                                    </p:animEffect>
                                  </p:childTnLst>
                                </p:cTn>
                              </p:par>
                              <p:par>
                                <p:cTn id="84" presetID="22" presetClass="entr" presetSubtype="8" fill="hold" nodeType="withEffect">
                                  <p:stCondLst>
                                    <p:cond delay="0"/>
                                  </p:stCondLst>
                                  <p:childTnLst>
                                    <p:set>
                                      <p:cBhvr>
                                        <p:cTn id="85" dur="1" fill="hold">
                                          <p:stCondLst>
                                            <p:cond delay="0"/>
                                          </p:stCondLst>
                                        </p:cTn>
                                        <p:tgtEl>
                                          <p:spTgt spid="64553"/>
                                        </p:tgtEl>
                                        <p:attrNameLst>
                                          <p:attrName>style.visibility</p:attrName>
                                        </p:attrNameLst>
                                      </p:cBhvr>
                                      <p:to>
                                        <p:strVal val="visible"/>
                                      </p:to>
                                    </p:set>
                                    <p:animEffect transition="in" filter="wipe(left)">
                                      <p:cBhvr>
                                        <p:cTn id="86" dur="300"/>
                                        <p:tgtEl>
                                          <p:spTgt spid="64553"/>
                                        </p:tgtEl>
                                      </p:cBhvr>
                                    </p:animEffect>
                                  </p:childTnLst>
                                </p:cTn>
                              </p:par>
                              <p:par>
                                <p:cTn id="87" presetID="22" presetClass="entr" presetSubtype="8" fill="hold" nodeType="withEffect">
                                  <p:stCondLst>
                                    <p:cond delay="0"/>
                                  </p:stCondLst>
                                  <p:childTnLst>
                                    <p:set>
                                      <p:cBhvr>
                                        <p:cTn id="88" dur="1" fill="hold">
                                          <p:stCondLst>
                                            <p:cond delay="0"/>
                                          </p:stCondLst>
                                        </p:cTn>
                                        <p:tgtEl>
                                          <p:spTgt spid="64555"/>
                                        </p:tgtEl>
                                        <p:attrNameLst>
                                          <p:attrName>style.visibility</p:attrName>
                                        </p:attrNameLst>
                                      </p:cBhvr>
                                      <p:to>
                                        <p:strVal val="visible"/>
                                      </p:to>
                                    </p:set>
                                    <p:animEffect transition="in" filter="wipe(left)">
                                      <p:cBhvr>
                                        <p:cTn id="89" dur="300"/>
                                        <p:tgtEl>
                                          <p:spTgt spid="64555"/>
                                        </p:tgtEl>
                                      </p:cBhvr>
                                    </p:animEffect>
                                  </p:childTnLst>
                                </p:cTn>
                              </p:par>
                              <p:par>
                                <p:cTn id="90" presetID="22" presetClass="entr" presetSubtype="8" fill="hold" nodeType="withEffect">
                                  <p:stCondLst>
                                    <p:cond delay="0"/>
                                  </p:stCondLst>
                                  <p:childTnLst>
                                    <p:set>
                                      <p:cBhvr>
                                        <p:cTn id="91" dur="1" fill="hold">
                                          <p:stCondLst>
                                            <p:cond delay="0"/>
                                          </p:stCondLst>
                                        </p:cTn>
                                        <p:tgtEl>
                                          <p:spTgt spid="64556"/>
                                        </p:tgtEl>
                                        <p:attrNameLst>
                                          <p:attrName>style.visibility</p:attrName>
                                        </p:attrNameLst>
                                      </p:cBhvr>
                                      <p:to>
                                        <p:strVal val="visible"/>
                                      </p:to>
                                    </p:set>
                                    <p:animEffect transition="in" filter="wipe(left)">
                                      <p:cBhvr>
                                        <p:cTn id="92" dur="300"/>
                                        <p:tgtEl>
                                          <p:spTgt spid="645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26" grpId="0" animBg="1"/>
      <p:bldP spid="64528" grpId="0"/>
      <p:bldP spid="64540" grpId="0"/>
      <p:bldP spid="6454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26" name="WordArt 18" descr="Woven mat"/>
          <p:cNvSpPr>
            <a:spLocks noChangeArrowheads="1" noChangeShapeType="1" noTextEdit="1"/>
          </p:cNvSpPr>
          <p:nvPr/>
        </p:nvSpPr>
        <p:spPr bwMode="auto">
          <a:xfrm>
            <a:off x="1066800" y="2133600"/>
            <a:ext cx="4292600" cy="952500"/>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contourClr>
                <a:srgbClr val="FFFFFF"/>
              </a:contourClr>
            </a:sp3d>
          </a:bodyPr>
          <a:lstStyle/>
          <a:p>
            <a:pPr algn="ctr"/>
            <a:r>
              <a:rPr lang="en-US" sz="2800" kern="10" dirty="0" err="1" smtClean="0">
                <a:ln w="9525">
                  <a:round/>
                  <a:headEnd/>
                  <a:tailEnd/>
                </a:ln>
                <a:blipFill dpi="0" rotWithShape="0">
                  <a:blip r:embed="rId3"/>
                  <a:srcRect/>
                  <a:tile tx="0" ty="0" sx="100000" sy="100000" flip="none" algn="tl"/>
                </a:blipFill>
                <a:latin typeface="Arial Black" panose="020B0A04020102020204" pitchFamily="34" charset="0"/>
              </a:rPr>
              <a:t>ge</a:t>
            </a:r>
            <a:r>
              <a:rPr lang="en-US" sz="2800" kern="10" dirty="0" smtClean="0">
                <a:ln w="9525">
                  <a:round/>
                  <a:headEnd/>
                  <a:tailEnd/>
                </a:ln>
                <a:blipFill dpi="0" rotWithShape="0">
                  <a:blip r:embed="rId3"/>
                  <a:srcRect/>
                  <a:tile tx="0" ty="0" sx="100000" sy="100000" flip="none" algn="tl"/>
                </a:blipFill>
                <a:latin typeface="Arial Black" panose="020B0A04020102020204" pitchFamily="34" charset="0"/>
              </a:rPr>
              <a:t> </a:t>
            </a:r>
            <a:r>
              <a:rPr lang="en-US" sz="2800" kern="10" dirty="0">
                <a:ln w="9525">
                  <a:round/>
                  <a:headEnd/>
                  <a:tailEnd/>
                </a:ln>
                <a:blipFill dpi="0" rotWithShape="0">
                  <a:blip r:embed="rId3"/>
                  <a:srcRect/>
                  <a:tile tx="0" ty="0" sx="100000" sy="100000" flip="none" algn="tl"/>
                </a:blipFill>
                <a:latin typeface="Arial Black" panose="020B0A04020102020204" pitchFamily="34" charset="0"/>
              </a:rPr>
              <a:t>= h in "harp"</a:t>
            </a:r>
          </a:p>
        </p:txBody>
      </p:sp>
      <p:sp>
        <p:nvSpPr>
          <p:cNvPr id="68627" name="WordArt 19" descr="Stationery"/>
          <p:cNvSpPr>
            <a:spLocks noChangeArrowheads="1" noChangeShapeType="1" noTextEdit="1"/>
          </p:cNvSpPr>
          <p:nvPr/>
        </p:nvSpPr>
        <p:spPr bwMode="auto">
          <a:xfrm>
            <a:off x="5791200" y="1752600"/>
            <a:ext cx="2286000" cy="914400"/>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contourClr>
                <a:srgbClr val="FFFFFF"/>
              </a:contourClr>
            </a:sp3d>
          </a:bodyPr>
          <a:lstStyle/>
          <a:p>
            <a:pPr algn="ctr"/>
            <a:r>
              <a:rPr lang="en-US" sz="6000" kern="10">
                <a:ln w="9525">
                  <a:round/>
                  <a:headEnd/>
                  <a:tailEnd/>
                </a:ln>
                <a:blipFill dpi="0" rotWithShape="0">
                  <a:blip r:embed="rId4"/>
                  <a:srcRect/>
                  <a:tile tx="0" ty="0" sx="100000" sy="100000" flip="none" algn="tl"/>
                </a:blipFill>
                <a:latin typeface="Modern No. 20" panose="02070704070505020303" pitchFamily="18" charset="0"/>
              </a:rPr>
              <a:t>gemelo</a:t>
            </a:r>
          </a:p>
        </p:txBody>
      </p:sp>
      <p:sp>
        <p:nvSpPr>
          <p:cNvPr id="68628" name="WordArt 20" descr="Stationery"/>
          <p:cNvSpPr>
            <a:spLocks noChangeArrowheads="1" noChangeShapeType="1" noTextEdit="1"/>
          </p:cNvSpPr>
          <p:nvPr/>
        </p:nvSpPr>
        <p:spPr bwMode="auto">
          <a:xfrm>
            <a:off x="5791200" y="2705100"/>
            <a:ext cx="2362200" cy="800100"/>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contourClr>
                <a:srgbClr val="FFFFFF"/>
              </a:contourClr>
            </a:sp3d>
          </a:bodyPr>
          <a:lstStyle/>
          <a:p>
            <a:pPr algn="ctr"/>
            <a:r>
              <a:rPr lang="en-US" sz="6000" kern="10">
                <a:ln w="9525">
                  <a:round/>
                  <a:headEnd/>
                  <a:tailEnd/>
                </a:ln>
                <a:blipFill dpi="0" rotWithShape="0">
                  <a:blip r:embed="rId4"/>
                  <a:srcRect/>
                  <a:tile tx="0" ty="0" sx="100000" sy="100000" flip="none" algn="tl"/>
                </a:blipFill>
                <a:latin typeface="Modern No. 20" panose="02070704070505020303" pitchFamily="18" charset="0"/>
              </a:rPr>
              <a:t>gitano</a:t>
            </a:r>
          </a:p>
        </p:txBody>
      </p:sp>
      <p:sp>
        <p:nvSpPr>
          <p:cNvPr id="68629" name="Line 21"/>
          <p:cNvSpPr>
            <a:spLocks noChangeShapeType="1"/>
          </p:cNvSpPr>
          <p:nvPr/>
        </p:nvSpPr>
        <p:spPr bwMode="auto">
          <a:xfrm>
            <a:off x="6223000" y="2540000"/>
            <a:ext cx="381000" cy="0"/>
          </a:xfrm>
          <a:prstGeom prst="line">
            <a:avLst/>
          </a:prstGeom>
          <a:noFill/>
          <a:ln w="349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630" name="Line 22"/>
          <p:cNvSpPr>
            <a:spLocks noChangeShapeType="1"/>
          </p:cNvSpPr>
          <p:nvPr/>
        </p:nvSpPr>
        <p:spPr bwMode="auto">
          <a:xfrm>
            <a:off x="6235700" y="3416300"/>
            <a:ext cx="381000" cy="0"/>
          </a:xfrm>
          <a:prstGeom prst="line">
            <a:avLst/>
          </a:prstGeom>
          <a:noFill/>
          <a:ln w="349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631" name="AutoShape 23"/>
          <p:cNvSpPr>
            <a:spLocks/>
          </p:cNvSpPr>
          <p:nvPr/>
        </p:nvSpPr>
        <p:spPr bwMode="auto">
          <a:xfrm>
            <a:off x="5346700" y="1816100"/>
            <a:ext cx="533400" cy="1828800"/>
          </a:xfrm>
          <a:prstGeom prst="leftBrace">
            <a:avLst>
              <a:gd name="adj1" fmla="val 28571"/>
              <a:gd name="adj2" fmla="val 50000"/>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68632" name="Text Box 24"/>
          <p:cNvSpPr txBox="1">
            <a:spLocks noChangeArrowheads="1"/>
          </p:cNvSpPr>
          <p:nvPr/>
        </p:nvSpPr>
        <p:spPr bwMode="auto">
          <a:xfrm>
            <a:off x="762000" y="3035300"/>
            <a:ext cx="4495800" cy="860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90000"/>
              </a:lnSpc>
              <a:spcBef>
                <a:spcPct val="50000"/>
              </a:spcBef>
              <a:buFontTx/>
              <a:buNone/>
            </a:pPr>
            <a:r>
              <a:rPr lang="en-US" altLang="en-US" sz="2800">
                <a:solidFill>
                  <a:schemeClr val="bg1"/>
                </a:solidFill>
              </a:rPr>
              <a:t>. . . before the following two vowels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withEffect">
                                  <p:stCondLst>
                                    <p:cond delay="0"/>
                                  </p:stCondLst>
                                  <p:childTnLst>
                                    <p:set>
                                      <p:cBhvr>
                                        <p:cTn id="6" dur="1" fill="hold">
                                          <p:stCondLst>
                                            <p:cond delay="0"/>
                                          </p:stCondLst>
                                        </p:cTn>
                                        <p:tgtEl>
                                          <p:spTgt spid="68626"/>
                                        </p:tgtEl>
                                        <p:attrNameLst>
                                          <p:attrName>style.visibility</p:attrName>
                                        </p:attrNameLst>
                                      </p:cBhvr>
                                      <p:to>
                                        <p:strVal val="visible"/>
                                      </p:to>
                                    </p:set>
                                    <p:animEffect transition="in" filter="wipe(left)">
                                      <p:cBhvr>
                                        <p:cTn id="7" dur="300"/>
                                        <p:tgtEl>
                                          <p:spTgt spid="68626"/>
                                        </p:tgtEl>
                                      </p:cBhvr>
                                    </p:animEffect>
                                  </p:childTnLst>
                                </p:cTn>
                              </p:par>
                            </p:childTnLst>
                          </p:cTn>
                        </p:par>
                        <p:par>
                          <p:cTn id="8" fill="hold" nodeType="afterGroup">
                            <p:stCondLst>
                              <p:cond delay="300"/>
                            </p:stCondLst>
                            <p:childTnLst>
                              <p:par>
                                <p:cTn id="9" presetID="22" presetClass="entr" presetSubtype="8" fill="hold" grpId="0" nodeType="afterEffect">
                                  <p:stCondLst>
                                    <p:cond delay="0"/>
                                  </p:stCondLst>
                                  <p:childTnLst>
                                    <p:set>
                                      <p:cBhvr>
                                        <p:cTn id="10" dur="1" fill="hold">
                                          <p:stCondLst>
                                            <p:cond delay="0"/>
                                          </p:stCondLst>
                                        </p:cTn>
                                        <p:tgtEl>
                                          <p:spTgt spid="68631"/>
                                        </p:tgtEl>
                                        <p:attrNameLst>
                                          <p:attrName>style.visibility</p:attrName>
                                        </p:attrNameLst>
                                      </p:cBhvr>
                                      <p:to>
                                        <p:strVal val="visible"/>
                                      </p:to>
                                    </p:set>
                                    <p:animEffect transition="in" filter="wipe(left)">
                                      <p:cBhvr>
                                        <p:cTn id="11" dur="300"/>
                                        <p:tgtEl>
                                          <p:spTgt spid="68631"/>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68632"/>
                                        </p:tgtEl>
                                        <p:attrNameLst>
                                          <p:attrName>style.visibility</p:attrName>
                                        </p:attrNameLst>
                                      </p:cBhvr>
                                      <p:to>
                                        <p:strVal val="visible"/>
                                      </p:to>
                                    </p:set>
                                    <p:animEffect transition="in" filter="dissolve">
                                      <p:cBhvr>
                                        <p:cTn id="16" dur="400"/>
                                        <p:tgtEl>
                                          <p:spTgt spid="68632"/>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nodeType="clickEffect">
                                  <p:stCondLst>
                                    <p:cond delay="0"/>
                                  </p:stCondLst>
                                  <p:childTnLst>
                                    <p:set>
                                      <p:cBhvr>
                                        <p:cTn id="20" dur="1" fill="hold">
                                          <p:stCondLst>
                                            <p:cond delay="0"/>
                                          </p:stCondLst>
                                        </p:cTn>
                                        <p:tgtEl>
                                          <p:spTgt spid="68627"/>
                                        </p:tgtEl>
                                        <p:attrNameLst>
                                          <p:attrName>style.visibility</p:attrName>
                                        </p:attrNameLst>
                                      </p:cBhvr>
                                      <p:to>
                                        <p:strVal val="visible"/>
                                      </p:to>
                                    </p:set>
                                    <p:animEffect transition="in" filter="wipe(left)">
                                      <p:cBhvr>
                                        <p:cTn id="21" dur="300"/>
                                        <p:tgtEl>
                                          <p:spTgt spid="68627"/>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nodeType="clickEffect">
                                  <p:stCondLst>
                                    <p:cond delay="0"/>
                                  </p:stCondLst>
                                  <p:childTnLst>
                                    <p:set>
                                      <p:cBhvr>
                                        <p:cTn id="25" dur="1" fill="hold">
                                          <p:stCondLst>
                                            <p:cond delay="0"/>
                                          </p:stCondLst>
                                        </p:cTn>
                                        <p:tgtEl>
                                          <p:spTgt spid="68628"/>
                                        </p:tgtEl>
                                        <p:attrNameLst>
                                          <p:attrName>style.visibility</p:attrName>
                                        </p:attrNameLst>
                                      </p:cBhvr>
                                      <p:to>
                                        <p:strVal val="visible"/>
                                      </p:to>
                                    </p:set>
                                    <p:animEffect transition="in" filter="wipe(left)">
                                      <p:cBhvr>
                                        <p:cTn id="26" dur="300"/>
                                        <p:tgtEl>
                                          <p:spTgt spid="68628"/>
                                        </p:tgtEl>
                                      </p:cBhvr>
                                    </p:animEffect>
                                  </p:childTnLst>
                                </p:cTn>
                              </p:par>
                            </p:childTnLst>
                          </p:cTn>
                        </p:par>
                        <p:par>
                          <p:cTn id="27" fill="hold" nodeType="afterGroup">
                            <p:stCondLst>
                              <p:cond delay="300"/>
                            </p:stCondLst>
                            <p:childTnLst>
                              <p:par>
                                <p:cTn id="28" presetID="22" presetClass="entr" presetSubtype="8" fill="hold" nodeType="afterEffect">
                                  <p:stCondLst>
                                    <p:cond delay="0"/>
                                  </p:stCondLst>
                                  <p:childTnLst>
                                    <p:set>
                                      <p:cBhvr>
                                        <p:cTn id="29" dur="1" fill="hold">
                                          <p:stCondLst>
                                            <p:cond delay="0"/>
                                          </p:stCondLst>
                                        </p:cTn>
                                        <p:tgtEl>
                                          <p:spTgt spid="68629"/>
                                        </p:tgtEl>
                                        <p:attrNameLst>
                                          <p:attrName>style.visibility</p:attrName>
                                        </p:attrNameLst>
                                      </p:cBhvr>
                                      <p:to>
                                        <p:strVal val="visible"/>
                                      </p:to>
                                    </p:set>
                                    <p:animEffect transition="in" filter="wipe(left)">
                                      <p:cBhvr>
                                        <p:cTn id="30" dur="300"/>
                                        <p:tgtEl>
                                          <p:spTgt spid="68629"/>
                                        </p:tgtEl>
                                      </p:cBhvr>
                                    </p:animEffect>
                                  </p:childTnLst>
                                </p:cTn>
                              </p:par>
                              <p:par>
                                <p:cTn id="31" presetID="22" presetClass="entr" presetSubtype="8" fill="hold" nodeType="withEffect">
                                  <p:stCondLst>
                                    <p:cond delay="0"/>
                                  </p:stCondLst>
                                  <p:childTnLst>
                                    <p:set>
                                      <p:cBhvr>
                                        <p:cTn id="32" dur="1" fill="hold">
                                          <p:stCondLst>
                                            <p:cond delay="0"/>
                                          </p:stCondLst>
                                        </p:cTn>
                                        <p:tgtEl>
                                          <p:spTgt spid="68630"/>
                                        </p:tgtEl>
                                        <p:attrNameLst>
                                          <p:attrName>style.visibility</p:attrName>
                                        </p:attrNameLst>
                                      </p:cBhvr>
                                      <p:to>
                                        <p:strVal val="visible"/>
                                      </p:to>
                                    </p:set>
                                    <p:animEffect transition="in" filter="wipe(left)">
                                      <p:cBhvr>
                                        <p:cTn id="33" dur="300"/>
                                        <p:tgtEl>
                                          <p:spTgt spid="686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31" grpId="0" animBg="1"/>
      <p:bldP spid="6863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Title 1"/>
          <p:cNvSpPr>
            <a:spLocks noGrp="1"/>
          </p:cNvSpPr>
          <p:nvPr>
            <p:ph type="title"/>
          </p:nvPr>
        </p:nvSpPr>
        <p:spPr>
          <a:xfrm>
            <a:off x="30679" y="488868"/>
            <a:ext cx="9143999" cy="1143000"/>
          </a:xfrm>
        </p:spPr>
        <p:txBody>
          <a:bodyPr/>
          <a:lstStyle/>
          <a:p>
            <a:r>
              <a:rPr lang="en-US" altLang="en-US" sz="3200" dirty="0" smtClean="0"/>
              <a:t>Objective: Students will learn the Spanish Phonetic Alphabet.  They will be able to sound out words correctly in Spanish</a:t>
            </a:r>
            <a:br>
              <a:rPr lang="en-US" altLang="en-US" sz="3200" dirty="0" smtClean="0"/>
            </a:br>
            <a:endParaRPr lang="en-US" altLang="en-US" sz="3200" dirty="0" smtClean="0"/>
          </a:p>
        </p:txBody>
      </p:sp>
      <p:sp>
        <p:nvSpPr>
          <p:cNvPr id="3" name="Content Placeholder 2"/>
          <p:cNvSpPr>
            <a:spLocks noGrp="1"/>
          </p:cNvSpPr>
          <p:nvPr>
            <p:ph idx="1"/>
          </p:nvPr>
        </p:nvSpPr>
        <p:spPr>
          <a:xfrm>
            <a:off x="0" y="1524000"/>
            <a:ext cx="9144000" cy="4114800"/>
          </a:xfrm>
        </p:spPr>
        <p:txBody>
          <a:bodyPr/>
          <a:lstStyle/>
          <a:p>
            <a:pPr>
              <a:defRPr/>
            </a:pPr>
            <a:r>
              <a:rPr lang="en-US" dirty="0" smtClean="0"/>
              <a:t>Anticipatory Set:</a:t>
            </a:r>
          </a:p>
          <a:p>
            <a:pPr lvl="1">
              <a:defRPr/>
            </a:pPr>
            <a:r>
              <a:rPr lang="en-US" sz="2000" dirty="0" smtClean="0"/>
              <a:t>Day 1: Quizlet “Ness Practice Spanish Pronunciation”</a:t>
            </a:r>
          </a:p>
          <a:p>
            <a:pPr lvl="1">
              <a:defRPr/>
            </a:pPr>
            <a:r>
              <a:rPr lang="en-US" sz="2000" dirty="0" smtClean="0"/>
              <a:t>Day 2:  Supplies Check</a:t>
            </a:r>
          </a:p>
          <a:p>
            <a:pPr>
              <a:defRPr/>
            </a:pPr>
            <a:r>
              <a:rPr lang="en-US" dirty="0" smtClean="0"/>
              <a:t>Learning Activities: (Unit I Packet</a:t>
            </a:r>
          </a:p>
          <a:p>
            <a:pPr lvl="1">
              <a:defRPr/>
            </a:pPr>
            <a:r>
              <a:rPr lang="en-US" sz="2000" dirty="0" smtClean="0"/>
              <a:t>1.  Watch two quick films</a:t>
            </a:r>
          </a:p>
          <a:p>
            <a:pPr lvl="1">
              <a:defRPr/>
            </a:pPr>
            <a:r>
              <a:rPr lang="en-US" sz="2000" dirty="0" smtClean="0"/>
              <a:t>2.  Learn alphabet, practice,  take notes  </a:t>
            </a:r>
          </a:p>
          <a:p>
            <a:pPr lvl="1">
              <a:defRPr/>
            </a:pPr>
            <a:r>
              <a:rPr lang="en-US" sz="2000" dirty="0" smtClean="0"/>
              <a:t>3.  Individual Phonetic practice</a:t>
            </a:r>
          </a:p>
          <a:p>
            <a:pPr lvl="1">
              <a:defRPr/>
            </a:pPr>
            <a:r>
              <a:rPr lang="en-US" sz="2000" dirty="0" smtClean="0"/>
              <a:t>4.  Group phonetic practice</a:t>
            </a:r>
          </a:p>
          <a:p>
            <a:pPr>
              <a:defRPr/>
            </a:pPr>
            <a:r>
              <a:rPr lang="en-US" dirty="0" smtClean="0"/>
              <a:t>Homework</a:t>
            </a:r>
          </a:p>
          <a:p>
            <a:pPr lvl="1">
              <a:defRPr/>
            </a:pPr>
            <a:r>
              <a:rPr lang="en-US" sz="2000" dirty="0" smtClean="0"/>
              <a:t>6. Phonetically say and spell the names of Ten people in your family to a family member  Bring, or email, a note from your folks that indicates you completed the assignment.</a:t>
            </a:r>
          </a:p>
          <a:p>
            <a:pPr lvl="1">
              <a:defRPr/>
            </a:pPr>
            <a:r>
              <a:rPr lang="en-US" sz="2000" dirty="0" smtClean="0"/>
              <a:t>7. Be prepared for a pronunciation quiz next class period</a:t>
            </a:r>
          </a:p>
          <a:p>
            <a:pPr marL="457200" lvl="1" indent="0">
              <a:buFontTx/>
              <a:buNone/>
              <a:defRPr/>
            </a:pP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Title 1"/>
          <p:cNvSpPr>
            <a:spLocks noGrp="1"/>
          </p:cNvSpPr>
          <p:nvPr>
            <p:ph type="title"/>
          </p:nvPr>
        </p:nvSpPr>
        <p:spPr>
          <a:xfrm>
            <a:off x="30679" y="488868"/>
            <a:ext cx="9143999" cy="1143000"/>
          </a:xfrm>
        </p:spPr>
        <p:txBody>
          <a:bodyPr/>
          <a:lstStyle/>
          <a:p>
            <a:r>
              <a:rPr lang="en-US" altLang="en-US" sz="3200" dirty="0" smtClean="0"/>
              <a:t>Objective: Students will learn the Spanish Phonetic Alphabet.  They will be able to sound out words correctly in Spanish</a:t>
            </a:r>
            <a:br>
              <a:rPr lang="en-US" altLang="en-US" sz="3200" dirty="0" smtClean="0"/>
            </a:br>
            <a:endParaRPr lang="en-US" altLang="en-US" sz="3200" dirty="0" smtClean="0"/>
          </a:p>
        </p:txBody>
      </p:sp>
      <p:sp>
        <p:nvSpPr>
          <p:cNvPr id="3" name="Content Placeholder 2"/>
          <p:cNvSpPr>
            <a:spLocks noGrp="1"/>
          </p:cNvSpPr>
          <p:nvPr>
            <p:ph idx="1"/>
          </p:nvPr>
        </p:nvSpPr>
        <p:spPr>
          <a:xfrm>
            <a:off x="0" y="1524000"/>
            <a:ext cx="9144000" cy="4114800"/>
          </a:xfrm>
        </p:spPr>
        <p:txBody>
          <a:bodyPr/>
          <a:lstStyle/>
          <a:p>
            <a:pPr>
              <a:defRPr/>
            </a:pPr>
            <a:r>
              <a:rPr lang="en-US" dirty="0" smtClean="0"/>
              <a:t>Anticipatory Set:</a:t>
            </a:r>
          </a:p>
          <a:p>
            <a:pPr lvl="1">
              <a:defRPr/>
            </a:pPr>
            <a:r>
              <a:rPr lang="en-US" sz="2000" dirty="0" smtClean="0"/>
              <a:t>Day 1: Quizlet “Ness Practice Spanish Pronunciation”</a:t>
            </a:r>
          </a:p>
          <a:p>
            <a:pPr lvl="1">
              <a:defRPr/>
            </a:pPr>
            <a:r>
              <a:rPr lang="en-US" sz="2000" dirty="0" smtClean="0"/>
              <a:t>Day 2:  Supplies Check &amp; </a:t>
            </a:r>
            <a:r>
              <a:rPr lang="en-US" sz="2000" dirty="0" err="1" smtClean="0"/>
              <a:t>Cuac</a:t>
            </a:r>
            <a:r>
              <a:rPr lang="en-US" sz="2000" dirty="0" smtClean="0"/>
              <a:t> </a:t>
            </a:r>
            <a:r>
              <a:rPr lang="en-US" sz="2000" dirty="0" err="1" smtClean="0"/>
              <a:t>Cuac</a:t>
            </a:r>
            <a:r>
              <a:rPr lang="en-US" sz="2000" dirty="0" smtClean="0"/>
              <a:t>, El Gallo y </a:t>
            </a:r>
            <a:r>
              <a:rPr lang="en-US" sz="2000" dirty="0"/>
              <a:t>La </a:t>
            </a:r>
            <a:r>
              <a:rPr lang="en-US" sz="2000" dirty="0" err="1" smtClean="0"/>
              <a:t>Pata</a:t>
            </a:r>
            <a:r>
              <a:rPr lang="en-US" sz="2000" dirty="0" smtClean="0"/>
              <a:t> </a:t>
            </a:r>
            <a:r>
              <a:rPr lang="en-US" sz="2000" dirty="0" smtClean="0">
                <a:hlinkClick r:id="rId2"/>
              </a:rPr>
              <a:t>https</a:t>
            </a:r>
            <a:r>
              <a:rPr lang="en-US" sz="2000" dirty="0">
                <a:hlinkClick r:id="rId2"/>
              </a:rPr>
              <a:t>://www.youtube.com/watch?v=0aZ7lPQ5EXs</a:t>
            </a:r>
            <a:endParaRPr lang="en-US" sz="2000" dirty="0" smtClean="0"/>
          </a:p>
          <a:p>
            <a:pPr>
              <a:defRPr/>
            </a:pPr>
            <a:r>
              <a:rPr lang="en-US" dirty="0" smtClean="0"/>
              <a:t>Learning Activities: (Unit I Packet</a:t>
            </a:r>
          </a:p>
          <a:p>
            <a:pPr lvl="1">
              <a:defRPr/>
            </a:pPr>
            <a:r>
              <a:rPr lang="en-US" sz="1800" dirty="0">
                <a:solidFill>
                  <a:srgbClr val="212121"/>
                </a:solidFill>
                <a:latin typeface="Roboto"/>
              </a:rPr>
              <a:t>1</a:t>
            </a:r>
            <a:r>
              <a:rPr lang="en-US" sz="1800" dirty="0" smtClean="0">
                <a:solidFill>
                  <a:srgbClr val="212121"/>
                </a:solidFill>
                <a:latin typeface="Roboto"/>
              </a:rPr>
              <a:t>. 10 </a:t>
            </a:r>
            <a:r>
              <a:rPr lang="en-US" sz="1800" dirty="0">
                <a:solidFill>
                  <a:srgbClr val="212121"/>
                </a:solidFill>
                <a:latin typeface="Roboto"/>
              </a:rPr>
              <a:t>Minutes Phonetic Practice (Quizlet)</a:t>
            </a:r>
            <a:r>
              <a:rPr lang="en-US" sz="1800" dirty="0"/>
              <a:t/>
            </a:r>
            <a:br>
              <a:rPr lang="en-US" sz="1800" dirty="0"/>
            </a:br>
            <a:r>
              <a:rPr lang="en-US" sz="1800" dirty="0">
                <a:solidFill>
                  <a:srgbClr val="212121"/>
                </a:solidFill>
                <a:latin typeface="Roboto"/>
              </a:rPr>
              <a:t>2.  Ma Me </a:t>
            </a:r>
            <a:r>
              <a:rPr lang="en-US" sz="1800" dirty="0" err="1">
                <a:solidFill>
                  <a:srgbClr val="212121"/>
                </a:solidFill>
                <a:latin typeface="Roboto"/>
              </a:rPr>
              <a:t>Mi</a:t>
            </a:r>
            <a:r>
              <a:rPr lang="en-US" sz="1800" dirty="0">
                <a:solidFill>
                  <a:srgbClr val="212121"/>
                </a:solidFill>
                <a:latin typeface="Roboto"/>
              </a:rPr>
              <a:t> Mo Mu (Video)</a:t>
            </a:r>
            <a:r>
              <a:rPr lang="en-US" sz="1800" dirty="0"/>
              <a:t/>
            </a:r>
            <a:br>
              <a:rPr lang="en-US" sz="1800" dirty="0"/>
            </a:br>
            <a:r>
              <a:rPr lang="en-US" sz="1800" dirty="0">
                <a:solidFill>
                  <a:srgbClr val="212121"/>
                </a:solidFill>
                <a:latin typeface="Roboto"/>
              </a:rPr>
              <a:t>3.  Finish Phonetic Notes</a:t>
            </a:r>
            <a:r>
              <a:rPr lang="en-US" sz="1800" dirty="0"/>
              <a:t/>
            </a:r>
            <a:br>
              <a:rPr lang="en-US" sz="1800" dirty="0"/>
            </a:br>
            <a:r>
              <a:rPr lang="en-US" sz="1800" dirty="0">
                <a:solidFill>
                  <a:srgbClr val="212121"/>
                </a:solidFill>
                <a:latin typeface="Roboto"/>
              </a:rPr>
              <a:t>4.  Checking for </a:t>
            </a:r>
            <a:r>
              <a:rPr lang="en-US" sz="1800" dirty="0" smtClean="0">
                <a:solidFill>
                  <a:srgbClr val="212121"/>
                </a:solidFill>
                <a:latin typeface="Roboto"/>
              </a:rPr>
              <a:t>Understanding</a:t>
            </a:r>
          </a:p>
          <a:p>
            <a:pPr lvl="1">
              <a:defRPr/>
            </a:pPr>
            <a:r>
              <a:rPr lang="en-US" dirty="0" smtClean="0"/>
              <a:t>Homework</a:t>
            </a:r>
          </a:p>
          <a:p>
            <a:pPr lvl="1">
              <a:defRPr/>
            </a:pPr>
            <a:r>
              <a:rPr lang="en-US" sz="2000" dirty="0" smtClean="0"/>
              <a:t>Phonetically say and spell the names of Ten people in your family to a family member  Bring a note from your folks that indicates you completed the assignment (SEE EXAMPLE)</a:t>
            </a:r>
          </a:p>
          <a:p>
            <a:pPr lvl="1">
              <a:defRPr/>
            </a:pPr>
            <a:r>
              <a:rPr lang="en-US" sz="2000" dirty="0" smtClean="0"/>
              <a:t>Be prepared for a pronunciation quiz next class period</a:t>
            </a:r>
          </a:p>
          <a:p>
            <a:pPr marL="457200" lvl="1" indent="0">
              <a:buFontTx/>
              <a:buNone/>
              <a:defRPr/>
            </a:pPr>
            <a:endParaRPr lang="en-US" dirty="0"/>
          </a:p>
        </p:txBody>
      </p:sp>
    </p:spTree>
    <p:extLst>
      <p:ext uri="{BB962C8B-B14F-4D97-AF65-F5344CB8AC3E}">
        <p14:creationId xmlns:p14="http://schemas.microsoft.com/office/powerpoint/2010/main" val="280969451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WordArt 2" descr="Woven mat"/>
          <p:cNvSpPr>
            <a:spLocks noChangeArrowheads="1" noChangeShapeType="1" noTextEdit="1"/>
          </p:cNvSpPr>
          <p:nvPr/>
        </p:nvSpPr>
        <p:spPr bwMode="auto">
          <a:xfrm>
            <a:off x="1905000" y="1066800"/>
            <a:ext cx="1143000" cy="1981200"/>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contourClr>
                <a:srgbClr val="FFFFFF"/>
              </a:contourClr>
            </a:sp3d>
          </a:bodyPr>
          <a:lstStyle/>
          <a:p>
            <a:pPr algn="ctr"/>
            <a:r>
              <a:rPr lang="en-US" sz="9600" kern="10">
                <a:ln w="9525">
                  <a:round/>
                  <a:headEnd/>
                  <a:tailEnd/>
                </a:ln>
                <a:blipFill dpi="0" rotWithShape="0">
                  <a:blip r:embed="rId3"/>
                  <a:srcRect/>
                  <a:tile tx="0" ty="0" sx="100000" sy="100000" flip="none" algn="tl"/>
                </a:blipFill>
                <a:latin typeface="Arial Black" panose="020B0A04020102020204" pitchFamily="34" charset="0"/>
              </a:rPr>
              <a:t>h</a:t>
            </a:r>
          </a:p>
        </p:txBody>
      </p:sp>
      <p:sp>
        <p:nvSpPr>
          <p:cNvPr id="39939" name="WordArt 3" descr="Stationery"/>
          <p:cNvSpPr>
            <a:spLocks noChangeArrowheads="1" noChangeShapeType="1" noTextEdit="1"/>
          </p:cNvSpPr>
          <p:nvPr/>
        </p:nvSpPr>
        <p:spPr bwMode="auto">
          <a:xfrm>
            <a:off x="3886200" y="1295400"/>
            <a:ext cx="3581400" cy="1724025"/>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contourClr>
                <a:srgbClr val="FFFFFF"/>
              </a:contourClr>
            </a:sp3d>
          </a:bodyPr>
          <a:lstStyle/>
          <a:p>
            <a:pPr algn="ctr"/>
            <a:r>
              <a:rPr lang="en-US" sz="9600" kern="10">
                <a:ln w="9525">
                  <a:round/>
                  <a:headEnd/>
                  <a:tailEnd/>
                </a:ln>
                <a:blipFill dpi="0" rotWithShape="0">
                  <a:blip r:embed="rId4"/>
                  <a:srcRect/>
                  <a:tile tx="0" ty="0" sx="100000" sy="100000" flip="none" algn="tl"/>
                </a:blipFill>
                <a:latin typeface="Modern No. 20" panose="02070704070505020303" pitchFamily="18" charset="0"/>
              </a:rPr>
              <a:t>(hache)</a:t>
            </a:r>
          </a:p>
        </p:txBody>
      </p:sp>
      <p:sp>
        <p:nvSpPr>
          <p:cNvPr id="39940" name="Text Box 4"/>
          <p:cNvSpPr txBox="1">
            <a:spLocks noChangeArrowheads="1"/>
          </p:cNvSpPr>
          <p:nvPr/>
        </p:nvSpPr>
        <p:spPr bwMode="auto">
          <a:xfrm>
            <a:off x="1676400" y="3352800"/>
            <a:ext cx="6400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a:solidFill>
                  <a:schemeClr val="bg1"/>
                </a:solidFill>
              </a:rPr>
              <a:t>The “h” is always completely silent.</a:t>
            </a:r>
          </a:p>
        </p:txBody>
      </p:sp>
      <p:sp>
        <p:nvSpPr>
          <p:cNvPr id="39941" name="Text Box 5"/>
          <p:cNvSpPr txBox="1">
            <a:spLocks noChangeArrowheads="1"/>
          </p:cNvSpPr>
          <p:nvPr/>
        </p:nvSpPr>
        <p:spPr bwMode="auto">
          <a:xfrm>
            <a:off x="3795713" y="4191000"/>
            <a:ext cx="18288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sz="4400">
                <a:solidFill>
                  <a:schemeClr val="bg1"/>
                </a:solidFill>
              </a:rPr>
              <a:t>ospital</a:t>
            </a:r>
          </a:p>
        </p:txBody>
      </p:sp>
      <p:sp>
        <p:nvSpPr>
          <p:cNvPr id="39942" name="Text Box 6"/>
          <p:cNvSpPr txBox="1">
            <a:spLocks noChangeArrowheads="1"/>
          </p:cNvSpPr>
          <p:nvPr/>
        </p:nvSpPr>
        <p:spPr bwMode="auto">
          <a:xfrm>
            <a:off x="3505200" y="4191000"/>
            <a:ext cx="6096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sz="4400">
                <a:solidFill>
                  <a:schemeClr val="bg1"/>
                </a:solidFill>
              </a:rPr>
              <a:t>h</a:t>
            </a:r>
          </a:p>
        </p:txBody>
      </p:sp>
      <p:sp>
        <p:nvSpPr>
          <p:cNvPr id="39943" name="Text Box 7"/>
          <p:cNvSpPr txBox="1">
            <a:spLocks noChangeArrowheads="1"/>
          </p:cNvSpPr>
          <p:nvPr/>
        </p:nvSpPr>
        <p:spPr bwMode="auto">
          <a:xfrm>
            <a:off x="7300913" y="4191000"/>
            <a:ext cx="776287"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sz="4400">
                <a:solidFill>
                  <a:schemeClr val="bg1"/>
                </a:solidFill>
              </a:rPr>
              <a:t>ol</a:t>
            </a:r>
          </a:p>
        </p:txBody>
      </p:sp>
      <p:sp>
        <p:nvSpPr>
          <p:cNvPr id="39944" name="Text Box 8"/>
          <p:cNvSpPr txBox="1">
            <a:spLocks noChangeArrowheads="1"/>
          </p:cNvSpPr>
          <p:nvPr/>
        </p:nvSpPr>
        <p:spPr bwMode="auto">
          <a:xfrm>
            <a:off x="7010400" y="4191000"/>
            <a:ext cx="6096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sz="4400">
                <a:solidFill>
                  <a:schemeClr val="bg1"/>
                </a:solidFill>
              </a:rPr>
              <a:t>h</a:t>
            </a:r>
          </a:p>
        </p:txBody>
      </p:sp>
      <p:sp>
        <p:nvSpPr>
          <p:cNvPr id="39945" name="Text Box 9"/>
          <p:cNvSpPr txBox="1">
            <a:spLocks noChangeArrowheads="1"/>
          </p:cNvSpPr>
          <p:nvPr/>
        </p:nvSpPr>
        <p:spPr bwMode="auto">
          <a:xfrm>
            <a:off x="6076950" y="4191000"/>
            <a:ext cx="1143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sz="4400">
                <a:solidFill>
                  <a:schemeClr val="bg1"/>
                </a:solidFill>
              </a:rPr>
              <a:t>alco</a:t>
            </a:r>
          </a:p>
        </p:txBody>
      </p:sp>
      <p:sp>
        <p:nvSpPr>
          <p:cNvPr id="39946" name="Text Box 10"/>
          <p:cNvSpPr txBox="1">
            <a:spLocks noChangeArrowheads="1"/>
          </p:cNvSpPr>
          <p:nvPr/>
        </p:nvSpPr>
        <p:spPr bwMode="auto">
          <a:xfrm>
            <a:off x="1738313" y="4191000"/>
            <a:ext cx="1157287"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sz="4400">
                <a:solidFill>
                  <a:schemeClr val="bg1"/>
                </a:solidFill>
              </a:rPr>
              <a:t>otel</a:t>
            </a:r>
          </a:p>
        </p:txBody>
      </p:sp>
      <p:sp>
        <p:nvSpPr>
          <p:cNvPr id="39947" name="Text Box 11"/>
          <p:cNvSpPr txBox="1">
            <a:spLocks noChangeArrowheads="1"/>
          </p:cNvSpPr>
          <p:nvPr/>
        </p:nvSpPr>
        <p:spPr bwMode="auto">
          <a:xfrm>
            <a:off x="1447800" y="4191000"/>
            <a:ext cx="6096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sz="4400">
                <a:solidFill>
                  <a:schemeClr val="bg1"/>
                </a:solidFill>
              </a:rPr>
              <a:t>h</a:t>
            </a:r>
          </a:p>
        </p:txBody>
      </p:sp>
      <p:sp>
        <p:nvSpPr>
          <p:cNvPr id="39948" name="Text Box 12"/>
          <p:cNvSpPr txBox="1">
            <a:spLocks noChangeArrowheads="1"/>
          </p:cNvSpPr>
          <p:nvPr/>
        </p:nvSpPr>
        <p:spPr bwMode="auto">
          <a:xfrm>
            <a:off x="3414713" y="5029200"/>
            <a:ext cx="3748087"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sz="4400">
                <a:solidFill>
                  <a:schemeClr val="bg1"/>
                </a:solidFill>
              </a:rPr>
              <a:t>ablo español.</a:t>
            </a:r>
          </a:p>
        </p:txBody>
      </p:sp>
      <p:sp>
        <p:nvSpPr>
          <p:cNvPr id="39949" name="Text Box 13"/>
          <p:cNvSpPr txBox="1">
            <a:spLocks noChangeArrowheads="1"/>
          </p:cNvSpPr>
          <p:nvPr/>
        </p:nvSpPr>
        <p:spPr bwMode="auto">
          <a:xfrm>
            <a:off x="3005138" y="5029200"/>
            <a:ext cx="6096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sz="4400">
                <a:solidFill>
                  <a:schemeClr val="bg1"/>
                </a:solidFill>
              </a:rPr>
              <a:t>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39938"/>
                                        </p:tgtEl>
                                        <p:attrNameLst>
                                          <p:attrName>style.visibility</p:attrName>
                                        </p:attrNameLst>
                                      </p:cBhvr>
                                      <p:to>
                                        <p:strVal val="visible"/>
                                      </p:to>
                                    </p:set>
                                    <p:animEffect transition="in" filter="wipe(left)">
                                      <p:cBhvr>
                                        <p:cTn id="7" dur="200"/>
                                        <p:tgtEl>
                                          <p:spTgt spid="3993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39939"/>
                                        </p:tgtEl>
                                        <p:attrNameLst>
                                          <p:attrName>style.visibility</p:attrName>
                                        </p:attrNameLst>
                                      </p:cBhvr>
                                      <p:to>
                                        <p:strVal val="visible"/>
                                      </p:to>
                                    </p:set>
                                    <p:animEffect transition="in" filter="dissolve">
                                      <p:cBhvr>
                                        <p:cTn id="12" dur="500"/>
                                        <p:tgtEl>
                                          <p:spTgt spid="3993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9940"/>
                                        </p:tgtEl>
                                        <p:attrNameLst>
                                          <p:attrName>style.visibility</p:attrName>
                                        </p:attrNameLst>
                                      </p:cBhvr>
                                      <p:to>
                                        <p:strVal val="visible"/>
                                      </p:to>
                                    </p:set>
                                    <p:animEffect transition="in" filter="dissolve">
                                      <p:cBhvr>
                                        <p:cTn id="17" dur="400"/>
                                        <p:tgtEl>
                                          <p:spTgt spid="3994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9947"/>
                                        </p:tgtEl>
                                        <p:attrNameLst>
                                          <p:attrName>style.visibility</p:attrName>
                                        </p:attrNameLst>
                                      </p:cBhvr>
                                      <p:to>
                                        <p:strVal val="visible"/>
                                      </p:to>
                                    </p:set>
                                    <p:animEffect transition="in" filter="wipe(left)">
                                      <p:cBhvr>
                                        <p:cTn id="22" dur="50"/>
                                        <p:tgtEl>
                                          <p:spTgt spid="39947"/>
                                        </p:tgtEl>
                                      </p:cBhvr>
                                    </p:animEffect>
                                  </p:childTnLst>
                                </p:cTn>
                              </p:par>
                            </p:childTnLst>
                          </p:cTn>
                        </p:par>
                        <p:par>
                          <p:cTn id="23" fill="hold" nodeType="afterGroup">
                            <p:stCondLst>
                              <p:cond delay="50"/>
                            </p:stCondLst>
                            <p:childTnLst>
                              <p:par>
                                <p:cTn id="24" presetID="22" presetClass="entr" presetSubtype="8" fill="hold" grpId="0" nodeType="afterEffect">
                                  <p:stCondLst>
                                    <p:cond delay="0"/>
                                  </p:stCondLst>
                                  <p:iterate type="lt">
                                    <p:tmPct val="65000"/>
                                  </p:iterate>
                                  <p:childTnLst>
                                    <p:set>
                                      <p:cBhvr>
                                        <p:cTn id="25" dur="1" fill="hold">
                                          <p:stCondLst>
                                            <p:cond delay="0"/>
                                          </p:stCondLst>
                                        </p:cTn>
                                        <p:tgtEl>
                                          <p:spTgt spid="39946"/>
                                        </p:tgtEl>
                                        <p:attrNameLst>
                                          <p:attrName>style.visibility</p:attrName>
                                        </p:attrNameLst>
                                      </p:cBhvr>
                                      <p:to>
                                        <p:strVal val="visible"/>
                                      </p:to>
                                    </p:set>
                                    <p:animEffect transition="in" filter="wipe(left)">
                                      <p:cBhvr>
                                        <p:cTn id="26" dur="50"/>
                                        <p:tgtEl>
                                          <p:spTgt spid="39946"/>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9" presetClass="exit" presetSubtype="0" fill="hold" grpId="1" nodeType="clickEffect">
                                  <p:stCondLst>
                                    <p:cond delay="0"/>
                                  </p:stCondLst>
                                  <p:childTnLst>
                                    <p:animEffect transition="out" filter="dissolve">
                                      <p:cBhvr>
                                        <p:cTn id="30" dur="500"/>
                                        <p:tgtEl>
                                          <p:spTgt spid="39947"/>
                                        </p:tgtEl>
                                      </p:cBhvr>
                                    </p:animEffect>
                                    <p:set>
                                      <p:cBhvr>
                                        <p:cTn id="31" dur="1" fill="hold">
                                          <p:stCondLst>
                                            <p:cond delay="499"/>
                                          </p:stCondLst>
                                        </p:cTn>
                                        <p:tgtEl>
                                          <p:spTgt spid="39947"/>
                                        </p:tgtEl>
                                        <p:attrNameLst>
                                          <p:attrName>style.visibility</p:attrName>
                                        </p:attrNameLst>
                                      </p:cBhvr>
                                      <p:to>
                                        <p:strVal val="hidden"/>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39942"/>
                                        </p:tgtEl>
                                        <p:attrNameLst>
                                          <p:attrName>style.visibility</p:attrName>
                                        </p:attrNameLst>
                                      </p:cBhvr>
                                      <p:to>
                                        <p:strVal val="visible"/>
                                      </p:to>
                                    </p:set>
                                    <p:animEffect transition="in" filter="wipe(left)">
                                      <p:cBhvr>
                                        <p:cTn id="36" dur="50"/>
                                        <p:tgtEl>
                                          <p:spTgt spid="39942"/>
                                        </p:tgtEl>
                                      </p:cBhvr>
                                    </p:animEffect>
                                  </p:childTnLst>
                                </p:cTn>
                              </p:par>
                            </p:childTnLst>
                          </p:cTn>
                        </p:par>
                        <p:par>
                          <p:cTn id="37" fill="hold" nodeType="afterGroup">
                            <p:stCondLst>
                              <p:cond delay="50"/>
                            </p:stCondLst>
                            <p:childTnLst>
                              <p:par>
                                <p:cTn id="38" presetID="22" presetClass="entr" presetSubtype="8" fill="hold" grpId="0" nodeType="afterEffect">
                                  <p:stCondLst>
                                    <p:cond delay="0"/>
                                  </p:stCondLst>
                                  <p:iterate type="lt">
                                    <p:tmPct val="65000"/>
                                  </p:iterate>
                                  <p:childTnLst>
                                    <p:set>
                                      <p:cBhvr>
                                        <p:cTn id="39" dur="1" fill="hold">
                                          <p:stCondLst>
                                            <p:cond delay="0"/>
                                          </p:stCondLst>
                                        </p:cTn>
                                        <p:tgtEl>
                                          <p:spTgt spid="39941"/>
                                        </p:tgtEl>
                                        <p:attrNameLst>
                                          <p:attrName>style.visibility</p:attrName>
                                        </p:attrNameLst>
                                      </p:cBhvr>
                                      <p:to>
                                        <p:strVal val="visible"/>
                                      </p:to>
                                    </p:set>
                                    <p:animEffect transition="in" filter="wipe(left)">
                                      <p:cBhvr>
                                        <p:cTn id="40" dur="50"/>
                                        <p:tgtEl>
                                          <p:spTgt spid="39941"/>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9" presetClass="exit" presetSubtype="0" fill="hold" grpId="1" nodeType="clickEffect">
                                  <p:stCondLst>
                                    <p:cond delay="0"/>
                                  </p:stCondLst>
                                  <p:childTnLst>
                                    <p:animEffect transition="out" filter="dissolve">
                                      <p:cBhvr>
                                        <p:cTn id="44" dur="500"/>
                                        <p:tgtEl>
                                          <p:spTgt spid="39942"/>
                                        </p:tgtEl>
                                      </p:cBhvr>
                                    </p:animEffect>
                                    <p:set>
                                      <p:cBhvr>
                                        <p:cTn id="45" dur="1" fill="hold">
                                          <p:stCondLst>
                                            <p:cond delay="499"/>
                                          </p:stCondLst>
                                        </p:cTn>
                                        <p:tgtEl>
                                          <p:spTgt spid="39942"/>
                                        </p:tgtEl>
                                        <p:attrNameLst>
                                          <p:attrName>style.visibility</p:attrName>
                                        </p:attrNameLst>
                                      </p:cBhvr>
                                      <p:to>
                                        <p:strVal val="hidden"/>
                                      </p:to>
                                    </p:set>
                                  </p:childTnLst>
                                </p:cTn>
                              </p:par>
                            </p:childTnLst>
                          </p:cTn>
                        </p:par>
                      </p:childTnLst>
                    </p:cTn>
                  </p:par>
                  <p:par>
                    <p:cTn id="46" fill="hold" nodeType="clickPar">
                      <p:stCondLst>
                        <p:cond delay="indefinite"/>
                      </p:stCondLst>
                      <p:childTnLst>
                        <p:par>
                          <p:cTn id="47" fill="hold" nodeType="withGroup">
                            <p:stCondLst>
                              <p:cond delay="0"/>
                            </p:stCondLst>
                            <p:childTnLst>
                              <p:par>
                                <p:cTn id="48" presetID="22" presetClass="entr" presetSubtype="8" fill="hold" grpId="0" nodeType="clickEffect">
                                  <p:stCondLst>
                                    <p:cond delay="0"/>
                                  </p:stCondLst>
                                  <p:iterate type="lt">
                                    <p:tmPct val="65000"/>
                                  </p:iterate>
                                  <p:childTnLst>
                                    <p:set>
                                      <p:cBhvr>
                                        <p:cTn id="49" dur="1" fill="hold">
                                          <p:stCondLst>
                                            <p:cond delay="0"/>
                                          </p:stCondLst>
                                        </p:cTn>
                                        <p:tgtEl>
                                          <p:spTgt spid="39945"/>
                                        </p:tgtEl>
                                        <p:attrNameLst>
                                          <p:attrName>style.visibility</p:attrName>
                                        </p:attrNameLst>
                                      </p:cBhvr>
                                      <p:to>
                                        <p:strVal val="visible"/>
                                      </p:to>
                                    </p:set>
                                    <p:animEffect transition="in" filter="wipe(left)">
                                      <p:cBhvr>
                                        <p:cTn id="50" dur="50"/>
                                        <p:tgtEl>
                                          <p:spTgt spid="39945"/>
                                        </p:tgtEl>
                                      </p:cBhvr>
                                    </p:animEffect>
                                  </p:childTnLst>
                                </p:cTn>
                              </p:par>
                            </p:childTnLst>
                          </p:cTn>
                        </p:par>
                        <p:par>
                          <p:cTn id="51" fill="hold" nodeType="afterGroup">
                            <p:stCondLst>
                              <p:cond delay="147"/>
                            </p:stCondLst>
                            <p:childTnLst>
                              <p:par>
                                <p:cTn id="52" presetID="22" presetClass="entr" presetSubtype="8" fill="hold" grpId="0" nodeType="afterEffect">
                                  <p:stCondLst>
                                    <p:cond delay="0"/>
                                  </p:stCondLst>
                                  <p:childTnLst>
                                    <p:set>
                                      <p:cBhvr>
                                        <p:cTn id="53" dur="1" fill="hold">
                                          <p:stCondLst>
                                            <p:cond delay="0"/>
                                          </p:stCondLst>
                                        </p:cTn>
                                        <p:tgtEl>
                                          <p:spTgt spid="39944"/>
                                        </p:tgtEl>
                                        <p:attrNameLst>
                                          <p:attrName>style.visibility</p:attrName>
                                        </p:attrNameLst>
                                      </p:cBhvr>
                                      <p:to>
                                        <p:strVal val="visible"/>
                                      </p:to>
                                    </p:set>
                                    <p:animEffect transition="in" filter="wipe(left)">
                                      <p:cBhvr>
                                        <p:cTn id="54" dur="50"/>
                                        <p:tgtEl>
                                          <p:spTgt spid="39944"/>
                                        </p:tgtEl>
                                      </p:cBhvr>
                                    </p:animEffect>
                                  </p:childTnLst>
                                </p:cTn>
                              </p:par>
                            </p:childTnLst>
                          </p:cTn>
                        </p:par>
                        <p:par>
                          <p:cTn id="55" fill="hold" nodeType="afterGroup">
                            <p:stCondLst>
                              <p:cond delay="197"/>
                            </p:stCondLst>
                            <p:childTnLst>
                              <p:par>
                                <p:cTn id="56" presetID="22" presetClass="entr" presetSubtype="8" fill="hold" grpId="0" nodeType="afterEffect">
                                  <p:stCondLst>
                                    <p:cond delay="0"/>
                                  </p:stCondLst>
                                  <p:iterate type="lt">
                                    <p:tmPct val="65000"/>
                                  </p:iterate>
                                  <p:childTnLst>
                                    <p:set>
                                      <p:cBhvr>
                                        <p:cTn id="57" dur="1" fill="hold">
                                          <p:stCondLst>
                                            <p:cond delay="0"/>
                                          </p:stCondLst>
                                        </p:cTn>
                                        <p:tgtEl>
                                          <p:spTgt spid="39943"/>
                                        </p:tgtEl>
                                        <p:attrNameLst>
                                          <p:attrName>style.visibility</p:attrName>
                                        </p:attrNameLst>
                                      </p:cBhvr>
                                      <p:to>
                                        <p:strVal val="visible"/>
                                      </p:to>
                                    </p:set>
                                    <p:animEffect transition="in" filter="wipe(left)">
                                      <p:cBhvr>
                                        <p:cTn id="58" dur="50"/>
                                        <p:tgtEl>
                                          <p:spTgt spid="39943"/>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9" presetClass="exit" presetSubtype="0" fill="hold" grpId="1" nodeType="clickEffect">
                                  <p:stCondLst>
                                    <p:cond delay="0"/>
                                  </p:stCondLst>
                                  <p:childTnLst>
                                    <p:animEffect transition="out" filter="dissolve">
                                      <p:cBhvr>
                                        <p:cTn id="62" dur="500"/>
                                        <p:tgtEl>
                                          <p:spTgt spid="39944"/>
                                        </p:tgtEl>
                                      </p:cBhvr>
                                    </p:animEffect>
                                    <p:set>
                                      <p:cBhvr>
                                        <p:cTn id="63" dur="1" fill="hold">
                                          <p:stCondLst>
                                            <p:cond delay="499"/>
                                          </p:stCondLst>
                                        </p:cTn>
                                        <p:tgtEl>
                                          <p:spTgt spid="39944"/>
                                        </p:tgtEl>
                                        <p:attrNameLst>
                                          <p:attrName>style.visibility</p:attrName>
                                        </p:attrNameLst>
                                      </p:cBhvr>
                                      <p:to>
                                        <p:strVal val="hidden"/>
                                      </p:to>
                                    </p:set>
                                  </p:childTnLst>
                                </p:cTn>
                              </p:par>
                            </p:childTnLst>
                          </p:cTn>
                        </p:par>
                      </p:childTnLst>
                    </p:cTn>
                  </p:par>
                  <p:par>
                    <p:cTn id="64" fill="hold" nodeType="clickPar">
                      <p:stCondLst>
                        <p:cond delay="indefinite"/>
                      </p:stCondLst>
                      <p:childTnLst>
                        <p:par>
                          <p:cTn id="65" fill="hold" nodeType="withGroup">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39949"/>
                                        </p:tgtEl>
                                        <p:attrNameLst>
                                          <p:attrName>style.visibility</p:attrName>
                                        </p:attrNameLst>
                                      </p:cBhvr>
                                      <p:to>
                                        <p:strVal val="visible"/>
                                      </p:to>
                                    </p:set>
                                    <p:animEffect transition="in" filter="wipe(left)">
                                      <p:cBhvr>
                                        <p:cTn id="68" dur="50"/>
                                        <p:tgtEl>
                                          <p:spTgt spid="39949"/>
                                        </p:tgtEl>
                                      </p:cBhvr>
                                    </p:animEffect>
                                  </p:childTnLst>
                                </p:cTn>
                              </p:par>
                            </p:childTnLst>
                          </p:cTn>
                        </p:par>
                        <p:par>
                          <p:cTn id="69" fill="hold" nodeType="afterGroup">
                            <p:stCondLst>
                              <p:cond delay="50"/>
                            </p:stCondLst>
                            <p:childTnLst>
                              <p:par>
                                <p:cTn id="70" presetID="22" presetClass="entr" presetSubtype="8" fill="hold" grpId="0" nodeType="afterEffect">
                                  <p:stCondLst>
                                    <p:cond delay="0"/>
                                  </p:stCondLst>
                                  <p:iterate type="lt">
                                    <p:tmPct val="65000"/>
                                  </p:iterate>
                                  <p:childTnLst>
                                    <p:set>
                                      <p:cBhvr>
                                        <p:cTn id="71" dur="1" fill="hold">
                                          <p:stCondLst>
                                            <p:cond delay="0"/>
                                          </p:stCondLst>
                                        </p:cTn>
                                        <p:tgtEl>
                                          <p:spTgt spid="39948"/>
                                        </p:tgtEl>
                                        <p:attrNameLst>
                                          <p:attrName>style.visibility</p:attrName>
                                        </p:attrNameLst>
                                      </p:cBhvr>
                                      <p:to>
                                        <p:strVal val="visible"/>
                                      </p:to>
                                    </p:set>
                                    <p:animEffect transition="in" filter="wipe(left)">
                                      <p:cBhvr>
                                        <p:cTn id="72" dur="50"/>
                                        <p:tgtEl>
                                          <p:spTgt spid="39948"/>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9" presetClass="exit" presetSubtype="0" fill="hold" grpId="1" nodeType="clickEffect">
                                  <p:stCondLst>
                                    <p:cond delay="0"/>
                                  </p:stCondLst>
                                  <p:childTnLst>
                                    <p:animEffect transition="out" filter="dissolve">
                                      <p:cBhvr>
                                        <p:cTn id="76" dur="500"/>
                                        <p:tgtEl>
                                          <p:spTgt spid="39949"/>
                                        </p:tgtEl>
                                      </p:cBhvr>
                                    </p:animEffect>
                                    <p:set>
                                      <p:cBhvr>
                                        <p:cTn id="77" dur="1" fill="hold">
                                          <p:stCondLst>
                                            <p:cond delay="499"/>
                                          </p:stCondLst>
                                        </p:cTn>
                                        <p:tgtEl>
                                          <p:spTgt spid="3994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0" grpId="0"/>
      <p:bldP spid="39941" grpId="0"/>
      <p:bldP spid="39942" grpId="0"/>
      <p:bldP spid="39942" grpId="1"/>
      <p:bldP spid="39943" grpId="0"/>
      <p:bldP spid="39944" grpId="0"/>
      <p:bldP spid="39944" grpId="1"/>
      <p:bldP spid="39945" grpId="0"/>
      <p:bldP spid="39946" grpId="0"/>
      <p:bldP spid="39947" grpId="0"/>
      <p:bldP spid="39947" grpId="1"/>
      <p:bldP spid="39948" grpId="0"/>
      <p:bldP spid="39949" grpId="0"/>
      <p:bldP spid="39949" grpId="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WordArt 2" descr="Woven mat"/>
          <p:cNvSpPr>
            <a:spLocks noChangeArrowheads="1" noChangeShapeType="1" noTextEdit="1"/>
          </p:cNvSpPr>
          <p:nvPr/>
        </p:nvSpPr>
        <p:spPr bwMode="auto">
          <a:xfrm>
            <a:off x="2438400" y="609600"/>
            <a:ext cx="633413" cy="1981200"/>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contourClr>
                <a:srgbClr val="FFFFFF"/>
              </a:contourClr>
            </a:sp3d>
          </a:bodyPr>
          <a:lstStyle/>
          <a:p>
            <a:pPr algn="ctr"/>
            <a:r>
              <a:rPr lang="en-US" sz="9600" kern="10">
                <a:ln w="9525">
                  <a:round/>
                  <a:headEnd/>
                  <a:tailEnd/>
                </a:ln>
                <a:blipFill dpi="0" rotWithShape="0">
                  <a:blip r:embed="rId3"/>
                  <a:srcRect/>
                  <a:tile tx="0" ty="0" sx="100000" sy="100000" flip="none" algn="tl"/>
                </a:blipFill>
                <a:latin typeface="Arial Black" panose="020B0A04020102020204" pitchFamily="34" charset="0"/>
              </a:rPr>
              <a:t>j</a:t>
            </a:r>
          </a:p>
        </p:txBody>
      </p:sp>
      <p:sp>
        <p:nvSpPr>
          <p:cNvPr id="41987" name="WordArt 3" descr="Stationery"/>
          <p:cNvSpPr>
            <a:spLocks noChangeArrowheads="1" noChangeShapeType="1" noTextEdit="1"/>
          </p:cNvSpPr>
          <p:nvPr/>
        </p:nvSpPr>
        <p:spPr bwMode="auto">
          <a:xfrm>
            <a:off x="4038600" y="838200"/>
            <a:ext cx="3048000" cy="1724025"/>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contourClr>
                <a:srgbClr val="FFFFFF"/>
              </a:contourClr>
            </a:sp3d>
          </a:bodyPr>
          <a:lstStyle/>
          <a:p>
            <a:pPr algn="ctr"/>
            <a:r>
              <a:rPr lang="en-US" sz="9600" kern="10">
                <a:ln w="9525">
                  <a:round/>
                  <a:headEnd/>
                  <a:tailEnd/>
                </a:ln>
                <a:blipFill dpi="0" rotWithShape="0">
                  <a:blip r:embed="rId4"/>
                  <a:srcRect/>
                  <a:tile tx="0" ty="0" sx="100000" sy="100000" flip="none" algn="tl"/>
                </a:blipFill>
                <a:latin typeface="Modern No. 20" panose="02070704070505020303" pitchFamily="18" charset="0"/>
              </a:rPr>
              <a:t>(jota)</a:t>
            </a:r>
          </a:p>
        </p:txBody>
      </p:sp>
      <p:sp>
        <p:nvSpPr>
          <p:cNvPr id="41988" name="Text Box 4"/>
          <p:cNvSpPr txBox="1">
            <a:spLocks noChangeArrowheads="1"/>
          </p:cNvSpPr>
          <p:nvPr/>
        </p:nvSpPr>
        <p:spPr bwMode="auto">
          <a:xfrm>
            <a:off x="1447800" y="2743200"/>
            <a:ext cx="6753225" cy="2012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90000"/>
              </a:lnSpc>
              <a:spcBef>
                <a:spcPct val="50000"/>
              </a:spcBef>
              <a:buFontTx/>
              <a:buNone/>
            </a:pPr>
            <a:r>
              <a:rPr lang="en-US" altLang="en-US" sz="2800">
                <a:solidFill>
                  <a:schemeClr val="bg1"/>
                </a:solidFill>
              </a:rPr>
              <a:t>The “j” is pronounced in all cases like the “soft” g, that is, much like an h in English.  In some areas, particularly Spain, the jota is pronounced more crisply, with a somewhat harsh or guttural sound.</a:t>
            </a:r>
          </a:p>
        </p:txBody>
      </p:sp>
      <p:sp>
        <p:nvSpPr>
          <p:cNvPr id="41989" name="Text Box 5"/>
          <p:cNvSpPr txBox="1">
            <a:spLocks noChangeArrowheads="1"/>
          </p:cNvSpPr>
          <p:nvPr/>
        </p:nvSpPr>
        <p:spPr bwMode="auto">
          <a:xfrm>
            <a:off x="2743200" y="4876800"/>
            <a:ext cx="1371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a:solidFill>
                  <a:schemeClr val="bg1"/>
                </a:solidFill>
              </a:rPr>
              <a:t>José</a:t>
            </a:r>
          </a:p>
        </p:txBody>
      </p:sp>
      <p:sp>
        <p:nvSpPr>
          <p:cNvPr id="41990" name="Text Box 6"/>
          <p:cNvSpPr txBox="1">
            <a:spLocks noChangeArrowheads="1"/>
          </p:cNvSpPr>
          <p:nvPr/>
        </p:nvSpPr>
        <p:spPr bwMode="auto">
          <a:xfrm>
            <a:off x="2743200" y="5516563"/>
            <a:ext cx="16764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a:solidFill>
                  <a:schemeClr val="bg1"/>
                </a:solidFill>
              </a:rPr>
              <a:t>hijo</a:t>
            </a:r>
          </a:p>
        </p:txBody>
      </p:sp>
      <p:sp>
        <p:nvSpPr>
          <p:cNvPr id="41991" name="Text Box 7"/>
          <p:cNvSpPr txBox="1">
            <a:spLocks noChangeArrowheads="1"/>
          </p:cNvSpPr>
          <p:nvPr/>
        </p:nvSpPr>
        <p:spPr bwMode="auto">
          <a:xfrm>
            <a:off x="5410200" y="4876800"/>
            <a:ext cx="1600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a:solidFill>
                  <a:schemeClr val="bg1"/>
                </a:solidFill>
              </a:rPr>
              <a:t>jarra</a:t>
            </a:r>
          </a:p>
        </p:txBody>
      </p:sp>
      <p:sp>
        <p:nvSpPr>
          <p:cNvPr id="41992" name="Text Box 8"/>
          <p:cNvSpPr txBox="1">
            <a:spLocks noChangeArrowheads="1"/>
          </p:cNvSpPr>
          <p:nvPr/>
        </p:nvSpPr>
        <p:spPr bwMode="auto">
          <a:xfrm>
            <a:off x="5410200" y="5486400"/>
            <a:ext cx="1600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a:solidFill>
                  <a:schemeClr val="bg1"/>
                </a:solidFill>
              </a:rPr>
              <a:t>atajo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41986"/>
                                        </p:tgtEl>
                                        <p:attrNameLst>
                                          <p:attrName>style.visibility</p:attrName>
                                        </p:attrNameLst>
                                      </p:cBhvr>
                                      <p:to>
                                        <p:strVal val="visible"/>
                                      </p:to>
                                    </p:set>
                                    <p:animEffect transition="in" filter="wipe(left)">
                                      <p:cBhvr>
                                        <p:cTn id="7" dur="200"/>
                                        <p:tgtEl>
                                          <p:spTgt spid="4198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41987"/>
                                        </p:tgtEl>
                                        <p:attrNameLst>
                                          <p:attrName>style.visibility</p:attrName>
                                        </p:attrNameLst>
                                      </p:cBhvr>
                                      <p:to>
                                        <p:strVal val="visible"/>
                                      </p:to>
                                    </p:set>
                                    <p:animEffect transition="in" filter="dissolve">
                                      <p:cBhvr>
                                        <p:cTn id="12" dur="500"/>
                                        <p:tgtEl>
                                          <p:spTgt spid="4198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1988"/>
                                        </p:tgtEl>
                                        <p:attrNameLst>
                                          <p:attrName>style.visibility</p:attrName>
                                        </p:attrNameLst>
                                      </p:cBhvr>
                                      <p:to>
                                        <p:strVal val="visible"/>
                                      </p:to>
                                    </p:set>
                                    <p:animEffect transition="in" filter="dissolve">
                                      <p:cBhvr>
                                        <p:cTn id="17" dur="400"/>
                                        <p:tgtEl>
                                          <p:spTgt spid="4198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1989"/>
                                        </p:tgtEl>
                                        <p:attrNameLst>
                                          <p:attrName>style.visibility</p:attrName>
                                        </p:attrNameLst>
                                      </p:cBhvr>
                                      <p:to>
                                        <p:strVal val="visible"/>
                                      </p:to>
                                    </p:set>
                                    <p:animEffect transition="in" filter="fade">
                                      <p:cBhvr>
                                        <p:cTn id="22" dur="300"/>
                                        <p:tgtEl>
                                          <p:spTgt spid="4198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1990"/>
                                        </p:tgtEl>
                                        <p:attrNameLst>
                                          <p:attrName>style.visibility</p:attrName>
                                        </p:attrNameLst>
                                      </p:cBhvr>
                                      <p:to>
                                        <p:strVal val="visible"/>
                                      </p:to>
                                    </p:set>
                                    <p:animEffect transition="in" filter="fade">
                                      <p:cBhvr>
                                        <p:cTn id="27" dur="300"/>
                                        <p:tgtEl>
                                          <p:spTgt spid="4199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1991"/>
                                        </p:tgtEl>
                                        <p:attrNameLst>
                                          <p:attrName>style.visibility</p:attrName>
                                        </p:attrNameLst>
                                      </p:cBhvr>
                                      <p:to>
                                        <p:strVal val="visible"/>
                                      </p:to>
                                    </p:set>
                                    <p:animEffect transition="in" filter="fade">
                                      <p:cBhvr>
                                        <p:cTn id="32" dur="300"/>
                                        <p:tgtEl>
                                          <p:spTgt spid="41991"/>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1992"/>
                                        </p:tgtEl>
                                        <p:attrNameLst>
                                          <p:attrName>style.visibility</p:attrName>
                                        </p:attrNameLst>
                                      </p:cBhvr>
                                      <p:to>
                                        <p:strVal val="visible"/>
                                      </p:to>
                                    </p:set>
                                    <p:animEffect transition="in" filter="fade">
                                      <p:cBhvr>
                                        <p:cTn id="37" dur="300"/>
                                        <p:tgtEl>
                                          <p:spTgt spid="419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8" grpId="0"/>
      <p:bldP spid="41989" grpId="0"/>
      <p:bldP spid="41990" grpId="0"/>
      <p:bldP spid="41991" grpId="0"/>
      <p:bldP spid="4199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WordArt 2" descr="Woven mat"/>
          <p:cNvSpPr>
            <a:spLocks noChangeArrowheads="1" noChangeShapeType="1" noTextEdit="1"/>
          </p:cNvSpPr>
          <p:nvPr/>
        </p:nvSpPr>
        <p:spPr bwMode="auto">
          <a:xfrm>
            <a:off x="2414588" y="762000"/>
            <a:ext cx="1166812" cy="1981200"/>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contourClr>
                <a:srgbClr val="FFFFFF"/>
              </a:contourClr>
            </a:sp3d>
          </a:bodyPr>
          <a:lstStyle/>
          <a:p>
            <a:pPr algn="ctr"/>
            <a:r>
              <a:rPr lang="en-US" sz="9600" kern="10">
                <a:ln w="9525">
                  <a:round/>
                  <a:headEnd/>
                  <a:tailEnd/>
                </a:ln>
                <a:blipFill dpi="0" rotWithShape="0">
                  <a:blip r:embed="rId3"/>
                  <a:srcRect/>
                  <a:tile tx="0" ty="0" sx="100000" sy="100000" flip="none" algn="tl"/>
                </a:blipFill>
                <a:latin typeface="Arial Black" panose="020B0A04020102020204" pitchFamily="34" charset="0"/>
              </a:rPr>
              <a:t>k</a:t>
            </a:r>
          </a:p>
        </p:txBody>
      </p:sp>
      <p:sp>
        <p:nvSpPr>
          <p:cNvPr id="43011" name="WordArt 3" descr="Stationery"/>
          <p:cNvSpPr>
            <a:spLocks noChangeArrowheads="1" noChangeShapeType="1" noTextEdit="1"/>
          </p:cNvSpPr>
          <p:nvPr/>
        </p:nvSpPr>
        <p:spPr bwMode="auto">
          <a:xfrm>
            <a:off x="4419600" y="990600"/>
            <a:ext cx="2438400" cy="1724025"/>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contourClr>
                <a:srgbClr val="FFFFFF"/>
              </a:contourClr>
            </a:sp3d>
          </a:bodyPr>
          <a:lstStyle/>
          <a:p>
            <a:pPr algn="ctr"/>
            <a:r>
              <a:rPr lang="en-US" sz="9600" kern="10">
                <a:ln w="9525">
                  <a:round/>
                  <a:headEnd/>
                  <a:tailEnd/>
                </a:ln>
                <a:blipFill dpi="0" rotWithShape="0">
                  <a:blip r:embed="rId4"/>
                  <a:srcRect/>
                  <a:tile tx="0" ty="0" sx="100000" sy="100000" flip="none" algn="tl"/>
                </a:blipFill>
                <a:latin typeface="Modern No. 20" panose="02070704070505020303" pitchFamily="18" charset="0"/>
              </a:rPr>
              <a:t>(ka)</a:t>
            </a:r>
          </a:p>
        </p:txBody>
      </p:sp>
      <p:sp>
        <p:nvSpPr>
          <p:cNvPr id="43012" name="Text Box 4"/>
          <p:cNvSpPr txBox="1">
            <a:spLocks noChangeArrowheads="1"/>
          </p:cNvSpPr>
          <p:nvPr/>
        </p:nvSpPr>
        <p:spPr bwMode="auto">
          <a:xfrm>
            <a:off x="1447800" y="3095625"/>
            <a:ext cx="6753225" cy="124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90000"/>
              </a:lnSpc>
              <a:spcBef>
                <a:spcPct val="50000"/>
              </a:spcBef>
              <a:buFontTx/>
              <a:buNone/>
            </a:pPr>
            <a:r>
              <a:rPr lang="en-US" altLang="en-US" sz="2800">
                <a:solidFill>
                  <a:schemeClr val="bg1"/>
                </a:solidFill>
              </a:rPr>
              <a:t>The “k” is a letter borrowed from Greek and is found only in words borrowed from other languages.  The k is not aspirated in Spanish.</a:t>
            </a:r>
          </a:p>
        </p:txBody>
      </p:sp>
      <p:sp>
        <p:nvSpPr>
          <p:cNvPr id="43013" name="Text Box 5"/>
          <p:cNvSpPr txBox="1">
            <a:spLocks noChangeArrowheads="1"/>
          </p:cNvSpPr>
          <p:nvPr/>
        </p:nvSpPr>
        <p:spPr bwMode="auto">
          <a:xfrm>
            <a:off x="1447800" y="4648200"/>
            <a:ext cx="1905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a:solidFill>
                  <a:schemeClr val="bg1"/>
                </a:solidFill>
              </a:rPr>
              <a:t>kilogramo</a:t>
            </a:r>
          </a:p>
        </p:txBody>
      </p:sp>
      <p:sp>
        <p:nvSpPr>
          <p:cNvPr id="43014" name="Text Box 6"/>
          <p:cNvSpPr txBox="1">
            <a:spLocks noChangeArrowheads="1"/>
          </p:cNvSpPr>
          <p:nvPr/>
        </p:nvSpPr>
        <p:spPr bwMode="auto">
          <a:xfrm>
            <a:off x="4114800" y="4648200"/>
            <a:ext cx="1295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a:solidFill>
                  <a:schemeClr val="bg1"/>
                </a:solidFill>
              </a:rPr>
              <a:t>karate</a:t>
            </a:r>
          </a:p>
        </p:txBody>
      </p:sp>
      <p:sp>
        <p:nvSpPr>
          <p:cNvPr id="43015" name="Text Box 7"/>
          <p:cNvSpPr txBox="1">
            <a:spLocks noChangeArrowheads="1"/>
          </p:cNvSpPr>
          <p:nvPr/>
        </p:nvSpPr>
        <p:spPr bwMode="auto">
          <a:xfrm>
            <a:off x="6248400" y="4648200"/>
            <a:ext cx="1600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a:solidFill>
                  <a:schemeClr val="bg1"/>
                </a:solidFill>
              </a:rPr>
              <a:t>whisky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43010"/>
                                        </p:tgtEl>
                                        <p:attrNameLst>
                                          <p:attrName>style.visibility</p:attrName>
                                        </p:attrNameLst>
                                      </p:cBhvr>
                                      <p:to>
                                        <p:strVal val="visible"/>
                                      </p:to>
                                    </p:set>
                                    <p:animEffect transition="in" filter="wipe(left)">
                                      <p:cBhvr>
                                        <p:cTn id="7" dur="200"/>
                                        <p:tgtEl>
                                          <p:spTgt spid="430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43011"/>
                                        </p:tgtEl>
                                        <p:attrNameLst>
                                          <p:attrName>style.visibility</p:attrName>
                                        </p:attrNameLst>
                                      </p:cBhvr>
                                      <p:to>
                                        <p:strVal val="visible"/>
                                      </p:to>
                                    </p:set>
                                    <p:animEffect transition="in" filter="dissolve">
                                      <p:cBhvr>
                                        <p:cTn id="12" dur="500"/>
                                        <p:tgtEl>
                                          <p:spTgt spid="4301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3012"/>
                                        </p:tgtEl>
                                        <p:attrNameLst>
                                          <p:attrName>style.visibility</p:attrName>
                                        </p:attrNameLst>
                                      </p:cBhvr>
                                      <p:to>
                                        <p:strVal val="visible"/>
                                      </p:to>
                                    </p:set>
                                    <p:animEffect transition="in" filter="dissolve">
                                      <p:cBhvr>
                                        <p:cTn id="17" dur="400"/>
                                        <p:tgtEl>
                                          <p:spTgt spid="4301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3013"/>
                                        </p:tgtEl>
                                        <p:attrNameLst>
                                          <p:attrName>style.visibility</p:attrName>
                                        </p:attrNameLst>
                                      </p:cBhvr>
                                      <p:to>
                                        <p:strVal val="visible"/>
                                      </p:to>
                                    </p:set>
                                    <p:animEffect transition="in" filter="fade">
                                      <p:cBhvr>
                                        <p:cTn id="22" dur="300"/>
                                        <p:tgtEl>
                                          <p:spTgt spid="4301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3014"/>
                                        </p:tgtEl>
                                        <p:attrNameLst>
                                          <p:attrName>style.visibility</p:attrName>
                                        </p:attrNameLst>
                                      </p:cBhvr>
                                      <p:to>
                                        <p:strVal val="visible"/>
                                      </p:to>
                                    </p:set>
                                    <p:animEffect transition="in" filter="fade">
                                      <p:cBhvr>
                                        <p:cTn id="27" dur="300"/>
                                        <p:tgtEl>
                                          <p:spTgt spid="43014"/>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3015"/>
                                        </p:tgtEl>
                                        <p:attrNameLst>
                                          <p:attrName>style.visibility</p:attrName>
                                        </p:attrNameLst>
                                      </p:cBhvr>
                                      <p:to>
                                        <p:strVal val="visible"/>
                                      </p:to>
                                    </p:set>
                                    <p:animEffect transition="in" filter="fade">
                                      <p:cBhvr>
                                        <p:cTn id="32" dur="300"/>
                                        <p:tgtEl>
                                          <p:spTgt spid="430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2" grpId="0"/>
      <p:bldP spid="43013" grpId="0"/>
      <p:bldP spid="43014" grpId="0"/>
      <p:bldP spid="4301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versational Spanish 1 Spanish alphabet.mp4">
            <a:hlinkClick r:id="" action="ppaction://media"/>
          </p:cNvPr>
          <p:cNvPicPr>
            <a:picLocks noRot="1" noChangeAspect="1"/>
          </p:cNvPicPr>
          <p:nvPr>
            <a:videoFile r:link="rId1"/>
          </p:nvPr>
        </p:nvPicPr>
        <p:blipFill>
          <a:blip r:embed="rId3">
            <a:extLst>
              <a:ext uri="{28A0092B-C50C-407E-A947-70E740481C1C}">
                <a14:useLocalDpi xmlns:a14="http://schemas.microsoft.com/office/drawing/2010/main" val="0"/>
              </a:ext>
            </a:extLst>
          </a:blip>
          <a:srcRect/>
          <a:stretch>
            <a:fillRect/>
          </a:stretch>
        </p:blipFill>
        <p:spPr bwMode="auto">
          <a:xfrm>
            <a:off x="11113"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1" name="TextBox 4"/>
          <p:cNvSpPr txBox="1">
            <a:spLocks noChangeArrowheads="1"/>
          </p:cNvSpPr>
          <p:nvPr/>
        </p:nvSpPr>
        <p:spPr bwMode="auto">
          <a:xfrm>
            <a:off x="1600200" y="5334000"/>
            <a:ext cx="58674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4000">
                <a:solidFill>
                  <a:schemeClr val="bg1"/>
                </a:solidFill>
              </a:rPr>
              <a:t>Please follow along and practice with the speaker</a:t>
            </a:r>
          </a:p>
        </p:txBody>
      </p:sp>
      <p:sp>
        <p:nvSpPr>
          <p:cNvPr id="53252" name="Rectangle 5"/>
          <p:cNvSpPr>
            <a:spLocks noChangeArrowheads="1"/>
          </p:cNvSpPr>
          <p:nvPr/>
        </p:nvSpPr>
        <p:spPr bwMode="auto">
          <a:xfrm>
            <a:off x="0" y="5210175"/>
            <a:ext cx="192405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000" dirty="0">
                <a:hlinkClick r:id="rId4"/>
              </a:rPr>
              <a:t>https://www.youtube.com/watch?v=pltdDF_tDdc</a:t>
            </a:r>
            <a:endParaRPr lang="en-US" altLang="en-US" sz="1000" dirty="0"/>
          </a:p>
          <a:p>
            <a:pPr>
              <a:spcBef>
                <a:spcPct val="0"/>
              </a:spcBef>
              <a:buFontTx/>
              <a:buNone/>
            </a:pPr>
            <a:endParaRPr lang="en-US" altLang="en-US" sz="1000" dirty="0"/>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WordArt 2" descr="Woven mat"/>
          <p:cNvSpPr>
            <a:spLocks noChangeArrowheads="1" noChangeShapeType="1" noTextEdit="1"/>
          </p:cNvSpPr>
          <p:nvPr/>
        </p:nvSpPr>
        <p:spPr bwMode="auto">
          <a:xfrm>
            <a:off x="2667000" y="457200"/>
            <a:ext cx="457200" cy="1981200"/>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contourClr>
                <a:srgbClr val="FFFFFF"/>
              </a:contourClr>
            </a:sp3d>
          </a:bodyPr>
          <a:lstStyle/>
          <a:p>
            <a:pPr algn="ctr"/>
            <a:r>
              <a:rPr lang="en-US" sz="9600" kern="10">
                <a:ln w="9525">
                  <a:round/>
                  <a:headEnd/>
                  <a:tailEnd/>
                </a:ln>
                <a:blipFill dpi="0" rotWithShape="0">
                  <a:blip r:embed="rId3"/>
                  <a:srcRect/>
                  <a:tile tx="0" ty="0" sx="100000" sy="100000" flip="none" algn="tl"/>
                </a:blipFill>
                <a:latin typeface="Arial Black" panose="020B0A04020102020204" pitchFamily="34" charset="0"/>
              </a:rPr>
              <a:t>l</a:t>
            </a:r>
          </a:p>
        </p:txBody>
      </p:sp>
      <p:sp>
        <p:nvSpPr>
          <p:cNvPr id="44035" name="WordArt 3" descr="Stationery"/>
          <p:cNvSpPr>
            <a:spLocks noChangeArrowheads="1" noChangeShapeType="1" noTextEdit="1"/>
          </p:cNvSpPr>
          <p:nvPr/>
        </p:nvSpPr>
        <p:spPr bwMode="auto">
          <a:xfrm>
            <a:off x="4267200" y="685800"/>
            <a:ext cx="2667000" cy="1724025"/>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contourClr>
                <a:srgbClr val="FFFFFF"/>
              </a:contourClr>
            </a:sp3d>
          </a:bodyPr>
          <a:lstStyle/>
          <a:p>
            <a:pPr algn="ctr"/>
            <a:r>
              <a:rPr lang="en-US" sz="9600" kern="10">
                <a:ln w="9525">
                  <a:round/>
                  <a:headEnd/>
                  <a:tailEnd/>
                </a:ln>
                <a:blipFill dpi="0" rotWithShape="0">
                  <a:blip r:embed="rId4"/>
                  <a:srcRect/>
                  <a:tile tx="0" ty="0" sx="100000" sy="100000" flip="none" algn="tl"/>
                </a:blipFill>
                <a:latin typeface="Modern No. 20" panose="02070704070505020303" pitchFamily="18" charset="0"/>
              </a:rPr>
              <a:t>(ele)</a:t>
            </a:r>
          </a:p>
        </p:txBody>
      </p:sp>
      <p:sp>
        <p:nvSpPr>
          <p:cNvPr id="44036" name="Text Box 4"/>
          <p:cNvSpPr txBox="1">
            <a:spLocks noChangeArrowheads="1"/>
          </p:cNvSpPr>
          <p:nvPr/>
        </p:nvSpPr>
        <p:spPr bwMode="auto">
          <a:xfrm>
            <a:off x="1447800" y="2590800"/>
            <a:ext cx="6934200" cy="162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90000"/>
              </a:lnSpc>
              <a:spcBef>
                <a:spcPct val="50000"/>
              </a:spcBef>
              <a:buFontTx/>
              <a:buNone/>
            </a:pPr>
            <a:r>
              <a:rPr lang="en-US" altLang="en-US" sz="2800">
                <a:solidFill>
                  <a:schemeClr val="bg1"/>
                </a:solidFill>
              </a:rPr>
              <a:t>The “l” is pronounced with the tip of the tongue against the alveolar ridge as in English; however, the tongue is held straight rather than slightly curled.</a:t>
            </a:r>
          </a:p>
        </p:txBody>
      </p:sp>
      <p:sp>
        <p:nvSpPr>
          <p:cNvPr id="44044" name="Freeform 12"/>
          <p:cNvSpPr>
            <a:spLocks/>
          </p:cNvSpPr>
          <p:nvPr/>
        </p:nvSpPr>
        <p:spPr bwMode="auto">
          <a:xfrm>
            <a:off x="3914775" y="5584825"/>
            <a:ext cx="527050" cy="292100"/>
          </a:xfrm>
          <a:custGeom>
            <a:avLst/>
            <a:gdLst>
              <a:gd name="T0" fmla="*/ 2147483646 w 440"/>
              <a:gd name="T1" fmla="*/ 2147483646 h 208"/>
              <a:gd name="T2" fmla="*/ 2147483646 w 440"/>
              <a:gd name="T3" fmla="*/ 2147483646 h 208"/>
              <a:gd name="T4" fmla="*/ 2147483646 w 440"/>
              <a:gd name="T5" fmla="*/ 2147483646 h 208"/>
              <a:gd name="T6" fmla="*/ 2147483646 w 440"/>
              <a:gd name="T7" fmla="*/ 2147483646 h 208"/>
              <a:gd name="T8" fmla="*/ 2147483646 w 440"/>
              <a:gd name="T9" fmla="*/ 2147483646 h 20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40" h="208">
                <a:moveTo>
                  <a:pt x="440" y="112"/>
                </a:moveTo>
                <a:cubicBezTo>
                  <a:pt x="304" y="72"/>
                  <a:pt x="168" y="32"/>
                  <a:pt x="104" y="16"/>
                </a:cubicBezTo>
                <a:cubicBezTo>
                  <a:pt x="40" y="0"/>
                  <a:pt x="64" y="8"/>
                  <a:pt x="56" y="16"/>
                </a:cubicBezTo>
                <a:cubicBezTo>
                  <a:pt x="48" y="24"/>
                  <a:pt x="0" y="32"/>
                  <a:pt x="56" y="64"/>
                </a:cubicBezTo>
                <a:cubicBezTo>
                  <a:pt x="112" y="96"/>
                  <a:pt x="336" y="184"/>
                  <a:pt x="392" y="208"/>
                </a:cubicBezTo>
              </a:path>
            </a:pathLst>
          </a:custGeom>
          <a:noFill/>
          <a:ln w="158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44045" name="Group 13"/>
          <p:cNvGrpSpPr>
            <a:grpSpLocks/>
          </p:cNvGrpSpPr>
          <p:nvPr/>
        </p:nvGrpSpPr>
        <p:grpSpPr bwMode="auto">
          <a:xfrm>
            <a:off x="3429000" y="4267200"/>
            <a:ext cx="1981200" cy="2171700"/>
            <a:chOff x="1920" y="1992"/>
            <a:chExt cx="1584" cy="1704"/>
          </a:xfrm>
        </p:grpSpPr>
        <p:grpSp>
          <p:nvGrpSpPr>
            <p:cNvPr id="54284" name="Group 14"/>
            <p:cNvGrpSpPr>
              <a:grpSpLocks/>
            </p:cNvGrpSpPr>
            <p:nvPr/>
          </p:nvGrpSpPr>
          <p:grpSpPr bwMode="auto">
            <a:xfrm>
              <a:off x="1920" y="1992"/>
              <a:ext cx="1584" cy="1704"/>
              <a:chOff x="1920" y="2136"/>
              <a:chExt cx="1344" cy="1464"/>
            </a:xfrm>
          </p:grpSpPr>
          <p:sp>
            <p:nvSpPr>
              <p:cNvPr id="54287" name="Freeform 15"/>
              <p:cNvSpPr>
                <a:spLocks/>
              </p:cNvSpPr>
              <p:nvPr/>
            </p:nvSpPr>
            <p:spPr bwMode="auto">
              <a:xfrm>
                <a:off x="1920" y="2136"/>
                <a:ext cx="1344" cy="1464"/>
              </a:xfrm>
              <a:custGeom>
                <a:avLst/>
                <a:gdLst>
                  <a:gd name="T0" fmla="*/ 240 w 1344"/>
                  <a:gd name="T1" fmla="*/ 888 h 1464"/>
                  <a:gd name="T2" fmla="*/ 240 w 1344"/>
                  <a:gd name="T3" fmla="*/ 792 h 1464"/>
                  <a:gd name="T4" fmla="*/ 96 w 1344"/>
                  <a:gd name="T5" fmla="*/ 792 h 1464"/>
                  <a:gd name="T6" fmla="*/ 0 w 1344"/>
                  <a:gd name="T7" fmla="*/ 696 h 1464"/>
                  <a:gd name="T8" fmla="*/ 96 w 1344"/>
                  <a:gd name="T9" fmla="*/ 600 h 1464"/>
                  <a:gd name="T10" fmla="*/ 240 w 1344"/>
                  <a:gd name="T11" fmla="*/ 456 h 1464"/>
                  <a:gd name="T12" fmla="*/ 288 w 1344"/>
                  <a:gd name="T13" fmla="*/ 408 h 1464"/>
                  <a:gd name="T14" fmla="*/ 336 w 1344"/>
                  <a:gd name="T15" fmla="*/ 264 h 1464"/>
                  <a:gd name="T16" fmla="*/ 528 w 1344"/>
                  <a:gd name="T17" fmla="*/ 72 h 1464"/>
                  <a:gd name="T18" fmla="*/ 720 w 1344"/>
                  <a:gd name="T19" fmla="*/ 24 h 1464"/>
                  <a:gd name="T20" fmla="*/ 912 w 1344"/>
                  <a:gd name="T21" fmla="*/ 24 h 1464"/>
                  <a:gd name="T22" fmla="*/ 1200 w 1344"/>
                  <a:gd name="T23" fmla="*/ 168 h 1464"/>
                  <a:gd name="T24" fmla="*/ 1296 w 1344"/>
                  <a:gd name="T25" fmla="*/ 312 h 1464"/>
                  <a:gd name="T26" fmla="*/ 1344 w 1344"/>
                  <a:gd name="T27" fmla="*/ 552 h 1464"/>
                  <a:gd name="T28" fmla="*/ 1296 w 1344"/>
                  <a:gd name="T29" fmla="*/ 840 h 1464"/>
                  <a:gd name="T30" fmla="*/ 1104 w 1344"/>
                  <a:gd name="T31" fmla="*/ 1032 h 1464"/>
                  <a:gd name="T32" fmla="*/ 1056 w 1344"/>
                  <a:gd name="T33" fmla="*/ 1128 h 1464"/>
                  <a:gd name="T34" fmla="*/ 1008 w 1344"/>
                  <a:gd name="T35" fmla="*/ 1368 h 1464"/>
                  <a:gd name="T36" fmla="*/ 1008 w 1344"/>
                  <a:gd name="T37" fmla="*/ 1464 h 146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344" h="1464">
                    <a:moveTo>
                      <a:pt x="240" y="888"/>
                    </a:moveTo>
                    <a:cubicBezTo>
                      <a:pt x="252" y="848"/>
                      <a:pt x="264" y="808"/>
                      <a:pt x="240" y="792"/>
                    </a:cubicBezTo>
                    <a:cubicBezTo>
                      <a:pt x="216" y="776"/>
                      <a:pt x="136" y="808"/>
                      <a:pt x="96" y="792"/>
                    </a:cubicBezTo>
                    <a:cubicBezTo>
                      <a:pt x="56" y="776"/>
                      <a:pt x="0" y="728"/>
                      <a:pt x="0" y="696"/>
                    </a:cubicBezTo>
                    <a:cubicBezTo>
                      <a:pt x="0" y="664"/>
                      <a:pt x="56" y="640"/>
                      <a:pt x="96" y="600"/>
                    </a:cubicBezTo>
                    <a:cubicBezTo>
                      <a:pt x="136" y="560"/>
                      <a:pt x="208" y="488"/>
                      <a:pt x="240" y="456"/>
                    </a:cubicBezTo>
                    <a:cubicBezTo>
                      <a:pt x="272" y="424"/>
                      <a:pt x="272" y="440"/>
                      <a:pt x="288" y="408"/>
                    </a:cubicBezTo>
                    <a:cubicBezTo>
                      <a:pt x="304" y="376"/>
                      <a:pt x="296" y="320"/>
                      <a:pt x="336" y="264"/>
                    </a:cubicBezTo>
                    <a:cubicBezTo>
                      <a:pt x="376" y="208"/>
                      <a:pt x="464" y="112"/>
                      <a:pt x="528" y="72"/>
                    </a:cubicBezTo>
                    <a:cubicBezTo>
                      <a:pt x="592" y="32"/>
                      <a:pt x="656" y="32"/>
                      <a:pt x="720" y="24"/>
                    </a:cubicBezTo>
                    <a:cubicBezTo>
                      <a:pt x="784" y="16"/>
                      <a:pt x="832" y="0"/>
                      <a:pt x="912" y="24"/>
                    </a:cubicBezTo>
                    <a:cubicBezTo>
                      <a:pt x="992" y="48"/>
                      <a:pt x="1136" y="120"/>
                      <a:pt x="1200" y="168"/>
                    </a:cubicBezTo>
                    <a:cubicBezTo>
                      <a:pt x="1264" y="216"/>
                      <a:pt x="1272" y="248"/>
                      <a:pt x="1296" y="312"/>
                    </a:cubicBezTo>
                    <a:cubicBezTo>
                      <a:pt x="1320" y="376"/>
                      <a:pt x="1344" y="464"/>
                      <a:pt x="1344" y="552"/>
                    </a:cubicBezTo>
                    <a:cubicBezTo>
                      <a:pt x="1344" y="640"/>
                      <a:pt x="1336" y="760"/>
                      <a:pt x="1296" y="840"/>
                    </a:cubicBezTo>
                    <a:cubicBezTo>
                      <a:pt x="1256" y="920"/>
                      <a:pt x="1144" y="984"/>
                      <a:pt x="1104" y="1032"/>
                    </a:cubicBezTo>
                    <a:cubicBezTo>
                      <a:pt x="1064" y="1080"/>
                      <a:pt x="1072" y="1072"/>
                      <a:pt x="1056" y="1128"/>
                    </a:cubicBezTo>
                    <a:cubicBezTo>
                      <a:pt x="1040" y="1184"/>
                      <a:pt x="1016" y="1312"/>
                      <a:pt x="1008" y="1368"/>
                    </a:cubicBezTo>
                    <a:cubicBezTo>
                      <a:pt x="1000" y="1424"/>
                      <a:pt x="1008" y="1448"/>
                      <a:pt x="1008" y="1464"/>
                    </a:cubicBezTo>
                  </a:path>
                </a:pathLst>
              </a:cu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288" name="Freeform 16"/>
              <p:cNvSpPr>
                <a:spLocks/>
              </p:cNvSpPr>
              <p:nvPr/>
            </p:nvSpPr>
            <p:spPr bwMode="auto">
              <a:xfrm>
                <a:off x="2160" y="2880"/>
                <a:ext cx="496" cy="720"/>
              </a:xfrm>
              <a:custGeom>
                <a:avLst/>
                <a:gdLst>
                  <a:gd name="T0" fmla="*/ 0 w 496"/>
                  <a:gd name="T1" fmla="*/ 144 h 720"/>
                  <a:gd name="T2" fmla="*/ 144 w 496"/>
                  <a:gd name="T3" fmla="*/ 144 h 720"/>
                  <a:gd name="T4" fmla="*/ 192 w 496"/>
                  <a:gd name="T5" fmla="*/ 96 h 720"/>
                  <a:gd name="T6" fmla="*/ 336 w 496"/>
                  <a:gd name="T7" fmla="*/ 0 h 720"/>
                  <a:gd name="T8" fmla="*/ 480 w 496"/>
                  <a:gd name="T9" fmla="*/ 96 h 720"/>
                  <a:gd name="T10" fmla="*/ 432 w 496"/>
                  <a:gd name="T11" fmla="*/ 336 h 720"/>
                  <a:gd name="T12" fmla="*/ 336 w 496"/>
                  <a:gd name="T13" fmla="*/ 384 h 720"/>
                  <a:gd name="T14" fmla="*/ 192 w 496"/>
                  <a:gd name="T15" fmla="*/ 336 h 720"/>
                  <a:gd name="T16" fmla="*/ 48 w 496"/>
                  <a:gd name="T17" fmla="*/ 336 h 720"/>
                  <a:gd name="T18" fmla="*/ 48 w 496"/>
                  <a:gd name="T19" fmla="*/ 528 h 720"/>
                  <a:gd name="T20" fmla="*/ 288 w 496"/>
                  <a:gd name="T21" fmla="*/ 576 h 720"/>
                  <a:gd name="T22" fmla="*/ 384 w 496"/>
                  <a:gd name="T23" fmla="*/ 624 h 720"/>
                  <a:gd name="T24" fmla="*/ 384 w 496"/>
                  <a:gd name="T25" fmla="*/ 720 h 7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96" h="720">
                    <a:moveTo>
                      <a:pt x="0" y="144"/>
                    </a:moveTo>
                    <a:cubicBezTo>
                      <a:pt x="56" y="148"/>
                      <a:pt x="112" y="152"/>
                      <a:pt x="144" y="144"/>
                    </a:cubicBezTo>
                    <a:cubicBezTo>
                      <a:pt x="176" y="136"/>
                      <a:pt x="160" y="120"/>
                      <a:pt x="192" y="96"/>
                    </a:cubicBezTo>
                    <a:cubicBezTo>
                      <a:pt x="224" y="72"/>
                      <a:pt x="288" y="0"/>
                      <a:pt x="336" y="0"/>
                    </a:cubicBezTo>
                    <a:cubicBezTo>
                      <a:pt x="384" y="0"/>
                      <a:pt x="464" y="40"/>
                      <a:pt x="480" y="96"/>
                    </a:cubicBezTo>
                    <a:cubicBezTo>
                      <a:pt x="496" y="152"/>
                      <a:pt x="456" y="288"/>
                      <a:pt x="432" y="336"/>
                    </a:cubicBezTo>
                    <a:cubicBezTo>
                      <a:pt x="408" y="384"/>
                      <a:pt x="376" y="384"/>
                      <a:pt x="336" y="384"/>
                    </a:cubicBezTo>
                    <a:cubicBezTo>
                      <a:pt x="296" y="384"/>
                      <a:pt x="240" y="344"/>
                      <a:pt x="192" y="336"/>
                    </a:cubicBezTo>
                    <a:cubicBezTo>
                      <a:pt x="144" y="328"/>
                      <a:pt x="72" y="304"/>
                      <a:pt x="48" y="336"/>
                    </a:cubicBezTo>
                    <a:cubicBezTo>
                      <a:pt x="24" y="368"/>
                      <a:pt x="8" y="488"/>
                      <a:pt x="48" y="528"/>
                    </a:cubicBezTo>
                    <a:cubicBezTo>
                      <a:pt x="88" y="568"/>
                      <a:pt x="232" y="560"/>
                      <a:pt x="288" y="576"/>
                    </a:cubicBezTo>
                    <a:cubicBezTo>
                      <a:pt x="344" y="592"/>
                      <a:pt x="368" y="600"/>
                      <a:pt x="384" y="624"/>
                    </a:cubicBezTo>
                    <a:cubicBezTo>
                      <a:pt x="400" y="648"/>
                      <a:pt x="384" y="704"/>
                      <a:pt x="384" y="720"/>
                    </a:cubicBezTo>
                  </a:path>
                </a:pathLst>
              </a:cu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54285" name="Freeform 17"/>
            <p:cNvSpPr>
              <a:spLocks/>
            </p:cNvSpPr>
            <p:nvPr/>
          </p:nvSpPr>
          <p:spPr bwMode="auto">
            <a:xfrm>
              <a:off x="2256" y="2312"/>
              <a:ext cx="144" cy="168"/>
            </a:xfrm>
            <a:custGeom>
              <a:avLst/>
              <a:gdLst>
                <a:gd name="T0" fmla="*/ 48 w 144"/>
                <a:gd name="T1" fmla="*/ 16 h 168"/>
                <a:gd name="T2" fmla="*/ 96 w 144"/>
                <a:gd name="T3" fmla="*/ 16 h 168"/>
                <a:gd name="T4" fmla="*/ 144 w 144"/>
                <a:gd name="T5" fmla="*/ 112 h 168"/>
                <a:gd name="T6" fmla="*/ 96 w 144"/>
                <a:gd name="T7" fmla="*/ 160 h 168"/>
                <a:gd name="T8" fmla="*/ 0 w 144"/>
                <a:gd name="T9" fmla="*/ 160 h 1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4" h="168">
                  <a:moveTo>
                    <a:pt x="48" y="16"/>
                  </a:moveTo>
                  <a:cubicBezTo>
                    <a:pt x="64" y="8"/>
                    <a:pt x="80" y="0"/>
                    <a:pt x="96" y="16"/>
                  </a:cubicBezTo>
                  <a:cubicBezTo>
                    <a:pt x="112" y="32"/>
                    <a:pt x="144" y="88"/>
                    <a:pt x="144" y="112"/>
                  </a:cubicBezTo>
                  <a:cubicBezTo>
                    <a:pt x="144" y="136"/>
                    <a:pt x="120" y="152"/>
                    <a:pt x="96" y="160"/>
                  </a:cubicBezTo>
                  <a:cubicBezTo>
                    <a:pt x="72" y="168"/>
                    <a:pt x="16" y="160"/>
                    <a:pt x="0" y="160"/>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286" name="Oval 18"/>
            <p:cNvSpPr>
              <a:spLocks noChangeArrowheads="1"/>
            </p:cNvSpPr>
            <p:nvPr/>
          </p:nvSpPr>
          <p:spPr bwMode="auto">
            <a:xfrm>
              <a:off x="2274" y="2353"/>
              <a:ext cx="48" cy="86"/>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sp>
        <p:nvSpPr>
          <p:cNvPr id="44052" name="Text Box 20"/>
          <p:cNvSpPr txBox="1">
            <a:spLocks noChangeArrowheads="1"/>
          </p:cNvSpPr>
          <p:nvPr/>
        </p:nvSpPr>
        <p:spPr bwMode="auto">
          <a:xfrm>
            <a:off x="1524000" y="4495800"/>
            <a:ext cx="1981200"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80000"/>
              </a:lnSpc>
              <a:spcBef>
                <a:spcPct val="50000"/>
              </a:spcBef>
              <a:buFontTx/>
              <a:buNone/>
            </a:pPr>
            <a:r>
              <a:rPr lang="en-US" altLang="en-US" sz="2400">
                <a:solidFill>
                  <a:schemeClr val="bg1"/>
                </a:solidFill>
              </a:rPr>
              <a:t>alveolar ridge</a:t>
            </a:r>
          </a:p>
        </p:txBody>
      </p:sp>
      <p:sp>
        <p:nvSpPr>
          <p:cNvPr id="44053" name="Line 21"/>
          <p:cNvSpPr>
            <a:spLocks noChangeShapeType="1"/>
          </p:cNvSpPr>
          <p:nvPr/>
        </p:nvSpPr>
        <p:spPr bwMode="auto">
          <a:xfrm>
            <a:off x="3352800" y="4800600"/>
            <a:ext cx="603250" cy="717550"/>
          </a:xfrm>
          <a:prstGeom prst="line">
            <a:avLst/>
          </a:prstGeom>
          <a:noFill/>
          <a:ln w="127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054" name="Text Box 22"/>
          <p:cNvSpPr txBox="1">
            <a:spLocks noChangeArrowheads="1"/>
          </p:cNvSpPr>
          <p:nvPr/>
        </p:nvSpPr>
        <p:spPr bwMode="auto">
          <a:xfrm>
            <a:off x="6324600" y="4343400"/>
            <a:ext cx="1371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a:solidFill>
                  <a:schemeClr val="bg1"/>
                </a:solidFill>
              </a:rPr>
              <a:t>lotería</a:t>
            </a:r>
          </a:p>
        </p:txBody>
      </p:sp>
      <p:sp>
        <p:nvSpPr>
          <p:cNvPr id="44055" name="Text Box 23"/>
          <p:cNvSpPr txBox="1">
            <a:spLocks noChangeArrowheads="1"/>
          </p:cNvSpPr>
          <p:nvPr/>
        </p:nvSpPr>
        <p:spPr bwMode="auto">
          <a:xfrm>
            <a:off x="6324600" y="4876800"/>
            <a:ext cx="1371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a:solidFill>
                  <a:schemeClr val="bg1"/>
                </a:solidFill>
              </a:rPr>
              <a:t>Lalo</a:t>
            </a:r>
          </a:p>
        </p:txBody>
      </p:sp>
      <p:sp>
        <p:nvSpPr>
          <p:cNvPr id="44056" name="Text Box 24"/>
          <p:cNvSpPr txBox="1">
            <a:spLocks noChangeArrowheads="1"/>
          </p:cNvSpPr>
          <p:nvPr/>
        </p:nvSpPr>
        <p:spPr bwMode="auto">
          <a:xfrm>
            <a:off x="6324600" y="5410200"/>
            <a:ext cx="1066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a:solidFill>
                  <a:schemeClr val="bg1"/>
                </a:solidFill>
              </a:rPr>
              <a:t>azul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44034"/>
                                        </p:tgtEl>
                                        <p:attrNameLst>
                                          <p:attrName>style.visibility</p:attrName>
                                        </p:attrNameLst>
                                      </p:cBhvr>
                                      <p:to>
                                        <p:strVal val="visible"/>
                                      </p:to>
                                    </p:set>
                                    <p:animEffect transition="in" filter="wipe(left)">
                                      <p:cBhvr>
                                        <p:cTn id="7" dur="200"/>
                                        <p:tgtEl>
                                          <p:spTgt spid="4403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44035"/>
                                        </p:tgtEl>
                                        <p:attrNameLst>
                                          <p:attrName>style.visibility</p:attrName>
                                        </p:attrNameLst>
                                      </p:cBhvr>
                                      <p:to>
                                        <p:strVal val="visible"/>
                                      </p:to>
                                    </p:set>
                                    <p:animEffect transition="in" filter="dissolve">
                                      <p:cBhvr>
                                        <p:cTn id="12" dur="500"/>
                                        <p:tgtEl>
                                          <p:spTgt spid="4403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4036"/>
                                        </p:tgtEl>
                                        <p:attrNameLst>
                                          <p:attrName>style.visibility</p:attrName>
                                        </p:attrNameLst>
                                      </p:cBhvr>
                                      <p:to>
                                        <p:strVal val="visible"/>
                                      </p:to>
                                    </p:set>
                                    <p:animEffect transition="in" filter="dissolve">
                                      <p:cBhvr>
                                        <p:cTn id="17" dur="400"/>
                                        <p:tgtEl>
                                          <p:spTgt spid="44036"/>
                                        </p:tgtEl>
                                      </p:cBhvr>
                                    </p:animEffect>
                                  </p:childTnLst>
                                </p:cTn>
                              </p:par>
                            </p:childTnLst>
                          </p:cTn>
                        </p:par>
                        <p:par>
                          <p:cTn id="18" fill="hold" nodeType="afterGroup">
                            <p:stCondLst>
                              <p:cond delay="400"/>
                            </p:stCondLst>
                            <p:childTnLst>
                              <p:par>
                                <p:cTn id="19" presetID="10" presetClass="entr" presetSubtype="0" fill="hold" nodeType="afterEffect">
                                  <p:stCondLst>
                                    <p:cond delay="0"/>
                                  </p:stCondLst>
                                  <p:childTnLst>
                                    <p:set>
                                      <p:cBhvr>
                                        <p:cTn id="20" dur="1" fill="hold">
                                          <p:stCondLst>
                                            <p:cond delay="0"/>
                                          </p:stCondLst>
                                        </p:cTn>
                                        <p:tgtEl>
                                          <p:spTgt spid="44045"/>
                                        </p:tgtEl>
                                        <p:attrNameLst>
                                          <p:attrName>style.visibility</p:attrName>
                                        </p:attrNameLst>
                                      </p:cBhvr>
                                      <p:to>
                                        <p:strVal val="visible"/>
                                      </p:to>
                                    </p:set>
                                    <p:animEffect transition="in" filter="fade">
                                      <p:cBhvr>
                                        <p:cTn id="21" dur="500"/>
                                        <p:tgtEl>
                                          <p:spTgt spid="44045"/>
                                        </p:tgtEl>
                                      </p:cBhvr>
                                    </p:animEffect>
                                  </p:childTnLst>
                                </p:cTn>
                              </p:par>
                            </p:childTnLst>
                          </p:cTn>
                        </p:par>
                        <p:par>
                          <p:cTn id="22" fill="hold" nodeType="afterGroup">
                            <p:stCondLst>
                              <p:cond delay="900"/>
                            </p:stCondLst>
                            <p:childTnLst>
                              <p:par>
                                <p:cTn id="23" presetID="22" presetClass="entr" presetSubtype="2" fill="hold" nodeType="afterEffect">
                                  <p:stCondLst>
                                    <p:cond delay="0"/>
                                  </p:stCondLst>
                                  <p:childTnLst>
                                    <p:set>
                                      <p:cBhvr>
                                        <p:cTn id="24" dur="1" fill="hold">
                                          <p:stCondLst>
                                            <p:cond delay="0"/>
                                          </p:stCondLst>
                                        </p:cTn>
                                        <p:tgtEl>
                                          <p:spTgt spid="44044"/>
                                        </p:tgtEl>
                                        <p:attrNameLst>
                                          <p:attrName>style.visibility</p:attrName>
                                        </p:attrNameLst>
                                      </p:cBhvr>
                                      <p:to>
                                        <p:strVal val="visible"/>
                                      </p:to>
                                    </p:set>
                                    <p:animEffect transition="in" filter="wipe(right)">
                                      <p:cBhvr>
                                        <p:cTn id="25" dur="500"/>
                                        <p:tgtEl>
                                          <p:spTgt spid="44044"/>
                                        </p:tgtEl>
                                      </p:cBhvr>
                                    </p:animEffect>
                                  </p:childTnLst>
                                </p:cTn>
                              </p:par>
                            </p:childTnLst>
                          </p:cTn>
                        </p:par>
                        <p:par>
                          <p:cTn id="26" fill="hold" nodeType="afterGroup">
                            <p:stCondLst>
                              <p:cond delay="1400"/>
                            </p:stCondLst>
                            <p:childTnLst>
                              <p:par>
                                <p:cTn id="27" presetID="10" presetClass="entr" presetSubtype="0" fill="hold" grpId="0" nodeType="afterEffect">
                                  <p:stCondLst>
                                    <p:cond delay="0"/>
                                  </p:stCondLst>
                                  <p:childTnLst>
                                    <p:set>
                                      <p:cBhvr>
                                        <p:cTn id="28" dur="1" fill="hold">
                                          <p:stCondLst>
                                            <p:cond delay="0"/>
                                          </p:stCondLst>
                                        </p:cTn>
                                        <p:tgtEl>
                                          <p:spTgt spid="44052"/>
                                        </p:tgtEl>
                                        <p:attrNameLst>
                                          <p:attrName>style.visibility</p:attrName>
                                        </p:attrNameLst>
                                      </p:cBhvr>
                                      <p:to>
                                        <p:strVal val="visible"/>
                                      </p:to>
                                    </p:set>
                                    <p:animEffect transition="in" filter="fade">
                                      <p:cBhvr>
                                        <p:cTn id="29" dur="300"/>
                                        <p:tgtEl>
                                          <p:spTgt spid="44052"/>
                                        </p:tgtEl>
                                      </p:cBhvr>
                                    </p:animEffect>
                                  </p:childTnLst>
                                </p:cTn>
                              </p:par>
                            </p:childTnLst>
                          </p:cTn>
                        </p:par>
                        <p:par>
                          <p:cTn id="30" fill="hold" nodeType="afterGroup">
                            <p:stCondLst>
                              <p:cond delay="1700"/>
                            </p:stCondLst>
                            <p:childTnLst>
                              <p:par>
                                <p:cTn id="31" presetID="22" presetClass="entr" presetSubtype="1" fill="hold" nodeType="afterEffect">
                                  <p:stCondLst>
                                    <p:cond delay="0"/>
                                  </p:stCondLst>
                                  <p:childTnLst>
                                    <p:set>
                                      <p:cBhvr>
                                        <p:cTn id="32" dur="1" fill="hold">
                                          <p:stCondLst>
                                            <p:cond delay="0"/>
                                          </p:stCondLst>
                                        </p:cTn>
                                        <p:tgtEl>
                                          <p:spTgt spid="44053"/>
                                        </p:tgtEl>
                                        <p:attrNameLst>
                                          <p:attrName>style.visibility</p:attrName>
                                        </p:attrNameLst>
                                      </p:cBhvr>
                                      <p:to>
                                        <p:strVal val="visible"/>
                                      </p:to>
                                    </p:set>
                                    <p:animEffect transition="in" filter="wipe(up)">
                                      <p:cBhvr>
                                        <p:cTn id="33" dur="300"/>
                                        <p:tgtEl>
                                          <p:spTgt spid="44053"/>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44054"/>
                                        </p:tgtEl>
                                        <p:attrNameLst>
                                          <p:attrName>style.visibility</p:attrName>
                                        </p:attrNameLst>
                                      </p:cBhvr>
                                      <p:to>
                                        <p:strVal val="visible"/>
                                      </p:to>
                                    </p:set>
                                    <p:animEffect transition="in" filter="fade">
                                      <p:cBhvr>
                                        <p:cTn id="38" dur="300"/>
                                        <p:tgtEl>
                                          <p:spTgt spid="44054"/>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44055"/>
                                        </p:tgtEl>
                                        <p:attrNameLst>
                                          <p:attrName>style.visibility</p:attrName>
                                        </p:attrNameLst>
                                      </p:cBhvr>
                                      <p:to>
                                        <p:strVal val="visible"/>
                                      </p:to>
                                    </p:set>
                                    <p:animEffect transition="in" filter="fade">
                                      <p:cBhvr>
                                        <p:cTn id="43" dur="300"/>
                                        <p:tgtEl>
                                          <p:spTgt spid="44055"/>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44056"/>
                                        </p:tgtEl>
                                        <p:attrNameLst>
                                          <p:attrName>style.visibility</p:attrName>
                                        </p:attrNameLst>
                                      </p:cBhvr>
                                      <p:to>
                                        <p:strVal val="visible"/>
                                      </p:to>
                                    </p:set>
                                    <p:animEffect transition="in" filter="fade">
                                      <p:cBhvr>
                                        <p:cTn id="48" dur="300"/>
                                        <p:tgtEl>
                                          <p:spTgt spid="440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6" grpId="0"/>
      <p:bldP spid="44052" grpId="0"/>
      <p:bldP spid="44054" grpId="0"/>
      <p:bldP spid="44055" grpId="0"/>
      <p:bldP spid="4405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WordArt 2" descr="Woven mat"/>
          <p:cNvSpPr>
            <a:spLocks noChangeArrowheads="1" noChangeShapeType="1" noTextEdit="1"/>
          </p:cNvSpPr>
          <p:nvPr/>
        </p:nvSpPr>
        <p:spPr bwMode="auto">
          <a:xfrm>
            <a:off x="2286000" y="800100"/>
            <a:ext cx="1295400" cy="1981200"/>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contourClr>
                <a:srgbClr val="FFFFFF"/>
              </a:contourClr>
            </a:sp3d>
          </a:bodyPr>
          <a:lstStyle/>
          <a:p>
            <a:pPr algn="ctr"/>
            <a:r>
              <a:rPr lang="en-US" sz="9600" kern="10">
                <a:ln w="9525">
                  <a:round/>
                  <a:headEnd/>
                  <a:tailEnd/>
                </a:ln>
                <a:blipFill dpi="0" rotWithShape="0">
                  <a:blip r:embed="rId3"/>
                  <a:srcRect/>
                  <a:tile tx="0" ty="0" sx="100000" sy="100000" flip="none" algn="tl"/>
                </a:blipFill>
                <a:latin typeface="Arial Black" panose="020B0A04020102020204" pitchFamily="34" charset="0"/>
              </a:rPr>
              <a:t>ll</a:t>
            </a:r>
          </a:p>
        </p:txBody>
      </p:sp>
      <p:sp>
        <p:nvSpPr>
          <p:cNvPr id="45059" name="WordArt 3" descr="Stationery"/>
          <p:cNvSpPr>
            <a:spLocks noChangeArrowheads="1" noChangeShapeType="1" noTextEdit="1"/>
          </p:cNvSpPr>
          <p:nvPr/>
        </p:nvSpPr>
        <p:spPr bwMode="auto">
          <a:xfrm>
            <a:off x="4495800" y="1028700"/>
            <a:ext cx="2895600" cy="1724025"/>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contourClr>
                <a:srgbClr val="FFFFFF"/>
              </a:contourClr>
            </a:sp3d>
          </a:bodyPr>
          <a:lstStyle/>
          <a:p>
            <a:pPr algn="ctr"/>
            <a:r>
              <a:rPr lang="en-US" sz="9600" kern="10">
                <a:ln w="9525">
                  <a:round/>
                  <a:headEnd/>
                  <a:tailEnd/>
                </a:ln>
                <a:blipFill dpi="0" rotWithShape="0">
                  <a:blip r:embed="rId4"/>
                  <a:srcRect/>
                  <a:tile tx="0" ty="0" sx="100000" sy="100000" flip="none" algn="tl"/>
                </a:blipFill>
                <a:latin typeface="Modern No. 20" panose="02070704070505020303" pitchFamily="18" charset="0"/>
              </a:rPr>
              <a:t>(elle)</a:t>
            </a:r>
          </a:p>
        </p:txBody>
      </p:sp>
      <p:sp>
        <p:nvSpPr>
          <p:cNvPr id="45060" name="WordArt 4" descr="Woven mat"/>
          <p:cNvSpPr>
            <a:spLocks noChangeArrowheads="1" noChangeShapeType="1" noTextEdit="1"/>
          </p:cNvSpPr>
          <p:nvPr/>
        </p:nvSpPr>
        <p:spPr bwMode="auto">
          <a:xfrm>
            <a:off x="1143000" y="533400"/>
            <a:ext cx="685800" cy="704850"/>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contourClr>
                <a:srgbClr val="FFFFFF"/>
              </a:contourClr>
            </a:sp3d>
          </a:bodyPr>
          <a:lstStyle/>
          <a:p>
            <a:pPr algn="ctr"/>
            <a:r>
              <a:rPr lang="en-US" sz="6000" kern="10">
                <a:ln w="9525">
                  <a:round/>
                  <a:headEnd/>
                  <a:tailEnd/>
                </a:ln>
                <a:blipFill dpi="0" rotWithShape="0">
                  <a:blip r:embed="rId3"/>
                  <a:srcRect/>
                  <a:tile tx="0" ty="0" sx="100000" sy="100000" flip="none" algn="tl"/>
                </a:blipFill>
                <a:latin typeface="Arial Black" panose="020B0A04020102020204" pitchFamily="34" charset="0"/>
              </a:rPr>
              <a:t>*</a:t>
            </a:r>
          </a:p>
        </p:txBody>
      </p:sp>
      <p:sp>
        <p:nvSpPr>
          <p:cNvPr id="45061" name="Text Box 5"/>
          <p:cNvSpPr txBox="1">
            <a:spLocks noChangeArrowheads="1"/>
          </p:cNvSpPr>
          <p:nvPr/>
        </p:nvSpPr>
        <p:spPr bwMode="auto">
          <a:xfrm>
            <a:off x="1447800" y="3498850"/>
            <a:ext cx="7162800" cy="162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90000"/>
              </a:lnSpc>
              <a:spcBef>
                <a:spcPct val="50000"/>
              </a:spcBef>
              <a:buFontTx/>
              <a:buNone/>
            </a:pPr>
            <a:r>
              <a:rPr lang="en-US" altLang="en-US" sz="2800">
                <a:solidFill>
                  <a:schemeClr val="bg1"/>
                </a:solidFill>
              </a:rPr>
              <a:t>Until 1994, “ll,” like “ch,” was a separate letter in Spanish, and words that began with this letter were listed separately in the dictionary.  See the next slide for more information.</a:t>
            </a:r>
          </a:p>
        </p:txBody>
      </p:sp>
      <p:sp>
        <p:nvSpPr>
          <p:cNvPr id="45062" name="WordArt 6" descr="Woven mat"/>
          <p:cNvSpPr>
            <a:spLocks noChangeArrowheads="1" noChangeShapeType="1" noTextEdit="1"/>
          </p:cNvSpPr>
          <p:nvPr/>
        </p:nvSpPr>
        <p:spPr bwMode="auto">
          <a:xfrm>
            <a:off x="914400" y="3251200"/>
            <a:ext cx="457200" cy="400050"/>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contourClr>
                <a:srgbClr val="FFFFFF"/>
              </a:contourClr>
            </a:sp3d>
          </a:bodyPr>
          <a:lstStyle/>
          <a:p>
            <a:pPr algn="ctr"/>
            <a:r>
              <a:rPr lang="en-US" sz="6000" kern="10">
                <a:ln w="9525">
                  <a:round/>
                  <a:headEnd/>
                  <a:tailEnd/>
                </a:ln>
                <a:blipFill dpi="0" rotWithShape="0">
                  <a:blip r:embed="rId3"/>
                  <a:srcRect/>
                  <a:tile tx="0" ty="0" sx="100000" sy="100000" flip="none" algn="tl"/>
                </a:blipFill>
                <a:latin typeface="Arial Black" panose="020B0A04020102020204"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45058"/>
                                        </p:tgtEl>
                                        <p:attrNameLst>
                                          <p:attrName>style.visibility</p:attrName>
                                        </p:attrNameLst>
                                      </p:cBhvr>
                                      <p:to>
                                        <p:strVal val="visible"/>
                                      </p:to>
                                    </p:set>
                                    <p:animEffect transition="in" filter="wipe(left)">
                                      <p:cBhvr>
                                        <p:cTn id="7" dur="200"/>
                                        <p:tgtEl>
                                          <p:spTgt spid="4505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45059"/>
                                        </p:tgtEl>
                                        <p:attrNameLst>
                                          <p:attrName>style.visibility</p:attrName>
                                        </p:attrNameLst>
                                      </p:cBhvr>
                                      <p:to>
                                        <p:strVal val="visible"/>
                                      </p:to>
                                    </p:set>
                                    <p:animEffect transition="in" filter="dissolve">
                                      <p:cBhvr>
                                        <p:cTn id="12" dur="500"/>
                                        <p:tgtEl>
                                          <p:spTgt spid="45059"/>
                                        </p:tgtEl>
                                      </p:cBhvr>
                                    </p:animEffect>
                                  </p:childTnLst>
                                </p:cTn>
                              </p:par>
                            </p:childTnLst>
                          </p:cTn>
                        </p:par>
                        <p:par>
                          <p:cTn id="13" fill="hold" nodeType="afterGroup">
                            <p:stCondLst>
                              <p:cond delay="500"/>
                            </p:stCondLst>
                            <p:childTnLst>
                              <p:par>
                                <p:cTn id="14" presetID="23" presetClass="entr" presetSubtype="288" fill="hold" nodeType="afterEffect">
                                  <p:stCondLst>
                                    <p:cond delay="0"/>
                                  </p:stCondLst>
                                  <p:childTnLst>
                                    <p:set>
                                      <p:cBhvr>
                                        <p:cTn id="15" dur="1" fill="hold">
                                          <p:stCondLst>
                                            <p:cond delay="0"/>
                                          </p:stCondLst>
                                        </p:cTn>
                                        <p:tgtEl>
                                          <p:spTgt spid="45060"/>
                                        </p:tgtEl>
                                        <p:attrNameLst>
                                          <p:attrName>style.visibility</p:attrName>
                                        </p:attrNameLst>
                                      </p:cBhvr>
                                      <p:to>
                                        <p:strVal val="visible"/>
                                      </p:to>
                                    </p:set>
                                    <p:anim calcmode="lin" valueType="num">
                                      <p:cBhvr>
                                        <p:cTn id="16" dur="300" fill="hold"/>
                                        <p:tgtEl>
                                          <p:spTgt spid="45060"/>
                                        </p:tgtEl>
                                        <p:attrNameLst>
                                          <p:attrName>ppt_w</p:attrName>
                                        </p:attrNameLst>
                                      </p:cBhvr>
                                      <p:tavLst>
                                        <p:tav tm="0">
                                          <p:val>
                                            <p:strVal val="4/3*#ppt_w"/>
                                          </p:val>
                                        </p:tav>
                                        <p:tav tm="100000">
                                          <p:val>
                                            <p:strVal val="#ppt_w"/>
                                          </p:val>
                                        </p:tav>
                                      </p:tavLst>
                                    </p:anim>
                                    <p:anim calcmode="lin" valueType="num">
                                      <p:cBhvr>
                                        <p:cTn id="17" dur="300" fill="hold"/>
                                        <p:tgtEl>
                                          <p:spTgt spid="45060"/>
                                        </p:tgtEl>
                                        <p:attrNameLst>
                                          <p:attrName>ppt_h</p:attrName>
                                        </p:attrNameLst>
                                      </p:cBhvr>
                                      <p:tavLst>
                                        <p:tav tm="0">
                                          <p:val>
                                            <p:strVal val="4/3*#ppt_h"/>
                                          </p:val>
                                        </p:tav>
                                        <p:tav tm="100000">
                                          <p:val>
                                            <p:strVal val="#ppt_h"/>
                                          </p:val>
                                        </p:tav>
                                      </p:tavLst>
                                    </p:anim>
                                  </p:childTnLst>
                                </p:cTn>
                              </p:par>
                            </p:childTnLst>
                          </p:cTn>
                        </p:par>
                        <p:par>
                          <p:cTn id="18" fill="hold" nodeType="afterGroup">
                            <p:stCondLst>
                              <p:cond delay="800"/>
                            </p:stCondLst>
                            <p:childTnLst>
                              <p:par>
                                <p:cTn id="19" presetID="23" presetClass="entr" presetSubtype="288" fill="hold" nodeType="afterEffect">
                                  <p:stCondLst>
                                    <p:cond delay="0"/>
                                  </p:stCondLst>
                                  <p:childTnLst>
                                    <p:set>
                                      <p:cBhvr>
                                        <p:cTn id="20" dur="1" fill="hold">
                                          <p:stCondLst>
                                            <p:cond delay="0"/>
                                          </p:stCondLst>
                                        </p:cTn>
                                        <p:tgtEl>
                                          <p:spTgt spid="45062"/>
                                        </p:tgtEl>
                                        <p:attrNameLst>
                                          <p:attrName>style.visibility</p:attrName>
                                        </p:attrNameLst>
                                      </p:cBhvr>
                                      <p:to>
                                        <p:strVal val="visible"/>
                                      </p:to>
                                    </p:set>
                                    <p:anim calcmode="lin" valueType="num">
                                      <p:cBhvr>
                                        <p:cTn id="21" dur="300" fill="hold"/>
                                        <p:tgtEl>
                                          <p:spTgt spid="45062"/>
                                        </p:tgtEl>
                                        <p:attrNameLst>
                                          <p:attrName>ppt_w</p:attrName>
                                        </p:attrNameLst>
                                      </p:cBhvr>
                                      <p:tavLst>
                                        <p:tav tm="0">
                                          <p:val>
                                            <p:strVal val="4/3*#ppt_w"/>
                                          </p:val>
                                        </p:tav>
                                        <p:tav tm="100000">
                                          <p:val>
                                            <p:strVal val="#ppt_w"/>
                                          </p:val>
                                        </p:tav>
                                      </p:tavLst>
                                    </p:anim>
                                    <p:anim calcmode="lin" valueType="num">
                                      <p:cBhvr>
                                        <p:cTn id="22" dur="300" fill="hold"/>
                                        <p:tgtEl>
                                          <p:spTgt spid="45062"/>
                                        </p:tgtEl>
                                        <p:attrNameLst>
                                          <p:attrName>ppt_h</p:attrName>
                                        </p:attrNameLst>
                                      </p:cBhvr>
                                      <p:tavLst>
                                        <p:tav tm="0">
                                          <p:val>
                                            <p:strVal val="4/3*#ppt_h"/>
                                          </p:val>
                                        </p:tav>
                                        <p:tav tm="100000">
                                          <p:val>
                                            <p:strVal val="#ppt_h"/>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45061"/>
                                        </p:tgtEl>
                                        <p:attrNameLst>
                                          <p:attrName>style.visibility</p:attrName>
                                        </p:attrNameLst>
                                      </p:cBhvr>
                                      <p:to>
                                        <p:strVal val="visible"/>
                                      </p:to>
                                    </p:set>
                                    <p:animEffect transition="in" filter="dissolve">
                                      <p:cBhvr>
                                        <p:cTn id="27" dur="400"/>
                                        <p:tgtEl>
                                          <p:spTgt spid="450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5" name="Text Box 5"/>
          <p:cNvSpPr txBox="1">
            <a:spLocks noChangeArrowheads="1"/>
          </p:cNvSpPr>
          <p:nvPr/>
        </p:nvSpPr>
        <p:spPr bwMode="auto">
          <a:xfrm>
            <a:off x="1676400" y="2971800"/>
            <a:ext cx="6324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90000"/>
              </a:lnSpc>
              <a:spcBef>
                <a:spcPct val="50000"/>
              </a:spcBef>
              <a:buFontTx/>
              <a:buNone/>
            </a:pPr>
            <a:r>
              <a:rPr lang="en-US" altLang="en-US" sz="2800">
                <a:solidFill>
                  <a:schemeClr val="bg1"/>
                </a:solidFill>
              </a:rPr>
              <a:t>The “ll” is pronounced like the English y.</a:t>
            </a:r>
          </a:p>
        </p:txBody>
      </p:sp>
      <p:sp>
        <p:nvSpPr>
          <p:cNvPr id="66567" name="Text Box 7"/>
          <p:cNvSpPr txBox="1">
            <a:spLocks noChangeArrowheads="1"/>
          </p:cNvSpPr>
          <p:nvPr/>
        </p:nvSpPr>
        <p:spPr bwMode="auto">
          <a:xfrm>
            <a:off x="3200400" y="3352800"/>
            <a:ext cx="33528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n-US" altLang="en-US" sz="4400">
                <a:solidFill>
                  <a:schemeClr val="bg1"/>
                </a:solidFill>
              </a:rPr>
              <a:t>ca</a:t>
            </a:r>
            <a:r>
              <a:rPr lang="en-US" altLang="en-US" sz="4400" u="sng">
                <a:solidFill>
                  <a:schemeClr val="bg1"/>
                </a:solidFill>
              </a:rPr>
              <a:t>ll</a:t>
            </a:r>
            <a:r>
              <a:rPr lang="en-US" altLang="en-US" sz="4400">
                <a:solidFill>
                  <a:schemeClr val="bg1"/>
                </a:solidFill>
              </a:rPr>
              <a:t>e = ca</a:t>
            </a:r>
            <a:r>
              <a:rPr lang="en-US" altLang="en-US" sz="4400" u="sng">
                <a:solidFill>
                  <a:schemeClr val="bg1"/>
                </a:solidFill>
              </a:rPr>
              <a:t>y</a:t>
            </a:r>
            <a:r>
              <a:rPr lang="en-US" altLang="en-US" sz="4400">
                <a:solidFill>
                  <a:schemeClr val="bg1"/>
                </a:solidFill>
              </a:rPr>
              <a:t>e</a:t>
            </a:r>
          </a:p>
        </p:txBody>
      </p:sp>
      <p:sp>
        <p:nvSpPr>
          <p:cNvPr id="66568" name="Text Box 8"/>
          <p:cNvSpPr txBox="1">
            <a:spLocks noChangeArrowheads="1"/>
          </p:cNvSpPr>
          <p:nvPr/>
        </p:nvSpPr>
        <p:spPr bwMode="auto">
          <a:xfrm>
            <a:off x="1433513" y="4114800"/>
            <a:ext cx="7100887" cy="124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90000"/>
              </a:lnSpc>
              <a:spcBef>
                <a:spcPct val="50000"/>
              </a:spcBef>
              <a:buFontTx/>
              <a:buNone/>
            </a:pPr>
            <a:r>
              <a:rPr lang="en-US" altLang="en-US" sz="2800">
                <a:solidFill>
                  <a:schemeClr val="bg1"/>
                </a:solidFill>
              </a:rPr>
              <a:t>In Spain, it was formerly pronounced as ly, and some conservative, older speakers still use this pronunciation.</a:t>
            </a:r>
          </a:p>
        </p:txBody>
      </p:sp>
      <p:sp>
        <p:nvSpPr>
          <p:cNvPr id="66569" name="Text Box 9"/>
          <p:cNvSpPr txBox="1">
            <a:spLocks noChangeArrowheads="1"/>
          </p:cNvSpPr>
          <p:nvPr/>
        </p:nvSpPr>
        <p:spPr bwMode="auto">
          <a:xfrm>
            <a:off x="3276600" y="5181600"/>
            <a:ext cx="33528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n-US" altLang="en-US" sz="4400">
                <a:solidFill>
                  <a:schemeClr val="bg1"/>
                </a:solidFill>
              </a:rPr>
              <a:t>ca</a:t>
            </a:r>
            <a:r>
              <a:rPr lang="en-US" altLang="en-US" sz="4400" u="sng">
                <a:solidFill>
                  <a:schemeClr val="bg1"/>
                </a:solidFill>
              </a:rPr>
              <a:t>ll</a:t>
            </a:r>
            <a:r>
              <a:rPr lang="en-US" altLang="en-US" sz="4400">
                <a:solidFill>
                  <a:schemeClr val="bg1"/>
                </a:solidFill>
              </a:rPr>
              <a:t>e = ca</a:t>
            </a:r>
            <a:r>
              <a:rPr lang="en-US" altLang="en-US" sz="4400" u="sng">
                <a:solidFill>
                  <a:schemeClr val="bg1"/>
                </a:solidFill>
              </a:rPr>
              <a:t>ly</a:t>
            </a:r>
            <a:r>
              <a:rPr lang="en-US" altLang="en-US" sz="4400">
                <a:solidFill>
                  <a:schemeClr val="bg1"/>
                </a:solidFill>
              </a:rPr>
              <a:t>e</a:t>
            </a:r>
          </a:p>
        </p:txBody>
      </p:sp>
      <p:sp>
        <p:nvSpPr>
          <p:cNvPr id="58374" name="WordArt 12" descr="Woven mat"/>
          <p:cNvSpPr>
            <a:spLocks noChangeArrowheads="1" noChangeShapeType="1" noTextEdit="1"/>
          </p:cNvSpPr>
          <p:nvPr/>
        </p:nvSpPr>
        <p:spPr bwMode="auto">
          <a:xfrm>
            <a:off x="2286000" y="800100"/>
            <a:ext cx="1295400" cy="1981200"/>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contourClr>
                <a:srgbClr val="FFFFFF"/>
              </a:contourClr>
            </a:sp3d>
          </a:bodyPr>
          <a:lstStyle/>
          <a:p>
            <a:pPr algn="ctr"/>
            <a:r>
              <a:rPr lang="en-US" sz="9600" kern="10">
                <a:ln w="9525">
                  <a:round/>
                  <a:headEnd/>
                  <a:tailEnd/>
                </a:ln>
                <a:blipFill dpi="0" rotWithShape="0">
                  <a:blip r:embed="rId3"/>
                  <a:srcRect/>
                  <a:tile tx="0" ty="0" sx="100000" sy="100000" flip="none" algn="tl"/>
                </a:blipFill>
                <a:latin typeface="Arial Black" panose="020B0A04020102020204" pitchFamily="34" charset="0"/>
              </a:rPr>
              <a:t>ll</a:t>
            </a:r>
          </a:p>
        </p:txBody>
      </p:sp>
      <p:sp>
        <p:nvSpPr>
          <p:cNvPr id="58375" name="WordArt 13" descr="Stationery"/>
          <p:cNvSpPr>
            <a:spLocks noChangeArrowheads="1" noChangeShapeType="1" noTextEdit="1"/>
          </p:cNvSpPr>
          <p:nvPr/>
        </p:nvSpPr>
        <p:spPr bwMode="auto">
          <a:xfrm>
            <a:off x="4495800" y="1028700"/>
            <a:ext cx="2895600" cy="1724025"/>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contourClr>
                <a:srgbClr val="FFFFFF"/>
              </a:contourClr>
            </a:sp3d>
          </a:bodyPr>
          <a:lstStyle/>
          <a:p>
            <a:pPr algn="ctr"/>
            <a:r>
              <a:rPr lang="en-US" sz="9600" kern="10">
                <a:ln w="9525">
                  <a:round/>
                  <a:headEnd/>
                  <a:tailEnd/>
                </a:ln>
                <a:blipFill dpi="0" rotWithShape="0">
                  <a:blip r:embed="rId4"/>
                  <a:srcRect/>
                  <a:tile tx="0" ty="0" sx="100000" sy="100000" flip="none" algn="tl"/>
                </a:blipFill>
                <a:latin typeface="Modern No. 20" panose="02070704070505020303" pitchFamily="18" charset="0"/>
              </a:rPr>
              <a:t>(elle)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6565"/>
                                        </p:tgtEl>
                                        <p:attrNameLst>
                                          <p:attrName>style.visibility</p:attrName>
                                        </p:attrNameLst>
                                      </p:cBhvr>
                                      <p:to>
                                        <p:strVal val="visible"/>
                                      </p:to>
                                    </p:set>
                                    <p:animEffect transition="in" filter="dissolve">
                                      <p:cBhvr>
                                        <p:cTn id="7" dur="400"/>
                                        <p:tgtEl>
                                          <p:spTgt spid="6656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6567"/>
                                        </p:tgtEl>
                                        <p:attrNameLst>
                                          <p:attrName>style.visibility</p:attrName>
                                        </p:attrNameLst>
                                      </p:cBhvr>
                                      <p:to>
                                        <p:strVal val="visible"/>
                                      </p:to>
                                    </p:set>
                                    <p:animEffect transition="in" filter="fade">
                                      <p:cBhvr>
                                        <p:cTn id="12" dur="300"/>
                                        <p:tgtEl>
                                          <p:spTgt spid="6656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6568"/>
                                        </p:tgtEl>
                                        <p:attrNameLst>
                                          <p:attrName>style.visibility</p:attrName>
                                        </p:attrNameLst>
                                      </p:cBhvr>
                                      <p:to>
                                        <p:strVal val="visible"/>
                                      </p:to>
                                    </p:set>
                                    <p:animEffect transition="in" filter="dissolve">
                                      <p:cBhvr>
                                        <p:cTn id="17" dur="400"/>
                                        <p:tgtEl>
                                          <p:spTgt spid="6656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6569"/>
                                        </p:tgtEl>
                                        <p:attrNameLst>
                                          <p:attrName>style.visibility</p:attrName>
                                        </p:attrNameLst>
                                      </p:cBhvr>
                                      <p:to>
                                        <p:strVal val="visible"/>
                                      </p:to>
                                    </p:set>
                                    <p:animEffect transition="in" filter="fade">
                                      <p:cBhvr>
                                        <p:cTn id="22" dur="300"/>
                                        <p:tgtEl>
                                          <p:spTgt spid="665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5" grpId="0"/>
      <p:bldP spid="66567" grpId="0"/>
      <p:bldP spid="66568" grpId="0"/>
      <p:bldP spid="6656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WordArt 2" descr="Woven mat"/>
          <p:cNvSpPr>
            <a:spLocks noChangeArrowheads="1" noChangeShapeType="1" noTextEdit="1"/>
          </p:cNvSpPr>
          <p:nvPr/>
        </p:nvSpPr>
        <p:spPr bwMode="auto">
          <a:xfrm>
            <a:off x="1981200" y="990600"/>
            <a:ext cx="1752600" cy="1981200"/>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contourClr>
                <a:srgbClr val="FFFFFF"/>
              </a:contourClr>
            </a:sp3d>
          </a:bodyPr>
          <a:lstStyle/>
          <a:p>
            <a:pPr algn="ctr"/>
            <a:r>
              <a:rPr lang="en-US" sz="9600" kern="10">
                <a:ln w="9525">
                  <a:round/>
                  <a:headEnd/>
                  <a:tailEnd/>
                </a:ln>
                <a:blipFill dpi="0" rotWithShape="0">
                  <a:blip r:embed="rId3"/>
                  <a:srcRect/>
                  <a:tile tx="0" ty="0" sx="100000" sy="100000" flip="none" algn="tl"/>
                </a:blipFill>
                <a:latin typeface="Arial Black" panose="020B0A04020102020204" pitchFamily="34" charset="0"/>
              </a:rPr>
              <a:t>m</a:t>
            </a:r>
          </a:p>
        </p:txBody>
      </p:sp>
      <p:sp>
        <p:nvSpPr>
          <p:cNvPr id="46083" name="WordArt 3" descr="Stationery"/>
          <p:cNvSpPr>
            <a:spLocks noChangeArrowheads="1" noChangeShapeType="1" noTextEdit="1"/>
          </p:cNvSpPr>
          <p:nvPr/>
        </p:nvSpPr>
        <p:spPr bwMode="auto">
          <a:xfrm>
            <a:off x="4648200" y="1219200"/>
            <a:ext cx="3048000" cy="1724025"/>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contourClr>
                <a:srgbClr val="FFFFFF"/>
              </a:contourClr>
            </a:sp3d>
          </a:bodyPr>
          <a:lstStyle/>
          <a:p>
            <a:pPr algn="ctr"/>
            <a:r>
              <a:rPr lang="en-US" sz="9600" kern="10">
                <a:ln w="9525">
                  <a:round/>
                  <a:headEnd/>
                  <a:tailEnd/>
                </a:ln>
                <a:blipFill dpi="0" rotWithShape="0">
                  <a:blip r:embed="rId4"/>
                  <a:srcRect/>
                  <a:tile tx="0" ty="0" sx="100000" sy="100000" flip="none" algn="tl"/>
                </a:blipFill>
                <a:latin typeface="Modern No. 20" panose="02070704070505020303" pitchFamily="18" charset="0"/>
              </a:rPr>
              <a:t>(eme)</a:t>
            </a:r>
          </a:p>
        </p:txBody>
      </p:sp>
      <p:sp>
        <p:nvSpPr>
          <p:cNvPr id="46084" name="Text Box 4"/>
          <p:cNvSpPr txBox="1">
            <a:spLocks noChangeArrowheads="1"/>
          </p:cNvSpPr>
          <p:nvPr/>
        </p:nvSpPr>
        <p:spPr bwMode="auto">
          <a:xfrm>
            <a:off x="1676400" y="3251200"/>
            <a:ext cx="6477000" cy="860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90000"/>
              </a:lnSpc>
              <a:spcBef>
                <a:spcPct val="50000"/>
              </a:spcBef>
              <a:buFontTx/>
              <a:buNone/>
            </a:pPr>
            <a:r>
              <a:rPr lang="en-US" altLang="en-US" sz="2800">
                <a:solidFill>
                  <a:schemeClr val="bg1"/>
                </a:solidFill>
              </a:rPr>
              <a:t>The “m” is pronounced essentially like its English counterpart.</a:t>
            </a:r>
          </a:p>
        </p:txBody>
      </p:sp>
      <p:sp>
        <p:nvSpPr>
          <p:cNvPr id="46086" name="Text Box 6"/>
          <p:cNvSpPr txBox="1">
            <a:spLocks noChangeArrowheads="1"/>
          </p:cNvSpPr>
          <p:nvPr/>
        </p:nvSpPr>
        <p:spPr bwMode="auto">
          <a:xfrm>
            <a:off x="2895600" y="4343400"/>
            <a:ext cx="1371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a:solidFill>
                  <a:schemeClr val="bg1"/>
                </a:solidFill>
              </a:rPr>
              <a:t>mamá</a:t>
            </a:r>
          </a:p>
        </p:txBody>
      </p:sp>
      <p:sp>
        <p:nvSpPr>
          <p:cNvPr id="46087" name="Text Box 7"/>
          <p:cNvSpPr txBox="1">
            <a:spLocks noChangeArrowheads="1"/>
          </p:cNvSpPr>
          <p:nvPr/>
        </p:nvSpPr>
        <p:spPr bwMode="auto">
          <a:xfrm>
            <a:off x="2895600" y="4983163"/>
            <a:ext cx="12954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a:solidFill>
                  <a:schemeClr val="bg1"/>
                </a:solidFill>
              </a:rPr>
              <a:t>amor</a:t>
            </a:r>
          </a:p>
        </p:txBody>
      </p:sp>
      <p:sp>
        <p:nvSpPr>
          <p:cNvPr id="46088" name="Text Box 8"/>
          <p:cNvSpPr txBox="1">
            <a:spLocks noChangeArrowheads="1"/>
          </p:cNvSpPr>
          <p:nvPr/>
        </p:nvSpPr>
        <p:spPr bwMode="auto">
          <a:xfrm>
            <a:off x="5105400" y="4343400"/>
            <a:ext cx="1066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a:solidFill>
                  <a:schemeClr val="bg1"/>
                </a:solidFill>
              </a:rPr>
              <a:t>mole</a:t>
            </a:r>
          </a:p>
        </p:txBody>
      </p:sp>
      <p:sp>
        <p:nvSpPr>
          <p:cNvPr id="46089" name="Text Box 9"/>
          <p:cNvSpPr txBox="1">
            <a:spLocks noChangeArrowheads="1"/>
          </p:cNvSpPr>
          <p:nvPr/>
        </p:nvSpPr>
        <p:spPr bwMode="auto">
          <a:xfrm>
            <a:off x="5105400" y="4953000"/>
            <a:ext cx="1600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a:solidFill>
                  <a:schemeClr val="bg1"/>
                </a:solidFill>
              </a:rPr>
              <a:t>mensaje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46082"/>
                                        </p:tgtEl>
                                        <p:attrNameLst>
                                          <p:attrName>style.visibility</p:attrName>
                                        </p:attrNameLst>
                                      </p:cBhvr>
                                      <p:to>
                                        <p:strVal val="visible"/>
                                      </p:to>
                                    </p:set>
                                    <p:animEffect transition="in" filter="wipe(left)">
                                      <p:cBhvr>
                                        <p:cTn id="7" dur="200"/>
                                        <p:tgtEl>
                                          <p:spTgt spid="4608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46083"/>
                                        </p:tgtEl>
                                        <p:attrNameLst>
                                          <p:attrName>style.visibility</p:attrName>
                                        </p:attrNameLst>
                                      </p:cBhvr>
                                      <p:to>
                                        <p:strVal val="visible"/>
                                      </p:to>
                                    </p:set>
                                    <p:animEffect transition="in" filter="dissolve">
                                      <p:cBhvr>
                                        <p:cTn id="12" dur="500"/>
                                        <p:tgtEl>
                                          <p:spTgt spid="4608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6084"/>
                                        </p:tgtEl>
                                        <p:attrNameLst>
                                          <p:attrName>style.visibility</p:attrName>
                                        </p:attrNameLst>
                                      </p:cBhvr>
                                      <p:to>
                                        <p:strVal val="visible"/>
                                      </p:to>
                                    </p:set>
                                    <p:animEffect transition="in" filter="dissolve">
                                      <p:cBhvr>
                                        <p:cTn id="17" dur="400"/>
                                        <p:tgtEl>
                                          <p:spTgt spid="4608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6086"/>
                                        </p:tgtEl>
                                        <p:attrNameLst>
                                          <p:attrName>style.visibility</p:attrName>
                                        </p:attrNameLst>
                                      </p:cBhvr>
                                      <p:to>
                                        <p:strVal val="visible"/>
                                      </p:to>
                                    </p:set>
                                    <p:animEffect transition="in" filter="fade">
                                      <p:cBhvr>
                                        <p:cTn id="22" dur="300"/>
                                        <p:tgtEl>
                                          <p:spTgt spid="4608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6087"/>
                                        </p:tgtEl>
                                        <p:attrNameLst>
                                          <p:attrName>style.visibility</p:attrName>
                                        </p:attrNameLst>
                                      </p:cBhvr>
                                      <p:to>
                                        <p:strVal val="visible"/>
                                      </p:to>
                                    </p:set>
                                    <p:animEffect transition="in" filter="fade">
                                      <p:cBhvr>
                                        <p:cTn id="27" dur="300"/>
                                        <p:tgtEl>
                                          <p:spTgt spid="46087"/>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6088"/>
                                        </p:tgtEl>
                                        <p:attrNameLst>
                                          <p:attrName>style.visibility</p:attrName>
                                        </p:attrNameLst>
                                      </p:cBhvr>
                                      <p:to>
                                        <p:strVal val="visible"/>
                                      </p:to>
                                    </p:set>
                                    <p:animEffect transition="in" filter="fade">
                                      <p:cBhvr>
                                        <p:cTn id="32" dur="300"/>
                                        <p:tgtEl>
                                          <p:spTgt spid="46088"/>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6089"/>
                                        </p:tgtEl>
                                        <p:attrNameLst>
                                          <p:attrName>style.visibility</p:attrName>
                                        </p:attrNameLst>
                                      </p:cBhvr>
                                      <p:to>
                                        <p:strVal val="visible"/>
                                      </p:to>
                                    </p:set>
                                    <p:animEffect transition="in" filter="fade">
                                      <p:cBhvr>
                                        <p:cTn id="37" dur="300"/>
                                        <p:tgtEl>
                                          <p:spTgt spid="460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4" grpId="0"/>
      <p:bldP spid="46086" grpId="0"/>
      <p:bldP spid="46087" grpId="0"/>
      <p:bldP spid="46088" grpId="0"/>
      <p:bldP spid="4608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WordArt 2" descr="Woven mat"/>
          <p:cNvSpPr>
            <a:spLocks noChangeArrowheads="1" noChangeShapeType="1" noTextEdit="1"/>
          </p:cNvSpPr>
          <p:nvPr/>
        </p:nvSpPr>
        <p:spPr bwMode="auto">
          <a:xfrm>
            <a:off x="2133600" y="609600"/>
            <a:ext cx="1524000" cy="1981200"/>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contourClr>
                <a:srgbClr val="FFFFFF"/>
              </a:contourClr>
            </a:sp3d>
          </a:bodyPr>
          <a:lstStyle/>
          <a:p>
            <a:pPr algn="ctr"/>
            <a:r>
              <a:rPr lang="en-US" sz="9600" kern="10">
                <a:ln w="9525">
                  <a:round/>
                  <a:headEnd/>
                  <a:tailEnd/>
                </a:ln>
                <a:blipFill dpi="0" rotWithShape="0">
                  <a:blip r:embed="rId3"/>
                  <a:srcRect/>
                  <a:tile tx="0" ty="0" sx="100000" sy="100000" flip="none" algn="tl"/>
                </a:blipFill>
                <a:latin typeface="Arial Black" panose="020B0A04020102020204" pitchFamily="34" charset="0"/>
              </a:rPr>
              <a:t>n</a:t>
            </a:r>
          </a:p>
        </p:txBody>
      </p:sp>
      <p:sp>
        <p:nvSpPr>
          <p:cNvPr id="47107" name="WordArt 3" descr="Stationery"/>
          <p:cNvSpPr>
            <a:spLocks noChangeArrowheads="1" noChangeShapeType="1" noTextEdit="1"/>
          </p:cNvSpPr>
          <p:nvPr/>
        </p:nvSpPr>
        <p:spPr bwMode="auto">
          <a:xfrm>
            <a:off x="4648200" y="685800"/>
            <a:ext cx="2819400" cy="1724025"/>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contourClr>
                <a:srgbClr val="FFFFFF"/>
              </a:contourClr>
            </a:sp3d>
          </a:bodyPr>
          <a:lstStyle/>
          <a:p>
            <a:pPr algn="ctr"/>
            <a:r>
              <a:rPr lang="en-US" sz="9600" kern="10">
                <a:ln w="9525">
                  <a:round/>
                  <a:headEnd/>
                  <a:tailEnd/>
                </a:ln>
                <a:blipFill dpi="0" rotWithShape="0">
                  <a:blip r:embed="rId4"/>
                  <a:srcRect/>
                  <a:tile tx="0" ty="0" sx="100000" sy="100000" flip="none" algn="tl"/>
                </a:blipFill>
                <a:latin typeface="Modern No. 20" panose="02070704070505020303" pitchFamily="18" charset="0"/>
              </a:rPr>
              <a:t>(ene)</a:t>
            </a:r>
          </a:p>
        </p:txBody>
      </p:sp>
      <p:sp>
        <p:nvSpPr>
          <p:cNvPr id="47108" name="Text Box 4"/>
          <p:cNvSpPr txBox="1">
            <a:spLocks noChangeArrowheads="1"/>
          </p:cNvSpPr>
          <p:nvPr/>
        </p:nvSpPr>
        <p:spPr bwMode="auto">
          <a:xfrm>
            <a:off x="1676400" y="2794000"/>
            <a:ext cx="6477000" cy="860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90000"/>
              </a:lnSpc>
              <a:spcBef>
                <a:spcPct val="50000"/>
              </a:spcBef>
              <a:buFontTx/>
              <a:buNone/>
            </a:pPr>
            <a:r>
              <a:rPr lang="en-US" altLang="en-US" sz="2800">
                <a:solidFill>
                  <a:schemeClr val="bg1"/>
                </a:solidFill>
              </a:rPr>
              <a:t>The “n” is pronounced very much like its English counterpart.</a:t>
            </a:r>
          </a:p>
        </p:txBody>
      </p:sp>
      <p:sp>
        <p:nvSpPr>
          <p:cNvPr id="47109" name="Text Box 5"/>
          <p:cNvSpPr txBox="1">
            <a:spLocks noChangeArrowheads="1"/>
          </p:cNvSpPr>
          <p:nvPr/>
        </p:nvSpPr>
        <p:spPr bwMode="auto">
          <a:xfrm>
            <a:off x="2743200" y="3581400"/>
            <a:ext cx="1066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a:solidFill>
                  <a:schemeClr val="bg1"/>
                </a:solidFill>
              </a:rPr>
              <a:t>nada</a:t>
            </a:r>
          </a:p>
        </p:txBody>
      </p:sp>
      <p:sp>
        <p:nvSpPr>
          <p:cNvPr id="47110" name="Text Box 6"/>
          <p:cNvSpPr txBox="1">
            <a:spLocks noChangeArrowheads="1"/>
          </p:cNvSpPr>
          <p:nvPr/>
        </p:nvSpPr>
        <p:spPr bwMode="auto">
          <a:xfrm>
            <a:off x="2743200" y="4114800"/>
            <a:ext cx="1219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a:solidFill>
                  <a:schemeClr val="bg1"/>
                </a:solidFill>
              </a:rPr>
              <a:t>Nora</a:t>
            </a:r>
          </a:p>
        </p:txBody>
      </p:sp>
      <p:sp>
        <p:nvSpPr>
          <p:cNvPr id="47111" name="Text Box 7"/>
          <p:cNvSpPr txBox="1">
            <a:spLocks noChangeArrowheads="1"/>
          </p:cNvSpPr>
          <p:nvPr/>
        </p:nvSpPr>
        <p:spPr bwMode="auto">
          <a:xfrm>
            <a:off x="5410200" y="3581400"/>
            <a:ext cx="1295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a:solidFill>
                  <a:schemeClr val="bg1"/>
                </a:solidFill>
              </a:rPr>
              <a:t>Elena</a:t>
            </a:r>
          </a:p>
        </p:txBody>
      </p:sp>
      <p:sp>
        <p:nvSpPr>
          <p:cNvPr id="47112" name="Text Box 8"/>
          <p:cNvSpPr txBox="1">
            <a:spLocks noChangeArrowheads="1"/>
          </p:cNvSpPr>
          <p:nvPr/>
        </p:nvSpPr>
        <p:spPr bwMode="auto">
          <a:xfrm>
            <a:off x="5410200" y="4114800"/>
            <a:ext cx="1676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a:solidFill>
                  <a:schemeClr val="bg1"/>
                </a:solidFill>
              </a:rPr>
              <a:t>máquina</a:t>
            </a:r>
          </a:p>
        </p:txBody>
      </p:sp>
      <p:sp>
        <p:nvSpPr>
          <p:cNvPr id="47113" name="Text Box 9"/>
          <p:cNvSpPr txBox="1">
            <a:spLocks noChangeArrowheads="1"/>
          </p:cNvSpPr>
          <p:nvPr/>
        </p:nvSpPr>
        <p:spPr bwMode="auto">
          <a:xfrm>
            <a:off x="1371600" y="4724400"/>
            <a:ext cx="7239000" cy="860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90000"/>
              </a:lnSpc>
              <a:spcBef>
                <a:spcPct val="50000"/>
              </a:spcBef>
              <a:buFontTx/>
              <a:buNone/>
            </a:pPr>
            <a:r>
              <a:rPr lang="en-US" altLang="en-US" sz="2800">
                <a:solidFill>
                  <a:schemeClr val="bg1"/>
                </a:solidFill>
              </a:rPr>
              <a:t>Before the consonants “b”, “p”, and “v”, the “n” is pronounced like an “m.”</a:t>
            </a:r>
          </a:p>
        </p:txBody>
      </p:sp>
      <p:sp>
        <p:nvSpPr>
          <p:cNvPr id="47114" name="Text Box 10"/>
          <p:cNvSpPr txBox="1">
            <a:spLocks noChangeArrowheads="1"/>
          </p:cNvSpPr>
          <p:nvPr/>
        </p:nvSpPr>
        <p:spPr bwMode="auto">
          <a:xfrm>
            <a:off x="1371600" y="5592763"/>
            <a:ext cx="15240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a:solidFill>
                  <a:schemeClr val="bg1"/>
                </a:solidFill>
              </a:rPr>
              <a:t>un beso</a:t>
            </a:r>
          </a:p>
        </p:txBody>
      </p:sp>
      <p:sp>
        <p:nvSpPr>
          <p:cNvPr id="47116" name="Text Box 12"/>
          <p:cNvSpPr txBox="1">
            <a:spLocks noChangeArrowheads="1"/>
          </p:cNvSpPr>
          <p:nvPr/>
        </p:nvSpPr>
        <p:spPr bwMode="auto">
          <a:xfrm>
            <a:off x="3810000" y="5592763"/>
            <a:ext cx="16002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a:solidFill>
                  <a:schemeClr val="bg1"/>
                </a:solidFill>
              </a:rPr>
              <a:t>un vaso</a:t>
            </a:r>
          </a:p>
        </p:txBody>
      </p:sp>
      <p:sp>
        <p:nvSpPr>
          <p:cNvPr id="47118" name="Text Box 14"/>
          <p:cNvSpPr txBox="1">
            <a:spLocks noChangeArrowheads="1"/>
          </p:cNvSpPr>
          <p:nvPr/>
        </p:nvSpPr>
        <p:spPr bwMode="auto">
          <a:xfrm>
            <a:off x="6324600" y="5592763"/>
            <a:ext cx="17526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a:solidFill>
                  <a:schemeClr val="bg1"/>
                </a:solidFill>
              </a:rPr>
              <a:t>un perro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47106"/>
                                        </p:tgtEl>
                                        <p:attrNameLst>
                                          <p:attrName>style.visibility</p:attrName>
                                        </p:attrNameLst>
                                      </p:cBhvr>
                                      <p:to>
                                        <p:strVal val="visible"/>
                                      </p:to>
                                    </p:set>
                                    <p:animEffect transition="in" filter="wipe(left)">
                                      <p:cBhvr>
                                        <p:cTn id="7" dur="200"/>
                                        <p:tgtEl>
                                          <p:spTgt spid="4710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47107"/>
                                        </p:tgtEl>
                                        <p:attrNameLst>
                                          <p:attrName>style.visibility</p:attrName>
                                        </p:attrNameLst>
                                      </p:cBhvr>
                                      <p:to>
                                        <p:strVal val="visible"/>
                                      </p:to>
                                    </p:set>
                                    <p:animEffect transition="in" filter="dissolve">
                                      <p:cBhvr>
                                        <p:cTn id="12" dur="500"/>
                                        <p:tgtEl>
                                          <p:spTgt spid="4710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7108"/>
                                        </p:tgtEl>
                                        <p:attrNameLst>
                                          <p:attrName>style.visibility</p:attrName>
                                        </p:attrNameLst>
                                      </p:cBhvr>
                                      <p:to>
                                        <p:strVal val="visible"/>
                                      </p:to>
                                    </p:set>
                                    <p:animEffect transition="in" filter="dissolve">
                                      <p:cBhvr>
                                        <p:cTn id="17" dur="400"/>
                                        <p:tgtEl>
                                          <p:spTgt spid="4710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7109"/>
                                        </p:tgtEl>
                                        <p:attrNameLst>
                                          <p:attrName>style.visibility</p:attrName>
                                        </p:attrNameLst>
                                      </p:cBhvr>
                                      <p:to>
                                        <p:strVal val="visible"/>
                                      </p:to>
                                    </p:set>
                                    <p:animEffect transition="in" filter="fade">
                                      <p:cBhvr>
                                        <p:cTn id="22" dur="300"/>
                                        <p:tgtEl>
                                          <p:spTgt spid="4710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7110"/>
                                        </p:tgtEl>
                                        <p:attrNameLst>
                                          <p:attrName>style.visibility</p:attrName>
                                        </p:attrNameLst>
                                      </p:cBhvr>
                                      <p:to>
                                        <p:strVal val="visible"/>
                                      </p:to>
                                    </p:set>
                                    <p:animEffect transition="in" filter="fade">
                                      <p:cBhvr>
                                        <p:cTn id="27" dur="300"/>
                                        <p:tgtEl>
                                          <p:spTgt spid="4711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7111"/>
                                        </p:tgtEl>
                                        <p:attrNameLst>
                                          <p:attrName>style.visibility</p:attrName>
                                        </p:attrNameLst>
                                      </p:cBhvr>
                                      <p:to>
                                        <p:strVal val="visible"/>
                                      </p:to>
                                    </p:set>
                                    <p:animEffect transition="in" filter="fade">
                                      <p:cBhvr>
                                        <p:cTn id="32" dur="300"/>
                                        <p:tgtEl>
                                          <p:spTgt spid="47111"/>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7112"/>
                                        </p:tgtEl>
                                        <p:attrNameLst>
                                          <p:attrName>style.visibility</p:attrName>
                                        </p:attrNameLst>
                                      </p:cBhvr>
                                      <p:to>
                                        <p:strVal val="visible"/>
                                      </p:to>
                                    </p:set>
                                    <p:animEffect transition="in" filter="fade">
                                      <p:cBhvr>
                                        <p:cTn id="37" dur="300"/>
                                        <p:tgtEl>
                                          <p:spTgt spid="47112"/>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47113"/>
                                        </p:tgtEl>
                                        <p:attrNameLst>
                                          <p:attrName>style.visibility</p:attrName>
                                        </p:attrNameLst>
                                      </p:cBhvr>
                                      <p:to>
                                        <p:strVal val="visible"/>
                                      </p:to>
                                    </p:set>
                                    <p:animEffect transition="in" filter="dissolve">
                                      <p:cBhvr>
                                        <p:cTn id="42" dur="400"/>
                                        <p:tgtEl>
                                          <p:spTgt spid="47113"/>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7114"/>
                                        </p:tgtEl>
                                        <p:attrNameLst>
                                          <p:attrName>style.visibility</p:attrName>
                                        </p:attrNameLst>
                                      </p:cBhvr>
                                      <p:to>
                                        <p:strVal val="visible"/>
                                      </p:to>
                                    </p:set>
                                    <p:animEffect transition="in" filter="fade">
                                      <p:cBhvr>
                                        <p:cTn id="47" dur="300"/>
                                        <p:tgtEl>
                                          <p:spTgt spid="47114"/>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47116"/>
                                        </p:tgtEl>
                                        <p:attrNameLst>
                                          <p:attrName>style.visibility</p:attrName>
                                        </p:attrNameLst>
                                      </p:cBhvr>
                                      <p:to>
                                        <p:strVal val="visible"/>
                                      </p:to>
                                    </p:set>
                                    <p:animEffect transition="in" filter="fade">
                                      <p:cBhvr>
                                        <p:cTn id="52" dur="300"/>
                                        <p:tgtEl>
                                          <p:spTgt spid="47116"/>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47118"/>
                                        </p:tgtEl>
                                        <p:attrNameLst>
                                          <p:attrName>style.visibility</p:attrName>
                                        </p:attrNameLst>
                                      </p:cBhvr>
                                      <p:to>
                                        <p:strVal val="visible"/>
                                      </p:to>
                                    </p:set>
                                    <p:animEffect transition="in" filter="fade">
                                      <p:cBhvr>
                                        <p:cTn id="57" dur="300"/>
                                        <p:tgtEl>
                                          <p:spTgt spid="471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8" grpId="0"/>
      <p:bldP spid="47109" grpId="0"/>
      <p:bldP spid="47110" grpId="0"/>
      <p:bldP spid="47111" grpId="0"/>
      <p:bldP spid="47112" grpId="0"/>
      <p:bldP spid="47113" grpId="0"/>
      <p:bldP spid="47114" grpId="0"/>
      <p:bldP spid="47116" grpId="0"/>
      <p:bldP spid="4711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9600" dirty="0" smtClean="0">
                <a:solidFill>
                  <a:schemeClr val="bg1"/>
                </a:solidFill>
              </a:rPr>
              <a:t>Los </a:t>
            </a:r>
            <a:r>
              <a:rPr lang="en-US" sz="9600" dirty="0" err="1" smtClean="0">
                <a:solidFill>
                  <a:schemeClr val="bg1"/>
                </a:solidFill>
              </a:rPr>
              <a:t>Vocales</a:t>
            </a:r>
            <a:endParaRPr lang="en-US" sz="9600" dirty="0">
              <a:solidFill>
                <a:schemeClr val="bg1"/>
              </a:solidFill>
            </a:endParaRPr>
          </a:p>
        </p:txBody>
      </p:sp>
      <p:sp>
        <p:nvSpPr>
          <p:cNvPr id="3" name="Content Placeholder 2"/>
          <p:cNvSpPr>
            <a:spLocks noGrp="1"/>
          </p:cNvSpPr>
          <p:nvPr>
            <p:ph idx="1"/>
          </p:nvPr>
        </p:nvSpPr>
        <p:spPr/>
        <p:txBody>
          <a:bodyPr/>
          <a:lstStyle/>
          <a:p>
            <a:r>
              <a:rPr lang="en-US" sz="4800" dirty="0" smtClean="0">
                <a:solidFill>
                  <a:schemeClr val="bg1"/>
                </a:solidFill>
              </a:rPr>
              <a:t>A, E, I, O, U &amp; Sometimes </a:t>
            </a:r>
            <a:r>
              <a:rPr lang="en-US" sz="4800" dirty="0" smtClean="0">
                <a:solidFill>
                  <a:schemeClr val="bg1"/>
                </a:solidFill>
              </a:rPr>
              <a:t>Y</a:t>
            </a:r>
          </a:p>
          <a:p>
            <a:pPr lvl="2"/>
            <a:r>
              <a:rPr lang="en-US" sz="3600" dirty="0" smtClean="0">
                <a:solidFill>
                  <a:schemeClr val="bg1"/>
                </a:solidFill>
              </a:rPr>
              <a:t>Accents</a:t>
            </a:r>
          </a:p>
          <a:p>
            <a:pPr lvl="2"/>
            <a:r>
              <a:rPr lang="en-US" sz="3600" dirty="0" smtClean="0">
                <a:solidFill>
                  <a:schemeClr val="bg1"/>
                </a:solidFill>
              </a:rPr>
              <a:t>Diphthongs</a:t>
            </a:r>
            <a:endParaRPr lang="en-US" sz="3600" dirty="0">
              <a:solidFill>
                <a:schemeClr val="bg1"/>
              </a:solidFill>
            </a:endParaRPr>
          </a:p>
        </p:txBody>
      </p:sp>
    </p:spTree>
    <p:extLst>
      <p:ext uri="{BB962C8B-B14F-4D97-AF65-F5344CB8AC3E}">
        <p14:creationId xmlns:p14="http://schemas.microsoft.com/office/powerpoint/2010/main" val="420493097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WordArt 2" descr="Woven mat"/>
          <p:cNvSpPr>
            <a:spLocks noChangeArrowheads="1" noChangeShapeType="1" noTextEdit="1"/>
          </p:cNvSpPr>
          <p:nvPr/>
        </p:nvSpPr>
        <p:spPr bwMode="auto">
          <a:xfrm>
            <a:off x="2286000" y="533400"/>
            <a:ext cx="1524000" cy="2514600"/>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contourClr>
                <a:srgbClr val="FFFFFF"/>
              </a:contourClr>
            </a:sp3d>
          </a:bodyPr>
          <a:lstStyle/>
          <a:p>
            <a:pPr algn="ctr"/>
            <a:r>
              <a:rPr lang="en-US" sz="9600" kern="10">
                <a:ln w="9525">
                  <a:round/>
                  <a:headEnd/>
                  <a:tailEnd/>
                </a:ln>
                <a:blipFill dpi="0" rotWithShape="0">
                  <a:blip r:embed="rId3"/>
                  <a:srcRect/>
                  <a:tile tx="0" ty="0" sx="100000" sy="100000" flip="none" algn="tl"/>
                </a:blipFill>
                <a:latin typeface="Arial Black" panose="020B0A04020102020204" pitchFamily="34" charset="0"/>
              </a:rPr>
              <a:t>ñ</a:t>
            </a:r>
          </a:p>
        </p:txBody>
      </p:sp>
      <p:sp>
        <p:nvSpPr>
          <p:cNvPr id="61443" name="WordArt 3" descr="Stationery"/>
          <p:cNvSpPr>
            <a:spLocks noChangeArrowheads="1" noChangeShapeType="1" noTextEdit="1"/>
          </p:cNvSpPr>
          <p:nvPr/>
        </p:nvSpPr>
        <p:spPr bwMode="auto">
          <a:xfrm>
            <a:off x="4724400" y="1219200"/>
            <a:ext cx="2819400" cy="1724025"/>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contourClr>
                <a:srgbClr val="FFFFFF"/>
              </a:contourClr>
            </a:sp3d>
          </a:bodyPr>
          <a:lstStyle/>
          <a:p>
            <a:pPr algn="ctr"/>
            <a:r>
              <a:rPr lang="en-US" sz="9600" kern="10">
                <a:ln w="9525">
                  <a:round/>
                  <a:headEnd/>
                  <a:tailEnd/>
                </a:ln>
                <a:blipFill dpi="0" rotWithShape="0">
                  <a:blip r:embed="rId4"/>
                  <a:srcRect/>
                  <a:tile tx="0" ty="0" sx="100000" sy="100000" flip="none" algn="tl"/>
                </a:blipFill>
                <a:latin typeface="Modern No. 20" panose="02070704070505020303" pitchFamily="18" charset="0"/>
              </a:rPr>
              <a:t>(eñe)</a:t>
            </a:r>
          </a:p>
        </p:txBody>
      </p:sp>
      <p:sp>
        <p:nvSpPr>
          <p:cNvPr id="61444" name="WordArt 4" descr="Woven mat"/>
          <p:cNvSpPr>
            <a:spLocks noChangeArrowheads="1" noChangeShapeType="1" noTextEdit="1"/>
          </p:cNvSpPr>
          <p:nvPr/>
        </p:nvSpPr>
        <p:spPr bwMode="auto">
          <a:xfrm>
            <a:off x="1371600" y="590550"/>
            <a:ext cx="685800" cy="704850"/>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contourClr>
                <a:srgbClr val="FFFFFF"/>
              </a:contourClr>
            </a:sp3d>
          </a:bodyPr>
          <a:lstStyle/>
          <a:p>
            <a:pPr algn="ctr"/>
            <a:r>
              <a:rPr lang="en-US" sz="6000" kern="10">
                <a:ln w="9525">
                  <a:round/>
                  <a:headEnd/>
                  <a:tailEnd/>
                </a:ln>
                <a:blipFill dpi="0" rotWithShape="0">
                  <a:blip r:embed="rId3"/>
                  <a:srcRect/>
                  <a:tile tx="0" ty="0" sx="100000" sy="100000" flip="none" algn="tl"/>
                </a:blipFill>
                <a:latin typeface="Arial Black" panose="020B0A04020102020204" pitchFamily="34" charset="0"/>
              </a:rPr>
              <a:t>*</a:t>
            </a:r>
          </a:p>
        </p:txBody>
      </p:sp>
      <p:sp>
        <p:nvSpPr>
          <p:cNvPr id="61445" name="Text Box 5"/>
          <p:cNvSpPr txBox="1">
            <a:spLocks noChangeArrowheads="1"/>
          </p:cNvSpPr>
          <p:nvPr/>
        </p:nvSpPr>
        <p:spPr bwMode="auto">
          <a:xfrm>
            <a:off x="1524000" y="3200400"/>
            <a:ext cx="7162800" cy="162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90000"/>
              </a:lnSpc>
              <a:spcBef>
                <a:spcPct val="50000"/>
              </a:spcBef>
              <a:buFontTx/>
              <a:buNone/>
            </a:pPr>
            <a:r>
              <a:rPr lang="en-US" altLang="en-US" sz="2800">
                <a:solidFill>
                  <a:schemeClr val="bg1"/>
                </a:solidFill>
              </a:rPr>
              <a:t>After the changes to the Spanish alphabet in 1994, the “ñ” is the one letter that still does not appear in the English alphabet.  It is pronounced like the “ni” combination in the word </a:t>
            </a:r>
            <a:r>
              <a:rPr lang="en-US" altLang="en-US" sz="2800" i="1">
                <a:solidFill>
                  <a:schemeClr val="bg1"/>
                </a:solidFill>
              </a:rPr>
              <a:t>o</a:t>
            </a:r>
            <a:r>
              <a:rPr lang="en-US" altLang="en-US" sz="2800" i="1" u="sng">
                <a:solidFill>
                  <a:schemeClr val="bg1"/>
                </a:solidFill>
              </a:rPr>
              <a:t>ni</a:t>
            </a:r>
            <a:r>
              <a:rPr lang="en-US" altLang="en-US" sz="2800" i="1">
                <a:solidFill>
                  <a:schemeClr val="bg1"/>
                </a:solidFill>
              </a:rPr>
              <a:t>on</a:t>
            </a:r>
            <a:r>
              <a:rPr lang="en-US" altLang="en-US" sz="2800">
                <a:solidFill>
                  <a:schemeClr val="bg1"/>
                </a:solidFill>
              </a:rPr>
              <a:t>.</a:t>
            </a:r>
          </a:p>
        </p:txBody>
      </p:sp>
      <p:sp>
        <p:nvSpPr>
          <p:cNvPr id="61446" name="WordArt 6" descr="Woven mat"/>
          <p:cNvSpPr>
            <a:spLocks noChangeArrowheads="1" noChangeShapeType="1" noTextEdit="1"/>
          </p:cNvSpPr>
          <p:nvPr/>
        </p:nvSpPr>
        <p:spPr bwMode="auto">
          <a:xfrm>
            <a:off x="990600" y="3105150"/>
            <a:ext cx="457200" cy="400050"/>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contourClr>
                <a:srgbClr val="FFFFFF"/>
              </a:contourClr>
            </a:sp3d>
          </a:bodyPr>
          <a:lstStyle/>
          <a:p>
            <a:pPr algn="ctr"/>
            <a:r>
              <a:rPr lang="en-US" sz="6000" kern="10">
                <a:ln w="9525">
                  <a:round/>
                  <a:headEnd/>
                  <a:tailEnd/>
                </a:ln>
                <a:blipFill dpi="0" rotWithShape="0">
                  <a:blip r:embed="rId3"/>
                  <a:srcRect/>
                  <a:tile tx="0" ty="0" sx="100000" sy="100000" flip="none" algn="tl"/>
                </a:blipFill>
                <a:latin typeface="Arial Black" panose="020B0A04020102020204" pitchFamily="34" charset="0"/>
              </a:rPr>
              <a:t>*</a:t>
            </a:r>
          </a:p>
        </p:txBody>
      </p:sp>
      <p:sp>
        <p:nvSpPr>
          <p:cNvPr id="61447" name="Text Box 7"/>
          <p:cNvSpPr txBox="1">
            <a:spLocks noChangeArrowheads="1"/>
          </p:cNvSpPr>
          <p:nvPr/>
        </p:nvSpPr>
        <p:spPr bwMode="auto">
          <a:xfrm>
            <a:off x="2590800" y="4876800"/>
            <a:ext cx="1066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a:solidFill>
                  <a:schemeClr val="bg1"/>
                </a:solidFill>
              </a:rPr>
              <a:t>niño</a:t>
            </a:r>
          </a:p>
        </p:txBody>
      </p:sp>
      <p:sp>
        <p:nvSpPr>
          <p:cNvPr id="61448" name="Text Box 8"/>
          <p:cNvSpPr txBox="1">
            <a:spLocks noChangeArrowheads="1"/>
          </p:cNvSpPr>
          <p:nvPr/>
        </p:nvSpPr>
        <p:spPr bwMode="auto">
          <a:xfrm>
            <a:off x="2590800" y="5486400"/>
            <a:ext cx="1600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a:solidFill>
                  <a:schemeClr val="bg1"/>
                </a:solidFill>
              </a:rPr>
              <a:t>mañana</a:t>
            </a:r>
          </a:p>
        </p:txBody>
      </p:sp>
      <p:sp>
        <p:nvSpPr>
          <p:cNvPr id="61449" name="Text Box 9"/>
          <p:cNvSpPr txBox="1">
            <a:spLocks noChangeArrowheads="1"/>
          </p:cNvSpPr>
          <p:nvPr/>
        </p:nvSpPr>
        <p:spPr bwMode="auto">
          <a:xfrm>
            <a:off x="5410200" y="4876800"/>
            <a:ext cx="990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a:solidFill>
                  <a:schemeClr val="bg1"/>
                </a:solidFill>
              </a:rPr>
              <a:t>año</a:t>
            </a:r>
          </a:p>
        </p:txBody>
      </p:sp>
      <p:sp>
        <p:nvSpPr>
          <p:cNvPr id="61450" name="Text Box 10"/>
          <p:cNvSpPr txBox="1">
            <a:spLocks noChangeArrowheads="1"/>
          </p:cNvSpPr>
          <p:nvPr/>
        </p:nvSpPr>
        <p:spPr bwMode="auto">
          <a:xfrm>
            <a:off x="5410200" y="5486400"/>
            <a:ext cx="1676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a:solidFill>
                  <a:schemeClr val="bg1"/>
                </a:solidFill>
              </a:rPr>
              <a:t>baño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61442"/>
                                        </p:tgtEl>
                                        <p:attrNameLst>
                                          <p:attrName>style.visibility</p:attrName>
                                        </p:attrNameLst>
                                      </p:cBhvr>
                                      <p:to>
                                        <p:strVal val="visible"/>
                                      </p:to>
                                    </p:set>
                                    <p:animEffect transition="in" filter="wipe(left)">
                                      <p:cBhvr>
                                        <p:cTn id="7" dur="200"/>
                                        <p:tgtEl>
                                          <p:spTgt spid="6144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61443"/>
                                        </p:tgtEl>
                                        <p:attrNameLst>
                                          <p:attrName>style.visibility</p:attrName>
                                        </p:attrNameLst>
                                      </p:cBhvr>
                                      <p:to>
                                        <p:strVal val="visible"/>
                                      </p:to>
                                    </p:set>
                                    <p:animEffect transition="in" filter="dissolve">
                                      <p:cBhvr>
                                        <p:cTn id="12" dur="500"/>
                                        <p:tgtEl>
                                          <p:spTgt spid="61443"/>
                                        </p:tgtEl>
                                      </p:cBhvr>
                                    </p:animEffect>
                                  </p:childTnLst>
                                </p:cTn>
                              </p:par>
                            </p:childTnLst>
                          </p:cTn>
                        </p:par>
                        <p:par>
                          <p:cTn id="13" fill="hold" nodeType="afterGroup">
                            <p:stCondLst>
                              <p:cond delay="500"/>
                            </p:stCondLst>
                            <p:childTnLst>
                              <p:par>
                                <p:cTn id="14" presetID="23" presetClass="entr" presetSubtype="288" fill="hold" nodeType="afterEffect">
                                  <p:stCondLst>
                                    <p:cond delay="0"/>
                                  </p:stCondLst>
                                  <p:childTnLst>
                                    <p:set>
                                      <p:cBhvr>
                                        <p:cTn id="15" dur="1" fill="hold">
                                          <p:stCondLst>
                                            <p:cond delay="0"/>
                                          </p:stCondLst>
                                        </p:cTn>
                                        <p:tgtEl>
                                          <p:spTgt spid="61444"/>
                                        </p:tgtEl>
                                        <p:attrNameLst>
                                          <p:attrName>style.visibility</p:attrName>
                                        </p:attrNameLst>
                                      </p:cBhvr>
                                      <p:to>
                                        <p:strVal val="visible"/>
                                      </p:to>
                                    </p:set>
                                    <p:anim calcmode="lin" valueType="num">
                                      <p:cBhvr>
                                        <p:cTn id="16" dur="300" fill="hold"/>
                                        <p:tgtEl>
                                          <p:spTgt spid="61444"/>
                                        </p:tgtEl>
                                        <p:attrNameLst>
                                          <p:attrName>ppt_w</p:attrName>
                                        </p:attrNameLst>
                                      </p:cBhvr>
                                      <p:tavLst>
                                        <p:tav tm="0">
                                          <p:val>
                                            <p:strVal val="4/3*#ppt_w"/>
                                          </p:val>
                                        </p:tav>
                                        <p:tav tm="100000">
                                          <p:val>
                                            <p:strVal val="#ppt_w"/>
                                          </p:val>
                                        </p:tav>
                                      </p:tavLst>
                                    </p:anim>
                                    <p:anim calcmode="lin" valueType="num">
                                      <p:cBhvr>
                                        <p:cTn id="17" dur="300" fill="hold"/>
                                        <p:tgtEl>
                                          <p:spTgt spid="61444"/>
                                        </p:tgtEl>
                                        <p:attrNameLst>
                                          <p:attrName>ppt_h</p:attrName>
                                        </p:attrNameLst>
                                      </p:cBhvr>
                                      <p:tavLst>
                                        <p:tav tm="0">
                                          <p:val>
                                            <p:strVal val="4/3*#ppt_h"/>
                                          </p:val>
                                        </p:tav>
                                        <p:tav tm="100000">
                                          <p:val>
                                            <p:strVal val="#ppt_h"/>
                                          </p:val>
                                        </p:tav>
                                      </p:tavLst>
                                    </p:anim>
                                  </p:childTnLst>
                                </p:cTn>
                              </p:par>
                            </p:childTnLst>
                          </p:cTn>
                        </p:par>
                        <p:par>
                          <p:cTn id="18" fill="hold" nodeType="afterGroup">
                            <p:stCondLst>
                              <p:cond delay="800"/>
                            </p:stCondLst>
                            <p:childTnLst>
                              <p:par>
                                <p:cTn id="19" presetID="23" presetClass="entr" presetSubtype="288" fill="hold" nodeType="afterEffect">
                                  <p:stCondLst>
                                    <p:cond delay="0"/>
                                  </p:stCondLst>
                                  <p:childTnLst>
                                    <p:set>
                                      <p:cBhvr>
                                        <p:cTn id="20" dur="1" fill="hold">
                                          <p:stCondLst>
                                            <p:cond delay="0"/>
                                          </p:stCondLst>
                                        </p:cTn>
                                        <p:tgtEl>
                                          <p:spTgt spid="61446"/>
                                        </p:tgtEl>
                                        <p:attrNameLst>
                                          <p:attrName>style.visibility</p:attrName>
                                        </p:attrNameLst>
                                      </p:cBhvr>
                                      <p:to>
                                        <p:strVal val="visible"/>
                                      </p:to>
                                    </p:set>
                                    <p:anim calcmode="lin" valueType="num">
                                      <p:cBhvr>
                                        <p:cTn id="21" dur="300" fill="hold"/>
                                        <p:tgtEl>
                                          <p:spTgt spid="61446"/>
                                        </p:tgtEl>
                                        <p:attrNameLst>
                                          <p:attrName>ppt_w</p:attrName>
                                        </p:attrNameLst>
                                      </p:cBhvr>
                                      <p:tavLst>
                                        <p:tav tm="0">
                                          <p:val>
                                            <p:strVal val="4/3*#ppt_w"/>
                                          </p:val>
                                        </p:tav>
                                        <p:tav tm="100000">
                                          <p:val>
                                            <p:strVal val="#ppt_w"/>
                                          </p:val>
                                        </p:tav>
                                      </p:tavLst>
                                    </p:anim>
                                    <p:anim calcmode="lin" valueType="num">
                                      <p:cBhvr>
                                        <p:cTn id="22" dur="300" fill="hold"/>
                                        <p:tgtEl>
                                          <p:spTgt spid="61446"/>
                                        </p:tgtEl>
                                        <p:attrNameLst>
                                          <p:attrName>ppt_h</p:attrName>
                                        </p:attrNameLst>
                                      </p:cBhvr>
                                      <p:tavLst>
                                        <p:tav tm="0">
                                          <p:val>
                                            <p:strVal val="4/3*#ppt_h"/>
                                          </p:val>
                                        </p:tav>
                                        <p:tav tm="100000">
                                          <p:val>
                                            <p:strVal val="#ppt_h"/>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61445"/>
                                        </p:tgtEl>
                                        <p:attrNameLst>
                                          <p:attrName>style.visibility</p:attrName>
                                        </p:attrNameLst>
                                      </p:cBhvr>
                                      <p:to>
                                        <p:strVal val="visible"/>
                                      </p:to>
                                    </p:set>
                                    <p:animEffect transition="in" filter="dissolve">
                                      <p:cBhvr>
                                        <p:cTn id="27" dur="400"/>
                                        <p:tgtEl>
                                          <p:spTgt spid="6144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1447"/>
                                        </p:tgtEl>
                                        <p:attrNameLst>
                                          <p:attrName>style.visibility</p:attrName>
                                        </p:attrNameLst>
                                      </p:cBhvr>
                                      <p:to>
                                        <p:strVal val="visible"/>
                                      </p:to>
                                    </p:set>
                                    <p:animEffect transition="in" filter="fade">
                                      <p:cBhvr>
                                        <p:cTn id="32" dur="300"/>
                                        <p:tgtEl>
                                          <p:spTgt spid="61447"/>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1448"/>
                                        </p:tgtEl>
                                        <p:attrNameLst>
                                          <p:attrName>style.visibility</p:attrName>
                                        </p:attrNameLst>
                                      </p:cBhvr>
                                      <p:to>
                                        <p:strVal val="visible"/>
                                      </p:to>
                                    </p:set>
                                    <p:animEffect transition="in" filter="fade">
                                      <p:cBhvr>
                                        <p:cTn id="37" dur="300"/>
                                        <p:tgtEl>
                                          <p:spTgt spid="61448"/>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61449"/>
                                        </p:tgtEl>
                                        <p:attrNameLst>
                                          <p:attrName>style.visibility</p:attrName>
                                        </p:attrNameLst>
                                      </p:cBhvr>
                                      <p:to>
                                        <p:strVal val="visible"/>
                                      </p:to>
                                    </p:set>
                                    <p:animEffect transition="in" filter="fade">
                                      <p:cBhvr>
                                        <p:cTn id="42" dur="300"/>
                                        <p:tgtEl>
                                          <p:spTgt spid="61449"/>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61450"/>
                                        </p:tgtEl>
                                        <p:attrNameLst>
                                          <p:attrName>style.visibility</p:attrName>
                                        </p:attrNameLst>
                                      </p:cBhvr>
                                      <p:to>
                                        <p:strVal val="visible"/>
                                      </p:to>
                                    </p:set>
                                    <p:animEffect transition="in" filter="fade">
                                      <p:cBhvr>
                                        <p:cTn id="47" dur="300"/>
                                        <p:tgtEl>
                                          <p:spTgt spid="614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5" grpId="0"/>
      <p:bldP spid="61447" grpId="0"/>
      <p:bldP spid="61448" grpId="0"/>
      <p:bldP spid="61449" grpId="0"/>
      <p:bldP spid="6145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WordArt 2" descr="Woven mat"/>
          <p:cNvSpPr>
            <a:spLocks noChangeArrowheads="1" noChangeShapeType="1" noTextEdit="1"/>
          </p:cNvSpPr>
          <p:nvPr/>
        </p:nvSpPr>
        <p:spPr bwMode="auto">
          <a:xfrm>
            <a:off x="2133600" y="838200"/>
            <a:ext cx="1524000" cy="1981200"/>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contourClr>
                <a:srgbClr val="FFFFFF"/>
              </a:contourClr>
            </a:sp3d>
          </a:bodyPr>
          <a:lstStyle/>
          <a:p>
            <a:pPr algn="ctr"/>
            <a:r>
              <a:rPr lang="en-US" sz="9600" kern="10">
                <a:ln w="9525">
                  <a:round/>
                  <a:headEnd/>
                  <a:tailEnd/>
                </a:ln>
                <a:blipFill dpi="0" rotWithShape="0">
                  <a:blip r:embed="rId3"/>
                  <a:srcRect/>
                  <a:tile tx="0" ty="0" sx="100000" sy="100000" flip="none" algn="tl"/>
                </a:blipFill>
                <a:latin typeface="Arial Black" panose="020B0A04020102020204" pitchFamily="34" charset="0"/>
              </a:rPr>
              <a:t>p</a:t>
            </a:r>
          </a:p>
        </p:txBody>
      </p:sp>
      <p:sp>
        <p:nvSpPr>
          <p:cNvPr id="49155" name="WordArt 3" descr="Stationery"/>
          <p:cNvSpPr>
            <a:spLocks noChangeArrowheads="1" noChangeShapeType="1" noTextEdit="1"/>
          </p:cNvSpPr>
          <p:nvPr/>
        </p:nvSpPr>
        <p:spPr bwMode="auto">
          <a:xfrm>
            <a:off x="4648200" y="1066800"/>
            <a:ext cx="2667000" cy="1724025"/>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contourClr>
                <a:srgbClr val="FFFFFF"/>
              </a:contourClr>
            </a:sp3d>
          </a:bodyPr>
          <a:lstStyle/>
          <a:p>
            <a:pPr algn="ctr"/>
            <a:r>
              <a:rPr lang="en-US" sz="9600" kern="10">
                <a:ln w="9525">
                  <a:round/>
                  <a:headEnd/>
                  <a:tailEnd/>
                </a:ln>
                <a:blipFill dpi="0" rotWithShape="0">
                  <a:blip r:embed="rId4"/>
                  <a:srcRect/>
                  <a:tile tx="0" ty="0" sx="100000" sy="100000" flip="none" algn="tl"/>
                </a:blipFill>
                <a:latin typeface="Modern No. 20" panose="02070704070505020303" pitchFamily="18" charset="0"/>
              </a:rPr>
              <a:t>(pe)</a:t>
            </a:r>
          </a:p>
        </p:txBody>
      </p:sp>
      <p:sp>
        <p:nvSpPr>
          <p:cNvPr id="49156" name="Text Box 4"/>
          <p:cNvSpPr txBox="1">
            <a:spLocks noChangeArrowheads="1"/>
          </p:cNvSpPr>
          <p:nvPr/>
        </p:nvSpPr>
        <p:spPr bwMode="auto">
          <a:xfrm>
            <a:off x="1295400" y="3019425"/>
            <a:ext cx="7239000" cy="162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90000"/>
              </a:lnSpc>
              <a:spcBef>
                <a:spcPct val="50000"/>
              </a:spcBef>
              <a:buFontTx/>
              <a:buNone/>
            </a:pPr>
            <a:r>
              <a:rPr lang="en-US" altLang="en-US" sz="2800">
                <a:solidFill>
                  <a:schemeClr val="bg1"/>
                </a:solidFill>
              </a:rPr>
              <a:t>The “p” is unlike the English p in that the latter is aspirated, that is, a puff of air is expelled after the lips separate.  In Spanish, we hold back the air, avoiding the “pop” that is heard in English.</a:t>
            </a:r>
          </a:p>
        </p:txBody>
      </p:sp>
      <p:sp>
        <p:nvSpPr>
          <p:cNvPr id="49157" name="Text Box 5"/>
          <p:cNvSpPr txBox="1">
            <a:spLocks noChangeArrowheads="1"/>
          </p:cNvSpPr>
          <p:nvPr/>
        </p:nvSpPr>
        <p:spPr bwMode="auto">
          <a:xfrm>
            <a:off x="2895600" y="4678363"/>
            <a:ext cx="12954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a:solidFill>
                  <a:schemeClr val="bg1"/>
                </a:solidFill>
              </a:rPr>
              <a:t>Pablo</a:t>
            </a:r>
          </a:p>
        </p:txBody>
      </p:sp>
      <p:sp>
        <p:nvSpPr>
          <p:cNvPr id="49158" name="Text Box 6"/>
          <p:cNvSpPr txBox="1">
            <a:spLocks noChangeArrowheads="1"/>
          </p:cNvSpPr>
          <p:nvPr/>
        </p:nvSpPr>
        <p:spPr bwMode="auto">
          <a:xfrm>
            <a:off x="2895600" y="5287963"/>
            <a:ext cx="16002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a:solidFill>
                  <a:schemeClr val="bg1"/>
                </a:solidFill>
              </a:rPr>
              <a:t>papá</a:t>
            </a:r>
          </a:p>
        </p:txBody>
      </p:sp>
      <p:sp>
        <p:nvSpPr>
          <p:cNvPr id="49159" name="Text Box 7"/>
          <p:cNvSpPr txBox="1">
            <a:spLocks noChangeArrowheads="1"/>
          </p:cNvSpPr>
          <p:nvPr/>
        </p:nvSpPr>
        <p:spPr bwMode="auto">
          <a:xfrm>
            <a:off x="5562600" y="4678363"/>
            <a:ext cx="13716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a:solidFill>
                  <a:schemeClr val="bg1"/>
                </a:solidFill>
              </a:rPr>
              <a:t>pata</a:t>
            </a:r>
          </a:p>
        </p:txBody>
      </p:sp>
      <p:sp>
        <p:nvSpPr>
          <p:cNvPr id="49160" name="Text Box 8"/>
          <p:cNvSpPr txBox="1">
            <a:spLocks noChangeArrowheads="1"/>
          </p:cNvSpPr>
          <p:nvPr/>
        </p:nvSpPr>
        <p:spPr bwMode="auto">
          <a:xfrm>
            <a:off x="5562600" y="5287963"/>
            <a:ext cx="16764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a:solidFill>
                  <a:schemeClr val="bg1"/>
                </a:solidFill>
              </a:rPr>
              <a:t>ropa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49154"/>
                                        </p:tgtEl>
                                        <p:attrNameLst>
                                          <p:attrName>style.visibility</p:attrName>
                                        </p:attrNameLst>
                                      </p:cBhvr>
                                      <p:to>
                                        <p:strVal val="visible"/>
                                      </p:to>
                                    </p:set>
                                    <p:animEffect transition="in" filter="wipe(left)">
                                      <p:cBhvr>
                                        <p:cTn id="7" dur="200"/>
                                        <p:tgtEl>
                                          <p:spTgt spid="4915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49155"/>
                                        </p:tgtEl>
                                        <p:attrNameLst>
                                          <p:attrName>style.visibility</p:attrName>
                                        </p:attrNameLst>
                                      </p:cBhvr>
                                      <p:to>
                                        <p:strVal val="visible"/>
                                      </p:to>
                                    </p:set>
                                    <p:animEffect transition="in" filter="dissolve">
                                      <p:cBhvr>
                                        <p:cTn id="12" dur="500"/>
                                        <p:tgtEl>
                                          <p:spTgt spid="4915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9156"/>
                                        </p:tgtEl>
                                        <p:attrNameLst>
                                          <p:attrName>style.visibility</p:attrName>
                                        </p:attrNameLst>
                                      </p:cBhvr>
                                      <p:to>
                                        <p:strVal val="visible"/>
                                      </p:to>
                                    </p:set>
                                    <p:animEffect transition="in" filter="dissolve">
                                      <p:cBhvr>
                                        <p:cTn id="17" dur="400"/>
                                        <p:tgtEl>
                                          <p:spTgt spid="4915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9157"/>
                                        </p:tgtEl>
                                        <p:attrNameLst>
                                          <p:attrName>style.visibility</p:attrName>
                                        </p:attrNameLst>
                                      </p:cBhvr>
                                      <p:to>
                                        <p:strVal val="visible"/>
                                      </p:to>
                                    </p:set>
                                    <p:animEffect transition="in" filter="fade">
                                      <p:cBhvr>
                                        <p:cTn id="22" dur="300"/>
                                        <p:tgtEl>
                                          <p:spTgt spid="4915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9158"/>
                                        </p:tgtEl>
                                        <p:attrNameLst>
                                          <p:attrName>style.visibility</p:attrName>
                                        </p:attrNameLst>
                                      </p:cBhvr>
                                      <p:to>
                                        <p:strVal val="visible"/>
                                      </p:to>
                                    </p:set>
                                    <p:animEffect transition="in" filter="fade">
                                      <p:cBhvr>
                                        <p:cTn id="27" dur="300"/>
                                        <p:tgtEl>
                                          <p:spTgt spid="4915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9159"/>
                                        </p:tgtEl>
                                        <p:attrNameLst>
                                          <p:attrName>style.visibility</p:attrName>
                                        </p:attrNameLst>
                                      </p:cBhvr>
                                      <p:to>
                                        <p:strVal val="visible"/>
                                      </p:to>
                                    </p:set>
                                    <p:animEffect transition="in" filter="fade">
                                      <p:cBhvr>
                                        <p:cTn id="32" dur="300"/>
                                        <p:tgtEl>
                                          <p:spTgt spid="49159"/>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9160"/>
                                        </p:tgtEl>
                                        <p:attrNameLst>
                                          <p:attrName>style.visibility</p:attrName>
                                        </p:attrNameLst>
                                      </p:cBhvr>
                                      <p:to>
                                        <p:strVal val="visible"/>
                                      </p:to>
                                    </p:set>
                                    <p:animEffect transition="in" filter="fade">
                                      <p:cBhvr>
                                        <p:cTn id="37" dur="300"/>
                                        <p:tgtEl>
                                          <p:spTgt spid="49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6" grpId="0"/>
      <p:bldP spid="49157" grpId="0"/>
      <p:bldP spid="49158" grpId="0"/>
      <p:bldP spid="49159" grpId="0"/>
      <p:bldP spid="4916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WordArt 2" descr="Woven mat"/>
          <p:cNvSpPr>
            <a:spLocks noChangeArrowheads="1" noChangeShapeType="1" noTextEdit="1"/>
          </p:cNvSpPr>
          <p:nvPr/>
        </p:nvSpPr>
        <p:spPr bwMode="auto">
          <a:xfrm>
            <a:off x="2133600" y="381000"/>
            <a:ext cx="1524000" cy="1981200"/>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contourClr>
                <a:srgbClr val="FFFFFF"/>
              </a:contourClr>
            </a:sp3d>
          </a:bodyPr>
          <a:lstStyle/>
          <a:p>
            <a:pPr algn="ctr"/>
            <a:r>
              <a:rPr lang="en-US" sz="9600" kern="10">
                <a:ln w="9525">
                  <a:round/>
                  <a:headEnd/>
                  <a:tailEnd/>
                </a:ln>
                <a:blipFill dpi="0" rotWithShape="0">
                  <a:blip r:embed="rId3"/>
                  <a:srcRect/>
                  <a:tile tx="0" ty="0" sx="100000" sy="100000" flip="none" algn="tl"/>
                </a:blipFill>
                <a:latin typeface="Arial Black" panose="020B0A04020102020204" pitchFamily="34" charset="0"/>
              </a:rPr>
              <a:t>q</a:t>
            </a:r>
          </a:p>
        </p:txBody>
      </p:sp>
      <p:sp>
        <p:nvSpPr>
          <p:cNvPr id="50179" name="WordArt 3" descr="Stationery"/>
          <p:cNvSpPr>
            <a:spLocks noChangeArrowheads="1" noChangeShapeType="1" noTextEdit="1"/>
          </p:cNvSpPr>
          <p:nvPr/>
        </p:nvSpPr>
        <p:spPr bwMode="auto">
          <a:xfrm>
            <a:off x="4648200" y="609600"/>
            <a:ext cx="2667000" cy="1724025"/>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contourClr>
                <a:srgbClr val="FFFFFF"/>
              </a:contourClr>
            </a:sp3d>
          </a:bodyPr>
          <a:lstStyle/>
          <a:p>
            <a:pPr algn="ctr"/>
            <a:r>
              <a:rPr lang="en-US" sz="9600" kern="10">
                <a:ln w="9525">
                  <a:round/>
                  <a:headEnd/>
                  <a:tailEnd/>
                </a:ln>
                <a:blipFill dpi="0" rotWithShape="0">
                  <a:blip r:embed="rId4"/>
                  <a:srcRect/>
                  <a:tile tx="0" ty="0" sx="100000" sy="100000" flip="none" algn="tl"/>
                </a:blipFill>
                <a:latin typeface="Modern No. 20" panose="02070704070505020303" pitchFamily="18" charset="0"/>
              </a:rPr>
              <a:t>(cu)</a:t>
            </a:r>
          </a:p>
        </p:txBody>
      </p:sp>
      <p:sp>
        <p:nvSpPr>
          <p:cNvPr id="50180" name="Text Box 4"/>
          <p:cNvSpPr txBox="1">
            <a:spLocks noChangeArrowheads="1"/>
          </p:cNvSpPr>
          <p:nvPr/>
        </p:nvSpPr>
        <p:spPr bwMode="auto">
          <a:xfrm>
            <a:off x="914400" y="2565400"/>
            <a:ext cx="7772400" cy="2012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90000"/>
              </a:lnSpc>
              <a:spcBef>
                <a:spcPct val="50000"/>
              </a:spcBef>
              <a:buFontTx/>
              <a:buNone/>
            </a:pPr>
            <a:r>
              <a:rPr lang="en-US" altLang="en-US" sz="2800">
                <a:solidFill>
                  <a:schemeClr val="bg1"/>
                </a:solidFill>
              </a:rPr>
              <a:t>The “q” is always followed by “u,” as in English, except for a few foreign words such as </a:t>
            </a:r>
            <a:r>
              <a:rPr lang="en-US" altLang="en-US" sz="2800" i="1">
                <a:solidFill>
                  <a:schemeClr val="bg1"/>
                </a:solidFill>
              </a:rPr>
              <a:t>Iraq</a:t>
            </a:r>
            <a:r>
              <a:rPr lang="en-US" altLang="en-US" sz="2800">
                <a:solidFill>
                  <a:schemeClr val="bg1"/>
                </a:solidFill>
              </a:rPr>
              <a:t>, although this word can also be spelled </a:t>
            </a:r>
            <a:r>
              <a:rPr lang="en-US" altLang="en-US" sz="2800" i="1">
                <a:solidFill>
                  <a:schemeClr val="bg1"/>
                </a:solidFill>
              </a:rPr>
              <a:t>Irak</a:t>
            </a:r>
            <a:r>
              <a:rPr lang="en-US" altLang="en-US" sz="2800">
                <a:solidFill>
                  <a:schemeClr val="bg1"/>
                </a:solidFill>
              </a:rPr>
              <a:t>, since the sound  of “q” is essentially identical to that of “k.”  Like the p and [k] sounds, the q is not aspirated.</a:t>
            </a:r>
          </a:p>
        </p:txBody>
      </p:sp>
      <p:sp>
        <p:nvSpPr>
          <p:cNvPr id="50181" name="Text Box 5"/>
          <p:cNvSpPr txBox="1">
            <a:spLocks noChangeArrowheads="1"/>
          </p:cNvSpPr>
          <p:nvPr/>
        </p:nvSpPr>
        <p:spPr bwMode="auto">
          <a:xfrm>
            <a:off x="2438400" y="4754563"/>
            <a:ext cx="12954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a:solidFill>
                  <a:schemeClr val="bg1"/>
                </a:solidFill>
              </a:rPr>
              <a:t>queso</a:t>
            </a:r>
          </a:p>
        </p:txBody>
      </p:sp>
      <p:sp>
        <p:nvSpPr>
          <p:cNvPr id="50182" name="Text Box 6"/>
          <p:cNvSpPr txBox="1">
            <a:spLocks noChangeArrowheads="1"/>
          </p:cNvSpPr>
          <p:nvPr/>
        </p:nvSpPr>
        <p:spPr bwMode="auto">
          <a:xfrm>
            <a:off x="2438400" y="5364163"/>
            <a:ext cx="16002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a:solidFill>
                  <a:schemeClr val="bg1"/>
                </a:solidFill>
              </a:rPr>
              <a:t>pequeño</a:t>
            </a:r>
          </a:p>
        </p:txBody>
      </p:sp>
      <p:sp>
        <p:nvSpPr>
          <p:cNvPr id="50183" name="Text Box 7"/>
          <p:cNvSpPr txBox="1">
            <a:spLocks noChangeArrowheads="1"/>
          </p:cNvSpPr>
          <p:nvPr/>
        </p:nvSpPr>
        <p:spPr bwMode="auto">
          <a:xfrm>
            <a:off x="5105400" y="4754563"/>
            <a:ext cx="17526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a:solidFill>
                  <a:schemeClr val="bg1"/>
                </a:solidFill>
              </a:rPr>
              <a:t>quilate</a:t>
            </a:r>
          </a:p>
        </p:txBody>
      </p:sp>
      <p:sp>
        <p:nvSpPr>
          <p:cNvPr id="50184" name="Text Box 8"/>
          <p:cNvSpPr txBox="1">
            <a:spLocks noChangeArrowheads="1"/>
          </p:cNvSpPr>
          <p:nvPr/>
        </p:nvSpPr>
        <p:spPr bwMode="auto">
          <a:xfrm>
            <a:off x="5105400" y="5364163"/>
            <a:ext cx="19812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a:solidFill>
                  <a:schemeClr val="bg1"/>
                </a:solidFill>
              </a:rPr>
              <a:t>quien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50178"/>
                                        </p:tgtEl>
                                        <p:attrNameLst>
                                          <p:attrName>style.visibility</p:attrName>
                                        </p:attrNameLst>
                                      </p:cBhvr>
                                      <p:to>
                                        <p:strVal val="visible"/>
                                      </p:to>
                                    </p:set>
                                    <p:animEffect transition="in" filter="wipe(left)">
                                      <p:cBhvr>
                                        <p:cTn id="7" dur="200"/>
                                        <p:tgtEl>
                                          <p:spTgt spid="5017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50179"/>
                                        </p:tgtEl>
                                        <p:attrNameLst>
                                          <p:attrName>style.visibility</p:attrName>
                                        </p:attrNameLst>
                                      </p:cBhvr>
                                      <p:to>
                                        <p:strVal val="visible"/>
                                      </p:to>
                                    </p:set>
                                    <p:animEffect transition="in" filter="dissolve">
                                      <p:cBhvr>
                                        <p:cTn id="12" dur="500"/>
                                        <p:tgtEl>
                                          <p:spTgt spid="5017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0180"/>
                                        </p:tgtEl>
                                        <p:attrNameLst>
                                          <p:attrName>style.visibility</p:attrName>
                                        </p:attrNameLst>
                                      </p:cBhvr>
                                      <p:to>
                                        <p:strVal val="visible"/>
                                      </p:to>
                                    </p:set>
                                    <p:animEffect transition="in" filter="dissolve">
                                      <p:cBhvr>
                                        <p:cTn id="17" dur="400"/>
                                        <p:tgtEl>
                                          <p:spTgt spid="5018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0181"/>
                                        </p:tgtEl>
                                        <p:attrNameLst>
                                          <p:attrName>style.visibility</p:attrName>
                                        </p:attrNameLst>
                                      </p:cBhvr>
                                      <p:to>
                                        <p:strVal val="visible"/>
                                      </p:to>
                                    </p:set>
                                    <p:animEffect transition="in" filter="fade">
                                      <p:cBhvr>
                                        <p:cTn id="22" dur="300"/>
                                        <p:tgtEl>
                                          <p:spTgt spid="5018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0182"/>
                                        </p:tgtEl>
                                        <p:attrNameLst>
                                          <p:attrName>style.visibility</p:attrName>
                                        </p:attrNameLst>
                                      </p:cBhvr>
                                      <p:to>
                                        <p:strVal val="visible"/>
                                      </p:to>
                                    </p:set>
                                    <p:animEffect transition="in" filter="fade">
                                      <p:cBhvr>
                                        <p:cTn id="27" dur="300"/>
                                        <p:tgtEl>
                                          <p:spTgt spid="5018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0183"/>
                                        </p:tgtEl>
                                        <p:attrNameLst>
                                          <p:attrName>style.visibility</p:attrName>
                                        </p:attrNameLst>
                                      </p:cBhvr>
                                      <p:to>
                                        <p:strVal val="visible"/>
                                      </p:to>
                                    </p:set>
                                    <p:animEffect transition="in" filter="fade">
                                      <p:cBhvr>
                                        <p:cTn id="32" dur="300"/>
                                        <p:tgtEl>
                                          <p:spTgt spid="5018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0184"/>
                                        </p:tgtEl>
                                        <p:attrNameLst>
                                          <p:attrName>style.visibility</p:attrName>
                                        </p:attrNameLst>
                                      </p:cBhvr>
                                      <p:to>
                                        <p:strVal val="visible"/>
                                      </p:to>
                                    </p:set>
                                    <p:animEffect transition="in" filter="fade">
                                      <p:cBhvr>
                                        <p:cTn id="37" dur="300"/>
                                        <p:tgtEl>
                                          <p:spTgt spid="501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0" grpId="0"/>
      <p:bldP spid="50181" grpId="0"/>
      <p:bldP spid="50182" grpId="0"/>
      <p:bldP spid="50183" grpId="0"/>
      <p:bldP spid="5018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WordArt 2" descr="Woven mat"/>
          <p:cNvSpPr>
            <a:spLocks noChangeArrowheads="1" noChangeShapeType="1" noTextEdit="1"/>
          </p:cNvSpPr>
          <p:nvPr/>
        </p:nvSpPr>
        <p:spPr bwMode="auto">
          <a:xfrm>
            <a:off x="2362200" y="838200"/>
            <a:ext cx="1219200" cy="1828800"/>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contourClr>
                <a:srgbClr val="FFFFFF"/>
              </a:contourClr>
            </a:sp3d>
          </a:bodyPr>
          <a:lstStyle/>
          <a:p>
            <a:pPr algn="ctr"/>
            <a:r>
              <a:rPr lang="en-US" sz="9600" kern="10">
                <a:ln w="9525">
                  <a:round/>
                  <a:headEnd/>
                  <a:tailEnd/>
                </a:ln>
                <a:blipFill dpi="0" rotWithShape="0">
                  <a:blip r:embed="rId3"/>
                  <a:srcRect/>
                  <a:tile tx="0" ty="0" sx="100000" sy="100000" flip="none" algn="tl"/>
                </a:blipFill>
                <a:latin typeface="Arial Black" panose="020B0A04020102020204" pitchFamily="34" charset="0"/>
              </a:rPr>
              <a:t>r</a:t>
            </a:r>
          </a:p>
        </p:txBody>
      </p:sp>
      <p:sp>
        <p:nvSpPr>
          <p:cNvPr id="51203" name="WordArt 3" descr="Stationery"/>
          <p:cNvSpPr>
            <a:spLocks noChangeArrowheads="1" noChangeShapeType="1" noTextEdit="1"/>
          </p:cNvSpPr>
          <p:nvPr/>
        </p:nvSpPr>
        <p:spPr bwMode="auto">
          <a:xfrm>
            <a:off x="4419600" y="914400"/>
            <a:ext cx="2819400" cy="1724025"/>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contourClr>
                <a:srgbClr val="FFFFFF"/>
              </a:contourClr>
            </a:sp3d>
          </a:bodyPr>
          <a:lstStyle/>
          <a:p>
            <a:pPr algn="ctr"/>
            <a:r>
              <a:rPr lang="en-US" sz="9600" kern="10">
                <a:ln w="9525">
                  <a:round/>
                  <a:headEnd/>
                  <a:tailEnd/>
                </a:ln>
                <a:blipFill dpi="0" rotWithShape="0">
                  <a:blip r:embed="rId4"/>
                  <a:srcRect/>
                  <a:tile tx="0" ty="0" sx="100000" sy="100000" flip="none" algn="tl"/>
                </a:blipFill>
                <a:latin typeface="Modern No. 20" panose="02070704070505020303" pitchFamily="18" charset="0"/>
              </a:rPr>
              <a:t>(ere)</a:t>
            </a:r>
          </a:p>
        </p:txBody>
      </p:sp>
      <p:sp>
        <p:nvSpPr>
          <p:cNvPr id="51213" name="Freeform 13"/>
          <p:cNvSpPr>
            <a:spLocks/>
          </p:cNvSpPr>
          <p:nvPr/>
        </p:nvSpPr>
        <p:spPr bwMode="auto">
          <a:xfrm rot="-272074">
            <a:off x="4349750" y="4527550"/>
            <a:ext cx="698500" cy="330200"/>
          </a:xfrm>
          <a:custGeom>
            <a:avLst/>
            <a:gdLst>
              <a:gd name="T0" fmla="*/ 2147483646 w 440"/>
              <a:gd name="T1" fmla="*/ 2147483646 h 208"/>
              <a:gd name="T2" fmla="*/ 2147483646 w 440"/>
              <a:gd name="T3" fmla="*/ 2147483646 h 208"/>
              <a:gd name="T4" fmla="*/ 2147483646 w 440"/>
              <a:gd name="T5" fmla="*/ 2147483646 h 208"/>
              <a:gd name="T6" fmla="*/ 2147483646 w 440"/>
              <a:gd name="T7" fmla="*/ 2147483646 h 208"/>
              <a:gd name="T8" fmla="*/ 2147483646 w 440"/>
              <a:gd name="T9" fmla="*/ 2147483646 h 20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40" h="208">
                <a:moveTo>
                  <a:pt x="440" y="112"/>
                </a:moveTo>
                <a:cubicBezTo>
                  <a:pt x="304" y="72"/>
                  <a:pt x="168" y="32"/>
                  <a:pt x="104" y="16"/>
                </a:cubicBezTo>
                <a:cubicBezTo>
                  <a:pt x="40" y="0"/>
                  <a:pt x="64" y="8"/>
                  <a:pt x="56" y="16"/>
                </a:cubicBezTo>
                <a:cubicBezTo>
                  <a:pt x="48" y="24"/>
                  <a:pt x="0" y="32"/>
                  <a:pt x="56" y="64"/>
                </a:cubicBezTo>
                <a:cubicBezTo>
                  <a:pt x="112" y="96"/>
                  <a:pt x="336" y="184"/>
                  <a:pt x="392" y="208"/>
                </a:cubicBezTo>
              </a:path>
            </a:pathLst>
          </a:custGeom>
          <a:noFill/>
          <a:ln w="158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21" name="Text Box 21"/>
          <p:cNvSpPr txBox="1">
            <a:spLocks noChangeArrowheads="1"/>
          </p:cNvSpPr>
          <p:nvPr/>
        </p:nvSpPr>
        <p:spPr bwMode="auto">
          <a:xfrm>
            <a:off x="381000" y="2819400"/>
            <a:ext cx="3429000" cy="354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90000"/>
              </a:lnSpc>
              <a:spcBef>
                <a:spcPct val="50000"/>
              </a:spcBef>
              <a:buFontTx/>
              <a:buNone/>
            </a:pPr>
            <a:r>
              <a:rPr lang="en-US" altLang="en-US" sz="2800">
                <a:solidFill>
                  <a:schemeClr val="bg1"/>
                </a:solidFill>
              </a:rPr>
              <a:t>The intervocalic, embedded (that is, non-word-initial) “r” involves a single tap of the tongue against the alveolar ridge.  The result is a sound much like the dd in the name “Eddie.”</a:t>
            </a:r>
          </a:p>
        </p:txBody>
      </p:sp>
      <p:grpSp>
        <p:nvGrpSpPr>
          <p:cNvPr id="51226" name="Group 26"/>
          <p:cNvGrpSpPr>
            <a:grpSpLocks/>
          </p:cNvGrpSpPr>
          <p:nvPr/>
        </p:nvGrpSpPr>
        <p:grpSpPr bwMode="auto">
          <a:xfrm>
            <a:off x="3733800" y="2857500"/>
            <a:ext cx="2514600" cy="2705100"/>
            <a:chOff x="2208" y="1800"/>
            <a:chExt cx="1584" cy="1704"/>
          </a:xfrm>
        </p:grpSpPr>
        <p:grpSp>
          <p:nvGrpSpPr>
            <p:cNvPr id="72715" name="Group 7"/>
            <p:cNvGrpSpPr>
              <a:grpSpLocks/>
            </p:cNvGrpSpPr>
            <p:nvPr/>
          </p:nvGrpSpPr>
          <p:grpSpPr bwMode="auto">
            <a:xfrm>
              <a:off x="2208" y="1800"/>
              <a:ext cx="1584" cy="1704"/>
              <a:chOff x="1920" y="2136"/>
              <a:chExt cx="1344" cy="1464"/>
            </a:xfrm>
          </p:grpSpPr>
          <p:sp>
            <p:nvSpPr>
              <p:cNvPr id="72720" name="Freeform 4"/>
              <p:cNvSpPr>
                <a:spLocks/>
              </p:cNvSpPr>
              <p:nvPr/>
            </p:nvSpPr>
            <p:spPr bwMode="auto">
              <a:xfrm>
                <a:off x="1920" y="2136"/>
                <a:ext cx="1344" cy="1464"/>
              </a:xfrm>
              <a:custGeom>
                <a:avLst/>
                <a:gdLst>
                  <a:gd name="T0" fmla="*/ 240 w 1344"/>
                  <a:gd name="T1" fmla="*/ 888 h 1464"/>
                  <a:gd name="T2" fmla="*/ 240 w 1344"/>
                  <a:gd name="T3" fmla="*/ 792 h 1464"/>
                  <a:gd name="T4" fmla="*/ 96 w 1344"/>
                  <a:gd name="T5" fmla="*/ 792 h 1464"/>
                  <a:gd name="T6" fmla="*/ 0 w 1344"/>
                  <a:gd name="T7" fmla="*/ 696 h 1464"/>
                  <a:gd name="T8" fmla="*/ 96 w 1344"/>
                  <a:gd name="T9" fmla="*/ 600 h 1464"/>
                  <a:gd name="T10" fmla="*/ 240 w 1344"/>
                  <a:gd name="T11" fmla="*/ 456 h 1464"/>
                  <a:gd name="T12" fmla="*/ 288 w 1344"/>
                  <a:gd name="T13" fmla="*/ 408 h 1464"/>
                  <a:gd name="T14" fmla="*/ 336 w 1344"/>
                  <a:gd name="T15" fmla="*/ 264 h 1464"/>
                  <a:gd name="T16" fmla="*/ 528 w 1344"/>
                  <a:gd name="T17" fmla="*/ 72 h 1464"/>
                  <a:gd name="T18" fmla="*/ 720 w 1344"/>
                  <a:gd name="T19" fmla="*/ 24 h 1464"/>
                  <a:gd name="T20" fmla="*/ 912 w 1344"/>
                  <a:gd name="T21" fmla="*/ 24 h 1464"/>
                  <a:gd name="T22" fmla="*/ 1200 w 1344"/>
                  <a:gd name="T23" fmla="*/ 168 h 1464"/>
                  <a:gd name="T24" fmla="*/ 1296 w 1344"/>
                  <a:gd name="T25" fmla="*/ 312 h 1464"/>
                  <a:gd name="T26" fmla="*/ 1344 w 1344"/>
                  <a:gd name="T27" fmla="*/ 552 h 1464"/>
                  <a:gd name="T28" fmla="*/ 1296 w 1344"/>
                  <a:gd name="T29" fmla="*/ 840 h 1464"/>
                  <a:gd name="T30" fmla="*/ 1104 w 1344"/>
                  <a:gd name="T31" fmla="*/ 1032 h 1464"/>
                  <a:gd name="T32" fmla="*/ 1056 w 1344"/>
                  <a:gd name="T33" fmla="*/ 1128 h 1464"/>
                  <a:gd name="T34" fmla="*/ 1008 w 1344"/>
                  <a:gd name="T35" fmla="*/ 1368 h 1464"/>
                  <a:gd name="T36" fmla="*/ 1008 w 1344"/>
                  <a:gd name="T37" fmla="*/ 1464 h 146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344" h="1464">
                    <a:moveTo>
                      <a:pt x="240" y="888"/>
                    </a:moveTo>
                    <a:cubicBezTo>
                      <a:pt x="252" y="848"/>
                      <a:pt x="264" y="808"/>
                      <a:pt x="240" y="792"/>
                    </a:cubicBezTo>
                    <a:cubicBezTo>
                      <a:pt x="216" y="776"/>
                      <a:pt x="136" y="808"/>
                      <a:pt x="96" y="792"/>
                    </a:cubicBezTo>
                    <a:cubicBezTo>
                      <a:pt x="56" y="776"/>
                      <a:pt x="0" y="728"/>
                      <a:pt x="0" y="696"/>
                    </a:cubicBezTo>
                    <a:cubicBezTo>
                      <a:pt x="0" y="664"/>
                      <a:pt x="56" y="640"/>
                      <a:pt x="96" y="600"/>
                    </a:cubicBezTo>
                    <a:cubicBezTo>
                      <a:pt x="136" y="560"/>
                      <a:pt x="208" y="488"/>
                      <a:pt x="240" y="456"/>
                    </a:cubicBezTo>
                    <a:cubicBezTo>
                      <a:pt x="272" y="424"/>
                      <a:pt x="272" y="440"/>
                      <a:pt x="288" y="408"/>
                    </a:cubicBezTo>
                    <a:cubicBezTo>
                      <a:pt x="304" y="376"/>
                      <a:pt x="296" y="320"/>
                      <a:pt x="336" y="264"/>
                    </a:cubicBezTo>
                    <a:cubicBezTo>
                      <a:pt x="376" y="208"/>
                      <a:pt x="464" y="112"/>
                      <a:pt x="528" y="72"/>
                    </a:cubicBezTo>
                    <a:cubicBezTo>
                      <a:pt x="592" y="32"/>
                      <a:pt x="656" y="32"/>
                      <a:pt x="720" y="24"/>
                    </a:cubicBezTo>
                    <a:cubicBezTo>
                      <a:pt x="784" y="16"/>
                      <a:pt x="832" y="0"/>
                      <a:pt x="912" y="24"/>
                    </a:cubicBezTo>
                    <a:cubicBezTo>
                      <a:pt x="992" y="48"/>
                      <a:pt x="1136" y="120"/>
                      <a:pt x="1200" y="168"/>
                    </a:cubicBezTo>
                    <a:cubicBezTo>
                      <a:pt x="1264" y="216"/>
                      <a:pt x="1272" y="248"/>
                      <a:pt x="1296" y="312"/>
                    </a:cubicBezTo>
                    <a:cubicBezTo>
                      <a:pt x="1320" y="376"/>
                      <a:pt x="1344" y="464"/>
                      <a:pt x="1344" y="552"/>
                    </a:cubicBezTo>
                    <a:cubicBezTo>
                      <a:pt x="1344" y="640"/>
                      <a:pt x="1336" y="760"/>
                      <a:pt x="1296" y="840"/>
                    </a:cubicBezTo>
                    <a:cubicBezTo>
                      <a:pt x="1256" y="920"/>
                      <a:pt x="1144" y="984"/>
                      <a:pt x="1104" y="1032"/>
                    </a:cubicBezTo>
                    <a:cubicBezTo>
                      <a:pt x="1064" y="1080"/>
                      <a:pt x="1072" y="1072"/>
                      <a:pt x="1056" y="1128"/>
                    </a:cubicBezTo>
                    <a:cubicBezTo>
                      <a:pt x="1040" y="1184"/>
                      <a:pt x="1016" y="1312"/>
                      <a:pt x="1008" y="1368"/>
                    </a:cubicBezTo>
                    <a:cubicBezTo>
                      <a:pt x="1000" y="1424"/>
                      <a:pt x="1008" y="1448"/>
                      <a:pt x="1008" y="1464"/>
                    </a:cubicBezTo>
                  </a:path>
                </a:pathLst>
              </a:cu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721" name="Freeform 6"/>
              <p:cNvSpPr>
                <a:spLocks/>
              </p:cNvSpPr>
              <p:nvPr/>
            </p:nvSpPr>
            <p:spPr bwMode="auto">
              <a:xfrm>
                <a:off x="2160" y="2880"/>
                <a:ext cx="496" cy="720"/>
              </a:xfrm>
              <a:custGeom>
                <a:avLst/>
                <a:gdLst>
                  <a:gd name="T0" fmla="*/ 0 w 496"/>
                  <a:gd name="T1" fmla="*/ 144 h 720"/>
                  <a:gd name="T2" fmla="*/ 144 w 496"/>
                  <a:gd name="T3" fmla="*/ 144 h 720"/>
                  <a:gd name="T4" fmla="*/ 192 w 496"/>
                  <a:gd name="T5" fmla="*/ 96 h 720"/>
                  <a:gd name="T6" fmla="*/ 336 w 496"/>
                  <a:gd name="T7" fmla="*/ 0 h 720"/>
                  <a:gd name="T8" fmla="*/ 480 w 496"/>
                  <a:gd name="T9" fmla="*/ 96 h 720"/>
                  <a:gd name="T10" fmla="*/ 432 w 496"/>
                  <a:gd name="T11" fmla="*/ 336 h 720"/>
                  <a:gd name="T12" fmla="*/ 336 w 496"/>
                  <a:gd name="T13" fmla="*/ 384 h 720"/>
                  <a:gd name="T14" fmla="*/ 192 w 496"/>
                  <a:gd name="T15" fmla="*/ 336 h 720"/>
                  <a:gd name="T16" fmla="*/ 48 w 496"/>
                  <a:gd name="T17" fmla="*/ 336 h 720"/>
                  <a:gd name="T18" fmla="*/ 48 w 496"/>
                  <a:gd name="T19" fmla="*/ 528 h 720"/>
                  <a:gd name="T20" fmla="*/ 288 w 496"/>
                  <a:gd name="T21" fmla="*/ 576 h 720"/>
                  <a:gd name="T22" fmla="*/ 384 w 496"/>
                  <a:gd name="T23" fmla="*/ 624 h 720"/>
                  <a:gd name="T24" fmla="*/ 384 w 496"/>
                  <a:gd name="T25" fmla="*/ 720 h 7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96" h="720">
                    <a:moveTo>
                      <a:pt x="0" y="144"/>
                    </a:moveTo>
                    <a:cubicBezTo>
                      <a:pt x="56" y="148"/>
                      <a:pt x="112" y="152"/>
                      <a:pt x="144" y="144"/>
                    </a:cubicBezTo>
                    <a:cubicBezTo>
                      <a:pt x="176" y="136"/>
                      <a:pt x="160" y="120"/>
                      <a:pt x="192" y="96"/>
                    </a:cubicBezTo>
                    <a:cubicBezTo>
                      <a:pt x="224" y="72"/>
                      <a:pt x="288" y="0"/>
                      <a:pt x="336" y="0"/>
                    </a:cubicBezTo>
                    <a:cubicBezTo>
                      <a:pt x="384" y="0"/>
                      <a:pt x="464" y="40"/>
                      <a:pt x="480" y="96"/>
                    </a:cubicBezTo>
                    <a:cubicBezTo>
                      <a:pt x="496" y="152"/>
                      <a:pt x="456" y="288"/>
                      <a:pt x="432" y="336"/>
                    </a:cubicBezTo>
                    <a:cubicBezTo>
                      <a:pt x="408" y="384"/>
                      <a:pt x="376" y="384"/>
                      <a:pt x="336" y="384"/>
                    </a:cubicBezTo>
                    <a:cubicBezTo>
                      <a:pt x="296" y="384"/>
                      <a:pt x="240" y="344"/>
                      <a:pt x="192" y="336"/>
                    </a:cubicBezTo>
                    <a:cubicBezTo>
                      <a:pt x="144" y="328"/>
                      <a:pt x="72" y="304"/>
                      <a:pt x="48" y="336"/>
                    </a:cubicBezTo>
                    <a:cubicBezTo>
                      <a:pt x="24" y="368"/>
                      <a:pt x="8" y="488"/>
                      <a:pt x="48" y="528"/>
                    </a:cubicBezTo>
                    <a:cubicBezTo>
                      <a:pt x="88" y="568"/>
                      <a:pt x="232" y="560"/>
                      <a:pt x="288" y="576"/>
                    </a:cubicBezTo>
                    <a:cubicBezTo>
                      <a:pt x="344" y="592"/>
                      <a:pt x="368" y="600"/>
                      <a:pt x="384" y="624"/>
                    </a:cubicBezTo>
                    <a:cubicBezTo>
                      <a:pt x="400" y="648"/>
                      <a:pt x="384" y="704"/>
                      <a:pt x="384" y="720"/>
                    </a:cubicBezTo>
                  </a:path>
                </a:pathLst>
              </a:cu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72716" name="Freeform 15"/>
            <p:cNvSpPr>
              <a:spLocks/>
            </p:cNvSpPr>
            <p:nvPr/>
          </p:nvSpPr>
          <p:spPr bwMode="auto">
            <a:xfrm>
              <a:off x="2592" y="2136"/>
              <a:ext cx="144" cy="168"/>
            </a:xfrm>
            <a:custGeom>
              <a:avLst/>
              <a:gdLst>
                <a:gd name="T0" fmla="*/ 48 w 144"/>
                <a:gd name="T1" fmla="*/ 16 h 168"/>
                <a:gd name="T2" fmla="*/ 96 w 144"/>
                <a:gd name="T3" fmla="*/ 16 h 168"/>
                <a:gd name="T4" fmla="*/ 144 w 144"/>
                <a:gd name="T5" fmla="*/ 112 h 168"/>
                <a:gd name="T6" fmla="*/ 96 w 144"/>
                <a:gd name="T7" fmla="*/ 160 h 168"/>
                <a:gd name="T8" fmla="*/ 0 w 144"/>
                <a:gd name="T9" fmla="*/ 160 h 1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4" h="168">
                  <a:moveTo>
                    <a:pt x="48" y="16"/>
                  </a:moveTo>
                  <a:cubicBezTo>
                    <a:pt x="64" y="8"/>
                    <a:pt x="80" y="0"/>
                    <a:pt x="96" y="16"/>
                  </a:cubicBezTo>
                  <a:cubicBezTo>
                    <a:pt x="112" y="32"/>
                    <a:pt x="144" y="88"/>
                    <a:pt x="144" y="112"/>
                  </a:cubicBezTo>
                  <a:cubicBezTo>
                    <a:pt x="144" y="136"/>
                    <a:pt x="120" y="152"/>
                    <a:pt x="96" y="160"/>
                  </a:cubicBezTo>
                  <a:cubicBezTo>
                    <a:pt x="72" y="168"/>
                    <a:pt x="16" y="160"/>
                    <a:pt x="0" y="160"/>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717" name="Oval 19"/>
            <p:cNvSpPr>
              <a:spLocks noChangeArrowheads="1"/>
            </p:cNvSpPr>
            <p:nvPr/>
          </p:nvSpPr>
          <p:spPr bwMode="auto">
            <a:xfrm>
              <a:off x="2640" y="2183"/>
              <a:ext cx="48" cy="86"/>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72718" name="Freeform 24"/>
            <p:cNvSpPr>
              <a:spLocks/>
            </p:cNvSpPr>
            <p:nvPr/>
          </p:nvSpPr>
          <p:spPr bwMode="auto">
            <a:xfrm rot="-589576">
              <a:off x="2284" y="2680"/>
              <a:ext cx="96" cy="52"/>
            </a:xfrm>
            <a:custGeom>
              <a:avLst/>
              <a:gdLst>
                <a:gd name="T0" fmla="*/ 0 w 96"/>
                <a:gd name="T1" fmla="*/ 4 h 52"/>
                <a:gd name="T2" fmla="*/ 48 w 96"/>
                <a:gd name="T3" fmla="*/ 4 h 52"/>
                <a:gd name="T4" fmla="*/ 75 w 96"/>
                <a:gd name="T5" fmla="*/ 31 h 52"/>
                <a:gd name="T6" fmla="*/ 96 w 96"/>
                <a:gd name="T7" fmla="*/ 52 h 5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52">
                  <a:moveTo>
                    <a:pt x="0" y="4"/>
                  </a:moveTo>
                  <a:cubicBezTo>
                    <a:pt x="18" y="2"/>
                    <a:pt x="36" y="0"/>
                    <a:pt x="48" y="4"/>
                  </a:cubicBezTo>
                  <a:cubicBezTo>
                    <a:pt x="60" y="8"/>
                    <a:pt x="67" y="23"/>
                    <a:pt x="75" y="31"/>
                  </a:cubicBezTo>
                  <a:lnTo>
                    <a:pt x="96" y="52"/>
                  </a:lnTo>
                </a:path>
              </a:pathLst>
            </a:custGeom>
            <a:noFill/>
            <a:ln w="158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719" name="Freeform 25"/>
            <p:cNvSpPr>
              <a:spLocks/>
            </p:cNvSpPr>
            <p:nvPr/>
          </p:nvSpPr>
          <p:spPr bwMode="auto">
            <a:xfrm rot="-1817858">
              <a:off x="2620" y="2040"/>
              <a:ext cx="144" cy="144"/>
            </a:xfrm>
            <a:custGeom>
              <a:avLst/>
              <a:gdLst>
                <a:gd name="T0" fmla="*/ 0 w 144"/>
                <a:gd name="T1" fmla="*/ 0 h 144"/>
                <a:gd name="T2" fmla="*/ 96 w 144"/>
                <a:gd name="T3" fmla="*/ 48 h 144"/>
                <a:gd name="T4" fmla="*/ 144 w 144"/>
                <a:gd name="T5" fmla="*/ 144 h 144"/>
                <a:gd name="T6" fmla="*/ 0 60000 65536"/>
                <a:gd name="T7" fmla="*/ 0 60000 65536"/>
                <a:gd name="T8" fmla="*/ 0 60000 65536"/>
              </a:gdLst>
              <a:ahLst/>
              <a:cxnLst>
                <a:cxn ang="T6">
                  <a:pos x="T0" y="T1"/>
                </a:cxn>
                <a:cxn ang="T7">
                  <a:pos x="T2" y="T3"/>
                </a:cxn>
                <a:cxn ang="T8">
                  <a:pos x="T4" y="T5"/>
                </a:cxn>
              </a:cxnLst>
              <a:rect l="0" t="0" r="r" b="b"/>
              <a:pathLst>
                <a:path w="144" h="144">
                  <a:moveTo>
                    <a:pt x="0" y="0"/>
                  </a:moveTo>
                  <a:cubicBezTo>
                    <a:pt x="36" y="12"/>
                    <a:pt x="72" y="24"/>
                    <a:pt x="96" y="48"/>
                  </a:cubicBezTo>
                  <a:cubicBezTo>
                    <a:pt x="120" y="72"/>
                    <a:pt x="136" y="128"/>
                    <a:pt x="144" y="144"/>
                  </a:cubicBezTo>
                </a:path>
              </a:pathLst>
            </a:custGeom>
            <a:noFill/>
            <a:ln w="222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51227" name="Text Box 27"/>
          <p:cNvSpPr txBox="1">
            <a:spLocks noChangeArrowheads="1"/>
          </p:cNvSpPr>
          <p:nvPr/>
        </p:nvSpPr>
        <p:spPr bwMode="auto">
          <a:xfrm>
            <a:off x="4495800" y="5619750"/>
            <a:ext cx="1447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lnSpc>
                <a:spcPct val="90000"/>
              </a:lnSpc>
              <a:spcBef>
                <a:spcPct val="50000"/>
              </a:spcBef>
              <a:buFontTx/>
              <a:buNone/>
            </a:pPr>
            <a:r>
              <a:rPr lang="en-US" altLang="en-US" sz="2800">
                <a:solidFill>
                  <a:schemeClr val="bg1"/>
                </a:solidFill>
              </a:rPr>
              <a:t>Eddie</a:t>
            </a:r>
          </a:p>
        </p:txBody>
      </p:sp>
      <p:sp>
        <p:nvSpPr>
          <p:cNvPr id="51228" name="Text Box 28"/>
          <p:cNvSpPr txBox="1">
            <a:spLocks noChangeArrowheads="1"/>
          </p:cNvSpPr>
          <p:nvPr/>
        </p:nvSpPr>
        <p:spPr bwMode="auto">
          <a:xfrm>
            <a:off x="6858000" y="4602163"/>
            <a:ext cx="18288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a:solidFill>
                  <a:schemeClr val="bg1"/>
                </a:solidFill>
              </a:rPr>
              <a:t>arena</a:t>
            </a:r>
          </a:p>
        </p:txBody>
      </p:sp>
      <p:sp>
        <p:nvSpPr>
          <p:cNvPr id="51230" name="Text Box 30"/>
          <p:cNvSpPr txBox="1">
            <a:spLocks noChangeArrowheads="1"/>
          </p:cNvSpPr>
          <p:nvPr/>
        </p:nvSpPr>
        <p:spPr bwMode="auto">
          <a:xfrm>
            <a:off x="6858000" y="3382963"/>
            <a:ext cx="13716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a:solidFill>
                  <a:schemeClr val="bg1"/>
                </a:solidFill>
              </a:rPr>
              <a:t>pero</a:t>
            </a:r>
          </a:p>
        </p:txBody>
      </p:sp>
      <p:sp>
        <p:nvSpPr>
          <p:cNvPr id="51231" name="Text Box 31"/>
          <p:cNvSpPr txBox="1">
            <a:spLocks noChangeArrowheads="1"/>
          </p:cNvSpPr>
          <p:nvPr/>
        </p:nvSpPr>
        <p:spPr bwMode="auto">
          <a:xfrm>
            <a:off x="6858000" y="3992563"/>
            <a:ext cx="14478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a:solidFill>
                  <a:schemeClr val="bg1"/>
                </a:solidFill>
              </a:rPr>
              <a:t>María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202"/>
                                        </p:tgtEl>
                                        <p:attrNameLst>
                                          <p:attrName>style.visibility</p:attrName>
                                        </p:attrNameLst>
                                      </p:cBhvr>
                                      <p:to>
                                        <p:strVal val="visible"/>
                                      </p:to>
                                    </p:set>
                                    <p:animEffect transition="in" filter="wipe(left)">
                                      <p:cBhvr>
                                        <p:cTn id="7" dur="200"/>
                                        <p:tgtEl>
                                          <p:spTgt spid="5120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1203"/>
                                        </p:tgtEl>
                                        <p:attrNameLst>
                                          <p:attrName>style.visibility</p:attrName>
                                        </p:attrNameLst>
                                      </p:cBhvr>
                                      <p:to>
                                        <p:strVal val="visible"/>
                                      </p:to>
                                    </p:set>
                                    <p:animEffect transition="in" filter="dissolve">
                                      <p:cBhvr>
                                        <p:cTn id="12" dur="500"/>
                                        <p:tgtEl>
                                          <p:spTgt spid="5120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1221"/>
                                        </p:tgtEl>
                                        <p:attrNameLst>
                                          <p:attrName>style.visibility</p:attrName>
                                        </p:attrNameLst>
                                      </p:cBhvr>
                                      <p:to>
                                        <p:strVal val="visible"/>
                                      </p:to>
                                    </p:set>
                                    <p:animEffect transition="in" filter="dissolve">
                                      <p:cBhvr>
                                        <p:cTn id="17" dur="400"/>
                                        <p:tgtEl>
                                          <p:spTgt spid="5122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51226"/>
                                        </p:tgtEl>
                                        <p:attrNameLst>
                                          <p:attrName>style.visibility</p:attrName>
                                        </p:attrNameLst>
                                      </p:cBhvr>
                                      <p:to>
                                        <p:strVal val="visible"/>
                                      </p:to>
                                    </p:set>
                                    <p:animEffect transition="in" filter="fade">
                                      <p:cBhvr>
                                        <p:cTn id="22" dur="400"/>
                                        <p:tgtEl>
                                          <p:spTgt spid="51226"/>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51227"/>
                                        </p:tgtEl>
                                        <p:attrNameLst>
                                          <p:attrName>style.visibility</p:attrName>
                                        </p:attrNameLst>
                                      </p:cBhvr>
                                      <p:to>
                                        <p:strVal val="visible"/>
                                      </p:to>
                                    </p:set>
                                    <p:animEffect transition="in" filter="dissolve">
                                      <p:cBhvr>
                                        <p:cTn id="25" dur="400"/>
                                        <p:tgtEl>
                                          <p:spTgt spid="51227"/>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2" fill="hold" grpId="0" nodeType="clickEffect">
                                  <p:stCondLst>
                                    <p:cond delay="0"/>
                                  </p:stCondLst>
                                  <p:childTnLst>
                                    <p:set>
                                      <p:cBhvr>
                                        <p:cTn id="29" dur="1" fill="hold">
                                          <p:stCondLst>
                                            <p:cond delay="0"/>
                                          </p:stCondLst>
                                        </p:cTn>
                                        <p:tgtEl>
                                          <p:spTgt spid="51213"/>
                                        </p:tgtEl>
                                        <p:attrNameLst>
                                          <p:attrName>style.visibility</p:attrName>
                                        </p:attrNameLst>
                                      </p:cBhvr>
                                      <p:to>
                                        <p:strVal val="visible"/>
                                      </p:to>
                                    </p:set>
                                    <p:animEffect transition="in" filter="wipe(right)">
                                      <p:cBhvr>
                                        <p:cTn id="30" dur="500"/>
                                        <p:tgtEl>
                                          <p:spTgt spid="51213"/>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33" presetClass="emph" presetSubtype="0" fill="remove" grpId="1" nodeType="clickEffect">
                                  <p:stCondLst>
                                    <p:cond delay="0"/>
                                  </p:stCondLst>
                                  <p:childTnLst>
                                    <p:animClr clrSpc="rgb" dir="cw">
                                      <p:cBhvr override="childStyle">
                                        <p:cTn id="34" dur="250" accel="50000" autoRev="1" fill="hold" tmFilter="0, 0; .33333, 1; 1, 1">
                                          <p:stCondLst>
                                            <p:cond delay="0"/>
                                          </p:stCondLst>
                                        </p:cTn>
                                        <p:tgtEl>
                                          <p:spTgt spid="51213"/>
                                        </p:tgtEl>
                                        <p:attrNameLst>
                                          <p:attrName>style.color</p:attrName>
                                        </p:attrNameLst>
                                      </p:cBhvr>
                                      <p:to>
                                        <a:schemeClr val="accent2"/>
                                      </p:to>
                                    </p:animClr>
                                    <p:animClr clrSpc="rgb" dir="cw">
                                      <p:cBhvr>
                                        <p:cTn id="35" dur="250" accel="50000" autoRev="1" fill="hold" tmFilter="0, 0; .33333, 1; 1, 1">
                                          <p:stCondLst>
                                            <p:cond delay="0"/>
                                          </p:stCondLst>
                                        </p:cTn>
                                        <p:tgtEl>
                                          <p:spTgt spid="51213"/>
                                        </p:tgtEl>
                                        <p:attrNameLst>
                                          <p:attrName>fillcolor</p:attrName>
                                        </p:attrNameLst>
                                      </p:cBhvr>
                                      <p:to>
                                        <a:schemeClr val="accent2"/>
                                      </p:to>
                                    </p:animClr>
                                    <p:set>
                                      <p:cBhvr>
                                        <p:cTn id="36" dur="500" fill="hold"/>
                                        <p:tgtEl>
                                          <p:spTgt spid="51213"/>
                                        </p:tgtEl>
                                        <p:attrNameLst>
                                          <p:attrName>fill.type</p:attrName>
                                        </p:attrNameLst>
                                      </p:cBhvr>
                                      <p:to>
                                        <p:strVal val="solid"/>
                                      </p:to>
                                    </p:set>
                                    <p:set>
                                      <p:cBhvr>
                                        <p:cTn id="37" dur="500" fill="hold"/>
                                        <p:tgtEl>
                                          <p:spTgt spid="51213"/>
                                        </p:tgtEl>
                                        <p:attrNameLst>
                                          <p:attrName>fill.on</p:attrName>
                                        </p:attrNameLst>
                                      </p:cBhvr>
                                      <p:to>
                                        <p:strVal val="true"/>
                                      </p:to>
                                    </p:set>
                                    <p:animScale>
                                      <p:cBhvr>
                                        <p:cTn id="38" dur="250" accel="50000" autoRev="1" fill="hold" tmFilter="0, 0; .33333, 1; 1, 1">
                                          <p:stCondLst>
                                            <p:cond delay="0"/>
                                          </p:stCondLst>
                                        </p:cTn>
                                        <p:tgtEl>
                                          <p:spTgt spid="51213"/>
                                        </p:tgtEl>
                                      </p:cBhvr>
                                      <p:from x="100000" y="100000"/>
                                      <p:to x="100000" y="140000"/>
                                    </p:animScale>
                                  </p:childTnLst>
                                </p:cTn>
                              </p:par>
                            </p:childTnLst>
                          </p:cTn>
                        </p:par>
                      </p:childTnLst>
                    </p:cTn>
                  </p:par>
                  <p:par>
                    <p:cTn id="39" fill="hold" nodeType="clickPar">
                      <p:stCondLst>
                        <p:cond delay="indefinite"/>
                      </p:stCondLst>
                      <p:childTnLst>
                        <p:par>
                          <p:cTn id="40" fill="hold" nodeType="withGroup">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51230"/>
                                        </p:tgtEl>
                                        <p:attrNameLst>
                                          <p:attrName>style.visibility</p:attrName>
                                        </p:attrNameLst>
                                      </p:cBhvr>
                                      <p:to>
                                        <p:strVal val="visible"/>
                                      </p:to>
                                    </p:set>
                                    <p:animEffect transition="in" filter="fade">
                                      <p:cBhvr>
                                        <p:cTn id="43" dur="300"/>
                                        <p:tgtEl>
                                          <p:spTgt spid="51230"/>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51231"/>
                                        </p:tgtEl>
                                        <p:attrNameLst>
                                          <p:attrName>style.visibility</p:attrName>
                                        </p:attrNameLst>
                                      </p:cBhvr>
                                      <p:to>
                                        <p:strVal val="visible"/>
                                      </p:to>
                                    </p:set>
                                    <p:animEffect transition="in" filter="fade">
                                      <p:cBhvr>
                                        <p:cTn id="48" dur="300"/>
                                        <p:tgtEl>
                                          <p:spTgt spid="51231"/>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51228"/>
                                        </p:tgtEl>
                                        <p:attrNameLst>
                                          <p:attrName>style.visibility</p:attrName>
                                        </p:attrNameLst>
                                      </p:cBhvr>
                                      <p:to>
                                        <p:strVal val="visible"/>
                                      </p:to>
                                    </p:set>
                                    <p:animEffect transition="in" filter="fade">
                                      <p:cBhvr>
                                        <p:cTn id="53" dur="300"/>
                                        <p:tgtEl>
                                          <p:spTgt spid="512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2" grpId="0" animBg="1"/>
      <p:bldP spid="51203" grpId="0" animBg="1"/>
      <p:bldP spid="51213" grpId="0" animBg="1"/>
      <p:bldP spid="51213" grpId="1" animBg="1"/>
      <p:bldP spid="51221" grpId="0"/>
      <p:bldP spid="51227" grpId="0"/>
      <p:bldP spid="51228" grpId="0"/>
      <p:bldP spid="51230" grpId="0"/>
      <p:bldP spid="51231"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WordArt 2" descr="Woven mat"/>
          <p:cNvSpPr>
            <a:spLocks noChangeArrowheads="1" noChangeShapeType="1" noTextEdit="1"/>
          </p:cNvSpPr>
          <p:nvPr/>
        </p:nvSpPr>
        <p:spPr bwMode="auto">
          <a:xfrm>
            <a:off x="1752600" y="647700"/>
            <a:ext cx="2590800" cy="1828800"/>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contourClr>
                <a:srgbClr val="FFFFFF"/>
              </a:contourClr>
            </a:sp3d>
          </a:bodyPr>
          <a:lstStyle/>
          <a:p>
            <a:pPr algn="ctr"/>
            <a:r>
              <a:rPr lang="en-US" sz="9600" kern="10">
                <a:ln w="9525">
                  <a:round/>
                  <a:headEnd/>
                  <a:tailEnd/>
                </a:ln>
                <a:blipFill dpi="0" rotWithShape="0">
                  <a:blip r:embed="rId3"/>
                  <a:srcRect/>
                  <a:tile tx="0" ty="0" sx="100000" sy="100000" flip="none" algn="tl"/>
                </a:blipFill>
                <a:latin typeface="Arial Black" panose="020B0A04020102020204" pitchFamily="34" charset="0"/>
              </a:rPr>
              <a:t>rr</a:t>
            </a:r>
          </a:p>
        </p:txBody>
      </p:sp>
      <p:sp>
        <p:nvSpPr>
          <p:cNvPr id="52227" name="WordArt 3" descr="Stationery"/>
          <p:cNvSpPr>
            <a:spLocks noChangeArrowheads="1" noChangeShapeType="1" noTextEdit="1"/>
          </p:cNvSpPr>
          <p:nvPr/>
        </p:nvSpPr>
        <p:spPr bwMode="auto">
          <a:xfrm>
            <a:off x="4876800" y="723900"/>
            <a:ext cx="3200400" cy="1724025"/>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contourClr>
                <a:srgbClr val="FFFFFF"/>
              </a:contourClr>
            </a:sp3d>
          </a:bodyPr>
          <a:lstStyle/>
          <a:p>
            <a:pPr algn="ctr"/>
            <a:r>
              <a:rPr lang="en-US" sz="9600" kern="10">
                <a:ln w="9525">
                  <a:round/>
                  <a:headEnd/>
                  <a:tailEnd/>
                </a:ln>
                <a:blipFill dpi="0" rotWithShape="0">
                  <a:blip r:embed="rId4"/>
                  <a:srcRect/>
                  <a:tile tx="0" ty="0" sx="100000" sy="100000" flip="none" algn="tl"/>
                </a:blipFill>
                <a:latin typeface="Modern No. 20" panose="02070704070505020303" pitchFamily="18" charset="0"/>
              </a:rPr>
              <a:t>(erre)</a:t>
            </a:r>
          </a:p>
        </p:txBody>
      </p:sp>
      <p:sp>
        <p:nvSpPr>
          <p:cNvPr id="52228" name="WordArt 4" descr="Woven mat"/>
          <p:cNvSpPr>
            <a:spLocks noChangeArrowheads="1" noChangeShapeType="1" noTextEdit="1"/>
          </p:cNvSpPr>
          <p:nvPr/>
        </p:nvSpPr>
        <p:spPr bwMode="auto">
          <a:xfrm>
            <a:off x="762000" y="361950"/>
            <a:ext cx="685800" cy="704850"/>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contourClr>
                <a:srgbClr val="FFFFFF"/>
              </a:contourClr>
            </a:sp3d>
          </a:bodyPr>
          <a:lstStyle/>
          <a:p>
            <a:pPr algn="ctr"/>
            <a:r>
              <a:rPr lang="en-US" sz="6000" kern="10">
                <a:ln w="9525">
                  <a:round/>
                  <a:headEnd/>
                  <a:tailEnd/>
                </a:ln>
                <a:blipFill dpi="0" rotWithShape="0">
                  <a:blip r:embed="rId3"/>
                  <a:srcRect/>
                  <a:tile tx="0" ty="0" sx="100000" sy="100000" flip="none" algn="tl"/>
                </a:blipFill>
                <a:latin typeface="Arial Black" panose="020B0A04020102020204" pitchFamily="34" charset="0"/>
              </a:rPr>
              <a:t>*</a:t>
            </a:r>
          </a:p>
        </p:txBody>
      </p:sp>
      <p:sp>
        <p:nvSpPr>
          <p:cNvPr id="52243" name="Freeform 19"/>
          <p:cNvSpPr>
            <a:spLocks/>
          </p:cNvSpPr>
          <p:nvPr/>
        </p:nvSpPr>
        <p:spPr bwMode="auto">
          <a:xfrm>
            <a:off x="4349750" y="4360863"/>
            <a:ext cx="698500" cy="330200"/>
          </a:xfrm>
          <a:custGeom>
            <a:avLst/>
            <a:gdLst>
              <a:gd name="T0" fmla="*/ 2147483646 w 440"/>
              <a:gd name="T1" fmla="*/ 2147483646 h 208"/>
              <a:gd name="T2" fmla="*/ 2147483646 w 440"/>
              <a:gd name="T3" fmla="*/ 2147483646 h 208"/>
              <a:gd name="T4" fmla="*/ 2147483646 w 440"/>
              <a:gd name="T5" fmla="*/ 2147483646 h 208"/>
              <a:gd name="T6" fmla="*/ 2147483646 w 440"/>
              <a:gd name="T7" fmla="*/ 2147483646 h 208"/>
              <a:gd name="T8" fmla="*/ 2147483646 w 440"/>
              <a:gd name="T9" fmla="*/ 2147483646 h 20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40" h="208">
                <a:moveTo>
                  <a:pt x="440" y="112"/>
                </a:moveTo>
                <a:cubicBezTo>
                  <a:pt x="304" y="72"/>
                  <a:pt x="168" y="32"/>
                  <a:pt x="104" y="16"/>
                </a:cubicBezTo>
                <a:cubicBezTo>
                  <a:pt x="40" y="0"/>
                  <a:pt x="64" y="8"/>
                  <a:pt x="56" y="16"/>
                </a:cubicBezTo>
                <a:cubicBezTo>
                  <a:pt x="48" y="24"/>
                  <a:pt x="0" y="32"/>
                  <a:pt x="56" y="64"/>
                </a:cubicBezTo>
                <a:cubicBezTo>
                  <a:pt x="112" y="96"/>
                  <a:pt x="336" y="184"/>
                  <a:pt x="392" y="208"/>
                </a:cubicBezTo>
              </a:path>
            </a:pathLst>
          </a:custGeom>
          <a:noFill/>
          <a:ln w="158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52266" name="Group 42"/>
          <p:cNvGrpSpPr>
            <a:grpSpLocks/>
          </p:cNvGrpSpPr>
          <p:nvPr/>
        </p:nvGrpSpPr>
        <p:grpSpPr bwMode="auto">
          <a:xfrm>
            <a:off x="3733800" y="2709863"/>
            <a:ext cx="2514600" cy="2705100"/>
            <a:chOff x="2352" y="1707"/>
            <a:chExt cx="1584" cy="1704"/>
          </a:xfrm>
        </p:grpSpPr>
        <p:grpSp>
          <p:nvGrpSpPr>
            <p:cNvPr id="74771" name="Group 21"/>
            <p:cNvGrpSpPr>
              <a:grpSpLocks/>
            </p:cNvGrpSpPr>
            <p:nvPr/>
          </p:nvGrpSpPr>
          <p:grpSpPr bwMode="auto">
            <a:xfrm>
              <a:off x="2352" y="1707"/>
              <a:ext cx="1584" cy="1704"/>
              <a:chOff x="1920" y="2136"/>
              <a:chExt cx="1344" cy="1464"/>
            </a:xfrm>
          </p:grpSpPr>
          <p:sp>
            <p:nvSpPr>
              <p:cNvPr id="74776" name="Freeform 22"/>
              <p:cNvSpPr>
                <a:spLocks/>
              </p:cNvSpPr>
              <p:nvPr/>
            </p:nvSpPr>
            <p:spPr bwMode="auto">
              <a:xfrm>
                <a:off x="1920" y="2136"/>
                <a:ext cx="1344" cy="1464"/>
              </a:xfrm>
              <a:custGeom>
                <a:avLst/>
                <a:gdLst>
                  <a:gd name="T0" fmla="*/ 240 w 1344"/>
                  <a:gd name="T1" fmla="*/ 888 h 1464"/>
                  <a:gd name="T2" fmla="*/ 240 w 1344"/>
                  <a:gd name="T3" fmla="*/ 792 h 1464"/>
                  <a:gd name="T4" fmla="*/ 96 w 1344"/>
                  <a:gd name="T5" fmla="*/ 792 h 1464"/>
                  <a:gd name="T6" fmla="*/ 0 w 1344"/>
                  <a:gd name="T7" fmla="*/ 696 h 1464"/>
                  <a:gd name="T8" fmla="*/ 96 w 1344"/>
                  <a:gd name="T9" fmla="*/ 600 h 1464"/>
                  <a:gd name="T10" fmla="*/ 240 w 1344"/>
                  <a:gd name="T11" fmla="*/ 456 h 1464"/>
                  <a:gd name="T12" fmla="*/ 288 w 1344"/>
                  <a:gd name="T13" fmla="*/ 408 h 1464"/>
                  <a:gd name="T14" fmla="*/ 336 w 1344"/>
                  <a:gd name="T15" fmla="*/ 264 h 1464"/>
                  <a:gd name="T16" fmla="*/ 528 w 1344"/>
                  <a:gd name="T17" fmla="*/ 72 h 1464"/>
                  <a:gd name="T18" fmla="*/ 720 w 1344"/>
                  <a:gd name="T19" fmla="*/ 24 h 1464"/>
                  <a:gd name="T20" fmla="*/ 912 w 1344"/>
                  <a:gd name="T21" fmla="*/ 24 h 1464"/>
                  <a:gd name="T22" fmla="*/ 1200 w 1344"/>
                  <a:gd name="T23" fmla="*/ 168 h 1464"/>
                  <a:gd name="T24" fmla="*/ 1296 w 1344"/>
                  <a:gd name="T25" fmla="*/ 312 h 1464"/>
                  <a:gd name="T26" fmla="*/ 1344 w 1344"/>
                  <a:gd name="T27" fmla="*/ 552 h 1464"/>
                  <a:gd name="T28" fmla="*/ 1296 w 1344"/>
                  <a:gd name="T29" fmla="*/ 840 h 1464"/>
                  <a:gd name="T30" fmla="*/ 1104 w 1344"/>
                  <a:gd name="T31" fmla="*/ 1032 h 1464"/>
                  <a:gd name="T32" fmla="*/ 1056 w 1344"/>
                  <a:gd name="T33" fmla="*/ 1128 h 1464"/>
                  <a:gd name="T34" fmla="*/ 1008 w 1344"/>
                  <a:gd name="T35" fmla="*/ 1368 h 1464"/>
                  <a:gd name="T36" fmla="*/ 1008 w 1344"/>
                  <a:gd name="T37" fmla="*/ 1464 h 146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344" h="1464">
                    <a:moveTo>
                      <a:pt x="240" y="888"/>
                    </a:moveTo>
                    <a:cubicBezTo>
                      <a:pt x="252" y="848"/>
                      <a:pt x="264" y="808"/>
                      <a:pt x="240" y="792"/>
                    </a:cubicBezTo>
                    <a:cubicBezTo>
                      <a:pt x="216" y="776"/>
                      <a:pt x="136" y="808"/>
                      <a:pt x="96" y="792"/>
                    </a:cubicBezTo>
                    <a:cubicBezTo>
                      <a:pt x="56" y="776"/>
                      <a:pt x="0" y="728"/>
                      <a:pt x="0" y="696"/>
                    </a:cubicBezTo>
                    <a:cubicBezTo>
                      <a:pt x="0" y="664"/>
                      <a:pt x="56" y="640"/>
                      <a:pt x="96" y="600"/>
                    </a:cubicBezTo>
                    <a:cubicBezTo>
                      <a:pt x="136" y="560"/>
                      <a:pt x="208" y="488"/>
                      <a:pt x="240" y="456"/>
                    </a:cubicBezTo>
                    <a:cubicBezTo>
                      <a:pt x="272" y="424"/>
                      <a:pt x="272" y="440"/>
                      <a:pt x="288" y="408"/>
                    </a:cubicBezTo>
                    <a:cubicBezTo>
                      <a:pt x="304" y="376"/>
                      <a:pt x="296" y="320"/>
                      <a:pt x="336" y="264"/>
                    </a:cubicBezTo>
                    <a:cubicBezTo>
                      <a:pt x="376" y="208"/>
                      <a:pt x="464" y="112"/>
                      <a:pt x="528" y="72"/>
                    </a:cubicBezTo>
                    <a:cubicBezTo>
                      <a:pt x="592" y="32"/>
                      <a:pt x="656" y="32"/>
                      <a:pt x="720" y="24"/>
                    </a:cubicBezTo>
                    <a:cubicBezTo>
                      <a:pt x="784" y="16"/>
                      <a:pt x="832" y="0"/>
                      <a:pt x="912" y="24"/>
                    </a:cubicBezTo>
                    <a:cubicBezTo>
                      <a:pt x="992" y="48"/>
                      <a:pt x="1136" y="120"/>
                      <a:pt x="1200" y="168"/>
                    </a:cubicBezTo>
                    <a:cubicBezTo>
                      <a:pt x="1264" y="216"/>
                      <a:pt x="1272" y="248"/>
                      <a:pt x="1296" y="312"/>
                    </a:cubicBezTo>
                    <a:cubicBezTo>
                      <a:pt x="1320" y="376"/>
                      <a:pt x="1344" y="464"/>
                      <a:pt x="1344" y="552"/>
                    </a:cubicBezTo>
                    <a:cubicBezTo>
                      <a:pt x="1344" y="640"/>
                      <a:pt x="1336" y="760"/>
                      <a:pt x="1296" y="840"/>
                    </a:cubicBezTo>
                    <a:cubicBezTo>
                      <a:pt x="1256" y="920"/>
                      <a:pt x="1144" y="984"/>
                      <a:pt x="1104" y="1032"/>
                    </a:cubicBezTo>
                    <a:cubicBezTo>
                      <a:pt x="1064" y="1080"/>
                      <a:pt x="1072" y="1072"/>
                      <a:pt x="1056" y="1128"/>
                    </a:cubicBezTo>
                    <a:cubicBezTo>
                      <a:pt x="1040" y="1184"/>
                      <a:pt x="1016" y="1312"/>
                      <a:pt x="1008" y="1368"/>
                    </a:cubicBezTo>
                    <a:cubicBezTo>
                      <a:pt x="1000" y="1424"/>
                      <a:pt x="1008" y="1448"/>
                      <a:pt x="1008" y="1464"/>
                    </a:cubicBezTo>
                  </a:path>
                </a:pathLst>
              </a:cu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777" name="Freeform 23"/>
              <p:cNvSpPr>
                <a:spLocks/>
              </p:cNvSpPr>
              <p:nvPr/>
            </p:nvSpPr>
            <p:spPr bwMode="auto">
              <a:xfrm>
                <a:off x="2160" y="2880"/>
                <a:ext cx="496" cy="720"/>
              </a:xfrm>
              <a:custGeom>
                <a:avLst/>
                <a:gdLst>
                  <a:gd name="T0" fmla="*/ 0 w 496"/>
                  <a:gd name="T1" fmla="*/ 144 h 720"/>
                  <a:gd name="T2" fmla="*/ 144 w 496"/>
                  <a:gd name="T3" fmla="*/ 144 h 720"/>
                  <a:gd name="T4" fmla="*/ 192 w 496"/>
                  <a:gd name="T5" fmla="*/ 96 h 720"/>
                  <a:gd name="T6" fmla="*/ 336 w 496"/>
                  <a:gd name="T7" fmla="*/ 0 h 720"/>
                  <a:gd name="T8" fmla="*/ 480 w 496"/>
                  <a:gd name="T9" fmla="*/ 96 h 720"/>
                  <a:gd name="T10" fmla="*/ 432 w 496"/>
                  <a:gd name="T11" fmla="*/ 336 h 720"/>
                  <a:gd name="T12" fmla="*/ 336 w 496"/>
                  <a:gd name="T13" fmla="*/ 384 h 720"/>
                  <a:gd name="T14" fmla="*/ 192 w 496"/>
                  <a:gd name="T15" fmla="*/ 336 h 720"/>
                  <a:gd name="T16" fmla="*/ 48 w 496"/>
                  <a:gd name="T17" fmla="*/ 336 h 720"/>
                  <a:gd name="T18" fmla="*/ 48 w 496"/>
                  <a:gd name="T19" fmla="*/ 528 h 720"/>
                  <a:gd name="T20" fmla="*/ 288 w 496"/>
                  <a:gd name="T21" fmla="*/ 576 h 720"/>
                  <a:gd name="T22" fmla="*/ 384 w 496"/>
                  <a:gd name="T23" fmla="*/ 624 h 720"/>
                  <a:gd name="T24" fmla="*/ 384 w 496"/>
                  <a:gd name="T25" fmla="*/ 720 h 7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96" h="720">
                    <a:moveTo>
                      <a:pt x="0" y="144"/>
                    </a:moveTo>
                    <a:cubicBezTo>
                      <a:pt x="56" y="148"/>
                      <a:pt x="112" y="152"/>
                      <a:pt x="144" y="144"/>
                    </a:cubicBezTo>
                    <a:cubicBezTo>
                      <a:pt x="176" y="136"/>
                      <a:pt x="160" y="120"/>
                      <a:pt x="192" y="96"/>
                    </a:cubicBezTo>
                    <a:cubicBezTo>
                      <a:pt x="224" y="72"/>
                      <a:pt x="288" y="0"/>
                      <a:pt x="336" y="0"/>
                    </a:cubicBezTo>
                    <a:cubicBezTo>
                      <a:pt x="384" y="0"/>
                      <a:pt x="464" y="40"/>
                      <a:pt x="480" y="96"/>
                    </a:cubicBezTo>
                    <a:cubicBezTo>
                      <a:pt x="496" y="152"/>
                      <a:pt x="456" y="288"/>
                      <a:pt x="432" y="336"/>
                    </a:cubicBezTo>
                    <a:cubicBezTo>
                      <a:pt x="408" y="384"/>
                      <a:pt x="376" y="384"/>
                      <a:pt x="336" y="384"/>
                    </a:cubicBezTo>
                    <a:cubicBezTo>
                      <a:pt x="296" y="384"/>
                      <a:pt x="240" y="344"/>
                      <a:pt x="192" y="336"/>
                    </a:cubicBezTo>
                    <a:cubicBezTo>
                      <a:pt x="144" y="328"/>
                      <a:pt x="72" y="304"/>
                      <a:pt x="48" y="336"/>
                    </a:cubicBezTo>
                    <a:cubicBezTo>
                      <a:pt x="24" y="368"/>
                      <a:pt x="8" y="488"/>
                      <a:pt x="48" y="528"/>
                    </a:cubicBezTo>
                    <a:cubicBezTo>
                      <a:pt x="88" y="568"/>
                      <a:pt x="232" y="560"/>
                      <a:pt x="288" y="576"/>
                    </a:cubicBezTo>
                    <a:cubicBezTo>
                      <a:pt x="344" y="592"/>
                      <a:pt x="368" y="600"/>
                      <a:pt x="384" y="624"/>
                    </a:cubicBezTo>
                    <a:cubicBezTo>
                      <a:pt x="400" y="648"/>
                      <a:pt x="384" y="704"/>
                      <a:pt x="384" y="720"/>
                    </a:cubicBezTo>
                  </a:path>
                </a:pathLst>
              </a:cu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74772" name="Freeform 26"/>
            <p:cNvSpPr>
              <a:spLocks/>
            </p:cNvSpPr>
            <p:nvPr/>
          </p:nvSpPr>
          <p:spPr bwMode="auto">
            <a:xfrm>
              <a:off x="2738" y="2041"/>
              <a:ext cx="144" cy="168"/>
            </a:xfrm>
            <a:custGeom>
              <a:avLst/>
              <a:gdLst>
                <a:gd name="T0" fmla="*/ 48 w 144"/>
                <a:gd name="T1" fmla="*/ 16 h 168"/>
                <a:gd name="T2" fmla="*/ 96 w 144"/>
                <a:gd name="T3" fmla="*/ 16 h 168"/>
                <a:gd name="T4" fmla="*/ 144 w 144"/>
                <a:gd name="T5" fmla="*/ 112 h 168"/>
                <a:gd name="T6" fmla="*/ 96 w 144"/>
                <a:gd name="T7" fmla="*/ 160 h 168"/>
                <a:gd name="T8" fmla="*/ 0 w 144"/>
                <a:gd name="T9" fmla="*/ 160 h 1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4" h="168">
                  <a:moveTo>
                    <a:pt x="48" y="16"/>
                  </a:moveTo>
                  <a:cubicBezTo>
                    <a:pt x="64" y="8"/>
                    <a:pt x="80" y="0"/>
                    <a:pt x="96" y="16"/>
                  </a:cubicBezTo>
                  <a:cubicBezTo>
                    <a:pt x="112" y="32"/>
                    <a:pt x="144" y="88"/>
                    <a:pt x="144" y="112"/>
                  </a:cubicBezTo>
                  <a:cubicBezTo>
                    <a:pt x="144" y="136"/>
                    <a:pt x="120" y="152"/>
                    <a:pt x="96" y="160"/>
                  </a:cubicBezTo>
                  <a:cubicBezTo>
                    <a:pt x="72" y="168"/>
                    <a:pt x="16" y="160"/>
                    <a:pt x="0" y="160"/>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773" name="Oval 27"/>
            <p:cNvSpPr>
              <a:spLocks noChangeArrowheads="1"/>
            </p:cNvSpPr>
            <p:nvPr/>
          </p:nvSpPr>
          <p:spPr bwMode="auto">
            <a:xfrm>
              <a:off x="2786" y="2088"/>
              <a:ext cx="48" cy="86"/>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74774" name="Freeform 28"/>
            <p:cNvSpPr>
              <a:spLocks/>
            </p:cNvSpPr>
            <p:nvPr/>
          </p:nvSpPr>
          <p:spPr bwMode="auto">
            <a:xfrm rot="-589576">
              <a:off x="2430" y="2585"/>
              <a:ext cx="96" cy="52"/>
            </a:xfrm>
            <a:custGeom>
              <a:avLst/>
              <a:gdLst>
                <a:gd name="T0" fmla="*/ 0 w 96"/>
                <a:gd name="T1" fmla="*/ 4 h 52"/>
                <a:gd name="T2" fmla="*/ 48 w 96"/>
                <a:gd name="T3" fmla="*/ 4 h 52"/>
                <a:gd name="T4" fmla="*/ 75 w 96"/>
                <a:gd name="T5" fmla="*/ 31 h 52"/>
                <a:gd name="T6" fmla="*/ 96 w 96"/>
                <a:gd name="T7" fmla="*/ 52 h 5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52">
                  <a:moveTo>
                    <a:pt x="0" y="4"/>
                  </a:moveTo>
                  <a:cubicBezTo>
                    <a:pt x="18" y="2"/>
                    <a:pt x="36" y="0"/>
                    <a:pt x="48" y="4"/>
                  </a:cubicBezTo>
                  <a:cubicBezTo>
                    <a:pt x="60" y="8"/>
                    <a:pt x="67" y="23"/>
                    <a:pt x="75" y="31"/>
                  </a:cubicBezTo>
                  <a:lnTo>
                    <a:pt x="96" y="52"/>
                  </a:lnTo>
                </a:path>
              </a:pathLst>
            </a:custGeom>
            <a:noFill/>
            <a:ln w="158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775" name="Freeform 29"/>
            <p:cNvSpPr>
              <a:spLocks/>
            </p:cNvSpPr>
            <p:nvPr/>
          </p:nvSpPr>
          <p:spPr bwMode="auto">
            <a:xfrm rot="-1817858">
              <a:off x="2766" y="1945"/>
              <a:ext cx="144" cy="144"/>
            </a:xfrm>
            <a:custGeom>
              <a:avLst/>
              <a:gdLst>
                <a:gd name="T0" fmla="*/ 0 w 144"/>
                <a:gd name="T1" fmla="*/ 0 h 144"/>
                <a:gd name="T2" fmla="*/ 96 w 144"/>
                <a:gd name="T3" fmla="*/ 48 h 144"/>
                <a:gd name="T4" fmla="*/ 144 w 144"/>
                <a:gd name="T5" fmla="*/ 144 h 144"/>
                <a:gd name="T6" fmla="*/ 0 60000 65536"/>
                <a:gd name="T7" fmla="*/ 0 60000 65536"/>
                <a:gd name="T8" fmla="*/ 0 60000 65536"/>
              </a:gdLst>
              <a:ahLst/>
              <a:cxnLst>
                <a:cxn ang="T6">
                  <a:pos x="T0" y="T1"/>
                </a:cxn>
                <a:cxn ang="T7">
                  <a:pos x="T2" y="T3"/>
                </a:cxn>
                <a:cxn ang="T8">
                  <a:pos x="T4" y="T5"/>
                </a:cxn>
              </a:cxnLst>
              <a:rect l="0" t="0" r="r" b="b"/>
              <a:pathLst>
                <a:path w="144" h="144">
                  <a:moveTo>
                    <a:pt x="0" y="0"/>
                  </a:moveTo>
                  <a:cubicBezTo>
                    <a:pt x="36" y="12"/>
                    <a:pt x="72" y="24"/>
                    <a:pt x="96" y="48"/>
                  </a:cubicBezTo>
                  <a:cubicBezTo>
                    <a:pt x="120" y="72"/>
                    <a:pt x="136" y="128"/>
                    <a:pt x="144" y="144"/>
                  </a:cubicBezTo>
                </a:path>
              </a:pathLst>
            </a:custGeom>
            <a:noFill/>
            <a:ln w="222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52254" name="Text Box 30"/>
          <p:cNvSpPr txBox="1">
            <a:spLocks noChangeArrowheads="1"/>
          </p:cNvSpPr>
          <p:nvPr/>
        </p:nvSpPr>
        <p:spPr bwMode="auto">
          <a:xfrm>
            <a:off x="990600" y="2667000"/>
            <a:ext cx="3733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90000"/>
              </a:lnSpc>
              <a:spcBef>
                <a:spcPct val="50000"/>
              </a:spcBef>
              <a:buFontTx/>
              <a:buNone/>
            </a:pPr>
            <a:r>
              <a:rPr lang="en-US" altLang="en-US" sz="2000">
                <a:solidFill>
                  <a:schemeClr val="bg1"/>
                </a:solidFill>
              </a:rPr>
              <a:t>(A single letter previous to 1994)</a:t>
            </a:r>
          </a:p>
        </p:txBody>
      </p:sp>
      <p:sp>
        <p:nvSpPr>
          <p:cNvPr id="52255" name="WordArt 31" descr="Woven mat"/>
          <p:cNvSpPr>
            <a:spLocks noChangeArrowheads="1" noChangeShapeType="1" noTextEdit="1"/>
          </p:cNvSpPr>
          <p:nvPr/>
        </p:nvSpPr>
        <p:spPr bwMode="auto">
          <a:xfrm>
            <a:off x="762000" y="2628900"/>
            <a:ext cx="215900" cy="190500"/>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contourClr>
                <a:srgbClr val="FFFFFF"/>
              </a:contourClr>
            </a:sp3d>
          </a:bodyPr>
          <a:lstStyle/>
          <a:p>
            <a:pPr algn="ctr"/>
            <a:r>
              <a:rPr lang="en-US" sz="6000" kern="10">
                <a:ln w="9525">
                  <a:round/>
                  <a:headEnd/>
                  <a:tailEnd/>
                </a:ln>
                <a:blipFill dpi="0" rotWithShape="0">
                  <a:blip r:embed="rId3"/>
                  <a:srcRect/>
                  <a:tile tx="0" ty="0" sx="100000" sy="100000" flip="none" algn="tl"/>
                </a:blipFill>
                <a:latin typeface="Arial Black" panose="020B0A04020102020204" pitchFamily="34" charset="0"/>
              </a:rPr>
              <a:t>*</a:t>
            </a:r>
          </a:p>
        </p:txBody>
      </p:sp>
      <p:sp>
        <p:nvSpPr>
          <p:cNvPr id="52256" name="Text Box 32"/>
          <p:cNvSpPr txBox="1">
            <a:spLocks noChangeArrowheads="1"/>
          </p:cNvSpPr>
          <p:nvPr/>
        </p:nvSpPr>
        <p:spPr bwMode="auto">
          <a:xfrm>
            <a:off x="304800" y="3124200"/>
            <a:ext cx="3581400" cy="2392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90000"/>
              </a:lnSpc>
              <a:spcBef>
                <a:spcPct val="50000"/>
              </a:spcBef>
              <a:buFontTx/>
              <a:buNone/>
            </a:pPr>
            <a:r>
              <a:rPr lang="en-US" altLang="en-US" sz="2400">
                <a:solidFill>
                  <a:schemeClr val="bg1"/>
                </a:solidFill>
              </a:rPr>
              <a:t>With the “rr,” or double “r,” the tongue is positioned just as with the single “r,” except that it is held there briefly and allowed to “flap,” creating the “rolling” effect.</a:t>
            </a:r>
          </a:p>
        </p:txBody>
      </p:sp>
      <p:sp>
        <p:nvSpPr>
          <p:cNvPr id="52258" name="Text Box 34"/>
          <p:cNvSpPr txBox="1">
            <a:spLocks noChangeArrowheads="1"/>
          </p:cNvSpPr>
          <p:nvPr/>
        </p:nvSpPr>
        <p:spPr bwMode="auto">
          <a:xfrm>
            <a:off x="6781800" y="2514600"/>
            <a:ext cx="1371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a:solidFill>
                  <a:schemeClr val="bg1"/>
                </a:solidFill>
              </a:rPr>
              <a:t>perro</a:t>
            </a:r>
          </a:p>
        </p:txBody>
      </p:sp>
      <p:sp>
        <p:nvSpPr>
          <p:cNvPr id="52259" name="Text Box 35"/>
          <p:cNvSpPr txBox="1">
            <a:spLocks noChangeArrowheads="1"/>
          </p:cNvSpPr>
          <p:nvPr/>
        </p:nvSpPr>
        <p:spPr bwMode="auto">
          <a:xfrm>
            <a:off x="6781800" y="3001963"/>
            <a:ext cx="17526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a:solidFill>
                  <a:schemeClr val="bg1"/>
                </a:solidFill>
              </a:rPr>
              <a:t>barrio</a:t>
            </a:r>
          </a:p>
        </p:txBody>
      </p:sp>
      <p:sp>
        <p:nvSpPr>
          <p:cNvPr id="52260" name="Text Box 36"/>
          <p:cNvSpPr txBox="1">
            <a:spLocks noChangeArrowheads="1"/>
          </p:cNvSpPr>
          <p:nvPr/>
        </p:nvSpPr>
        <p:spPr bwMode="auto">
          <a:xfrm>
            <a:off x="6781800" y="3506788"/>
            <a:ext cx="17526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a:solidFill>
                  <a:schemeClr val="bg1"/>
                </a:solidFill>
              </a:rPr>
              <a:t>derrota</a:t>
            </a:r>
          </a:p>
        </p:txBody>
      </p:sp>
      <p:sp>
        <p:nvSpPr>
          <p:cNvPr id="52261" name="Text Box 37"/>
          <p:cNvSpPr txBox="1">
            <a:spLocks noChangeArrowheads="1"/>
          </p:cNvSpPr>
          <p:nvPr/>
        </p:nvSpPr>
        <p:spPr bwMode="auto">
          <a:xfrm>
            <a:off x="457200" y="5637213"/>
            <a:ext cx="65532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90000"/>
              </a:lnSpc>
              <a:spcBef>
                <a:spcPct val="50000"/>
              </a:spcBef>
              <a:buFontTx/>
              <a:buNone/>
            </a:pPr>
            <a:r>
              <a:rPr lang="en-US" altLang="en-US" sz="2000">
                <a:solidFill>
                  <a:schemeClr val="bg1"/>
                </a:solidFill>
              </a:rPr>
              <a:t>Note:  The single “r” is rolled more like the “rr” after l and n.</a:t>
            </a:r>
          </a:p>
        </p:txBody>
      </p:sp>
      <p:sp>
        <p:nvSpPr>
          <p:cNvPr id="52262" name="Text Box 38"/>
          <p:cNvSpPr txBox="1">
            <a:spLocks noChangeArrowheads="1"/>
          </p:cNvSpPr>
          <p:nvPr/>
        </p:nvSpPr>
        <p:spPr bwMode="auto">
          <a:xfrm>
            <a:off x="6781800" y="4267200"/>
            <a:ext cx="1828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a:solidFill>
                  <a:schemeClr val="bg1"/>
                </a:solidFill>
              </a:rPr>
              <a:t>alrededor</a:t>
            </a:r>
          </a:p>
        </p:txBody>
      </p:sp>
      <p:sp>
        <p:nvSpPr>
          <p:cNvPr id="52263" name="Text Box 39"/>
          <p:cNvSpPr txBox="1">
            <a:spLocks noChangeArrowheads="1"/>
          </p:cNvSpPr>
          <p:nvPr/>
        </p:nvSpPr>
        <p:spPr bwMode="auto">
          <a:xfrm>
            <a:off x="6781800" y="4754563"/>
            <a:ext cx="20574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a:solidFill>
                  <a:schemeClr val="bg1"/>
                </a:solidFill>
              </a:rPr>
              <a:t>en realidad</a:t>
            </a:r>
          </a:p>
        </p:txBody>
      </p:sp>
      <p:sp>
        <p:nvSpPr>
          <p:cNvPr id="52264" name="Text Box 40"/>
          <p:cNvSpPr txBox="1">
            <a:spLocks noChangeArrowheads="1"/>
          </p:cNvSpPr>
          <p:nvPr/>
        </p:nvSpPr>
        <p:spPr bwMode="auto">
          <a:xfrm>
            <a:off x="7239000" y="5334000"/>
            <a:ext cx="1066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a:solidFill>
                  <a:schemeClr val="bg1"/>
                </a:solidFill>
              </a:rPr>
              <a:t>rosa</a:t>
            </a:r>
          </a:p>
        </p:txBody>
      </p:sp>
      <p:sp>
        <p:nvSpPr>
          <p:cNvPr id="52265" name="Text Box 41"/>
          <p:cNvSpPr txBox="1">
            <a:spLocks noChangeArrowheads="1"/>
          </p:cNvSpPr>
          <p:nvPr/>
        </p:nvSpPr>
        <p:spPr bwMode="auto">
          <a:xfrm>
            <a:off x="1171575" y="5957888"/>
            <a:ext cx="54864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90000"/>
              </a:lnSpc>
              <a:spcBef>
                <a:spcPct val="50000"/>
              </a:spcBef>
              <a:buFontTx/>
              <a:buNone/>
            </a:pPr>
            <a:r>
              <a:rPr lang="en-US" altLang="en-US" sz="2000">
                <a:solidFill>
                  <a:schemeClr val="bg1"/>
                </a:solidFill>
              </a:rPr>
              <a:t>When initial, the “r” is rolled exactly like the “rr.”</a:t>
            </a:r>
          </a:p>
        </p:txBody>
      </p:sp>
      <p:sp>
        <p:nvSpPr>
          <p:cNvPr id="52267" name="Text Box 43"/>
          <p:cNvSpPr txBox="1">
            <a:spLocks noChangeArrowheads="1"/>
          </p:cNvSpPr>
          <p:nvPr/>
        </p:nvSpPr>
        <p:spPr bwMode="auto">
          <a:xfrm>
            <a:off x="7239000" y="5821363"/>
            <a:ext cx="12954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a:solidFill>
                  <a:schemeClr val="bg1"/>
                </a:solidFill>
              </a:rPr>
              <a:t>rubio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226"/>
                                        </p:tgtEl>
                                        <p:attrNameLst>
                                          <p:attrName>style.visibility</p:attrName>
                                        </p:attrNameLst>
                                      </p:cBhvr>
                                      <p:to>
                                        <p:strVal val="visible"/>
                                      </p:to>
                                    </p:set>
                                    <p:animEffect transition="in" filter="wipe(left)">
                                      <p:cBhvr>
                                        <p:cTn id="7" dur="200"/>
                                        <p:tgtEl>
                                          <p:spTgt spid="522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2227"/>
                                        </p:tgtEl>
                                        <p:attrNameLst>
                                          <p:attrName>style.visibility</p:attrName>
                                        </p:attrNameLst>
                                      </p:cBhvr>
                                      <p:to>
                                        <p:strVal val="visible"/>
                                      </p:to>
                                    </p:set>
                                    <p:animEffect transition="in" filter="dissolve">
                                      <p:cBhvr>
                                        <p:cTn id="12" dur="500"/>
                                        <p:tgtEl>
                                          <p:spTgt spid="52227"/>
                                        </p:tgtEl>
                                      </p:cBhvr>
                                    </p:animEffect>
                                  </p:childTnLst>
                                </p:cTn>
                              </p:par>
                            </p:childTnLst>
                          </p:cTn>
                        </p:par>
                        <p:par>
                          <p:cTn id="13" fill="hold" nodeType="afterGroup">
                            <p:stCondLst>
                              <p:cond delay="500"/>
                            </p:stCondLst>
                            <p:childTnLst>
                              <p:par>
                                <p:cTn id="14" presetID="23" presetClass="entr" presetSubtype="288" fill="hold" grpId="0" nodeType="afterEffect">
                                  <p:stCondLst>
                                    <p:cond delay="0"/>
                                  </p:stCondLst>
                                  <p:childTnLst>
                                    <p:set>
                                      <p:cBhvr>
                                        <p:cTn id="15" dur="1" fill="hold">
                                          <p:stCondLst>
                                            <p:cond delay="0"/>
                                          </p:stCondLst>
                                        </p:cTn>
                                        <p:tgtEl>
                                          <p:spTgt spid="52228"/>
                                        </p:tgtEl>
                                        <p:attrNameLst>
                                          <p:attrName>style.visibility</p:attrName>
                                        </p:attrNameLst>
                                      </p:cBhvr>
                                      <p:to>
                                        <p:strVal val="visible"/>
                                      </p:to>
                                    </p:set>
                                    <p:anim calcmode="lin" valueType="num">
                                      <p:cBhvr>
                                        <p:cTn id="16" dur="300" fill="hold"/>
                                        <p:tgtEl>
                                          <p:spTgt spid="52228"/>
                                        </p:tgtEl>
                                        <p:attrNameLst>
                                          <p:attrName>ppt_w</p:attrName>
                                        </p:attrNameLst>
                                      </p:cBhvr>
                                      <p:tavLst>
                                        <p:tav tm="0">
                                          <p:val>
                                            <p:strVal val="4/3*#ppt_w"/>
                                          </p:val>
                                        </p:tav>
                                        <p:tav tm="100000">
                                          <p:val>
                                            <p:strVal val="#ppt_w"/>
                                          </p:val>
                                        </p:tav>
                                      </p:tavLst>
                                    </p:anim>
                                    <p:anim calcmode="lin" valueType="num">
                                      <p:cBhvr>
                                        <p:cTn id="17" dur="300" fill="hold"/>
                                        <p:tgtEl>
                                          <p:spTgt spid="52228"/>
                                        </p:tgtEl>
                                        <p:attrNameLst>
                                          <p:attrName>ppt_h</p:attrName>
                                        </p:attrNameLst>
                                      </p:cBhvr>
                                      <p:tavLst>
                                        <p:tav tm="0">
                                          <p:val>
                                            <p:strVal val="4/3*#ppt_h"/>
                                          </p:val>
                                        </p:tav>
                                        <p:tav tm="100000">
                                          <p:val>
                                            <p:strVal val="#ppt_h"/>
                                          </p:val>
                                        </p:tav>
                                      </p:tavLst>
                                    </p:anim>
                                  </p:childTnLst>
                                </p:cTn>
                              </p:par>
                            </p:childTnLst>
                          </p:cTn>
                        </p:par>
                        <p:par>
                          <p:cTn id="18" fill="hold" nodeType="afterGroup">
                            <p:stCondLst>
                              <p:cond delay="800"/>
                            </p:stCondLst>
                            <p:childTnLst>
                              <p:par>
                                <p:cTn id="19" presetID="23" presetClass="entr" presetSubtype="288" fill="hold" grpId="0" nodeType="afterEffect">
                                  <p:stCondLst>
                                    <p:cond delay="0"/>
                                  </p:stCondLst>
                                  <p:childTnLst>
                                    <p:set>
                                      <p:cBhvr>
                                        <p:cTn id="20" dur="1" fill="hold">
                                          <p:stCondLst>
                                            <p:cond delay="0"/>
                                          </p:stCondLst>
                                        </p:cTn>
                                        <p:tgtEl>
                                          <p:spTgt spid="52255"/>
                                        </p:tgtEl>
                                        <p:attrNameLst>
                                          <p:attrName>style.visibility</p:attrName>
                                        </p:attrNameLst>
                                      </p:cBhvr>
                                      <p:to>
                                        <p:strVal val="visible"/>
                                      </p:to>
                                    </p:set>
                                    <p:anim calcmode="lin" valueType="num">
                                      <p:cBhvr>
                                        <p:cTn id="21" dur="300" fill="hold"/>
                                        <p:tgtEl>
                                          <p:spTgt spid="52255"/>
                                        </p:tgtEl>
                                        <p:attrNameLst>
                                          <p:attrName>ppt_w</p:attrName>
                                        </p:attrNameLst>
                                      </p:cBhvr>
                                      <p:tavLst>
                                        <p:tav tm="0">
                                          <p:val>
                                            <p:strVal val="4/3*#ppt_w"/>
                                          </p:val>
                                        </p:tav>
                                        <p:tav tm="100000">
                                          <p:val>
                                            <p:strVal val="#ppt_w"/>
                                          </p:val>
                                        </p:tav>
                                      </p:tavLst>
                                    </p:anim>
                                    <p:anim calcmode="lin" valueType="num">
                                      <p:cBhvr>
                                        <p:cTn id="22" dur="300" fill="hold"/>
                                        <p:tgtEl>
                                          <p:spTgt spid="52255"/>
                                        </p:tgtEl>
                                        <p:attrNameLst>
                                          <p:attrName>ppt_h</p:attrName>
                                        </p:attrNameLst>
                                      </p:cBhvr>
                                      <p:tavLst>
                                        <p:tav tm="0">
                                          <p:val>
                                            <p:strVal val="4/3*#ppt_h"/>
                                          </p:val>
                                        </p:tav>
                                        <p:tav tm="100000">
                                          <p:val>
                                            <p:strVal val="#ppt_h"/>
                                          </p:val>
                                        </p:tav>
                                      </p:tavLst>
                                    </p:anim>
                                  </p:childTnLst>
                                </p:cTn>
                              </p:par>
                            </p:childTnLst>
                          </p:cTn>
                        </p:par>
                        <p:par>
                          <p:cTn id="23" fill="hold" nodeType="afterGroup">
                            <p:stCondLst>
                              <p:cond delay="1100"/>
                            </p:stCondLst>
                            <p:childTnLst>
                              <p:par>
                                <p:cTn id="24" presetID="9" presetClass="entr" presetSubtype="0" fill="hold" grpId="0" nodeType="afterEffect">
                                  <p:stCondLst>
                                    <p:cond delay="0"/>
                                  </p:stCondLst>
                                  <p:childTnLst>
                                    <p:set>
                                      <p:cBhvr>
                                        <p:cTn id="25" dur="1" fill="hold">
                                          <p:stCondLst>
                                            <p:cond delay="0"/>
                                          </p:stCondLst>
                                        </p:cTn>
                                        <p:tgtEl>
                                          <p:spTgt spid="52254"/>
                                        </p:tgtEl>
                                        <p:attrNameLst>
                                          <p:attrName>style.visibility</p:attrName>
                                        </p:attrNameLst>
                                      </p:cBhvr>
                                      <p:to>
                                        <p:strVal val="visible"/>
                                      </p:to>
                                    </p:set>
                                    <p:animEffect transition="in" filter="dissolve">
                                      <p:cBhvr>
                                        <p:cTn id="26" dur="400"/>
                                        <p:tgtEl>
                                          <p:spTgt spid="52254"/>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52256"/>
                                        </p:tgtEl>
                                        <p:attrNameLst>
                                          <p:attrName>style.visibility</p:attrName>
                                        </p:attrNameLst>
                                      </p:cBhvr>
                                      <p:to>
                                        <p:strVal val="visible"/>
                                      </p:to>
                                    </p:set>
                                    <p:animEffect transition="in" filter="dissolve">
                                      <p:cBhvr>
                                        <p:cTn id="31" dur="400"/>
                                        <p:tgtEl>
                                          <p:spTgt spid="52256"/>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0" presetClass="entr" presetSubtype="0" fill="hold" nodeType="clickEffect">
                                  <p:stCondLst>
                                    <p:cond delay="0"/>
                                  </p:stCondLst>
                                  <p:childTnLst>
                                    <p:set>
                                      <p:cBhvr>
                                        <p:cTn id="35" dur="1" fill="hold">
                                          <p:stCondLst>
                                            <p:cond delay="0"/>
                                          </p:stCondLst>
                                        </p:cTn>
                                        <p:tgtEl>
                                          <p:spTgt spid="52266"/>
                                        </p:tgtEl>
                                        <p:attrNameLst>
                                          <p:attrName>style.visibility</p:attrName>
                                        </p:attrNameLst>
                                      </p:cBhvr>
                                      <p:to>
                                        <p:strVal val="visible"/>
                                      </p:to>
                                    </p:set>
                                    <p:animEffect transition="in" filter="fade">
                                      <p:cBhvr>
                                        <p:cTn id="36" dur="500"/>
                                        <p:tgtEl>
                                          <p:spTgt spid="52266"/>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2" presetClass="entr" presetSubtype="2" fill="hold" grpId="0" nodeType="clickEffect">
                                  <p:stCondLst>
                                    <p:cond delay="0"/>
                                  </p:stCondLst>
                                  <p:childTnLst>
                                    <p:set>
                                      <p:cBhvr>
                                        <p:cTn id="40" dur="1" fill="hold">
                                          <p:stCondLst>
                                            <p:cond delay="0"/>
                                          </p:stCondLst>
                                        </p:cTn>
                                        <p:tgtEl>
                                          <p:spTgt spid="52243"/>
                                        </p:tgtEl>
                                        <p:attrNameLst>
                                          <p:attrName>style.visibility</p:attrName>
                                        </p:attrNameLst>
                                      </p:cBhvr>
                                      <p:to>
                                        <p:strVal val="visible"/>
                                      </p:to>
                                    </p:set>
                                    <p:animEffect transition="in" filter="wipe(right)">
                                      <p:cBhvr>
                                        <p:cTn id="41" dur="500"/>
                                        <p:tgtEl>
                                          <p:spTgt spid="52243"/>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32" presetClass="emph" presetSubtype="0" fill="hold" grpId="1" nodeType="clickEffect">
                                  <p:stCondLst>
                                    <p:cond delay="0"/>
                                  </p:stCondLst>
                                  <p:childTnLst>
                                    <p:animClr clrSpc="rgb" dir="cw">
                                      <p:cBhvr override="childStyle">
                                        <p:cTn id="45" dur="50" fill="hold"/>
                                        <p:tgtEl>
                                          <p:spTgt spid="52243"/>
                                        </p:tgtEl>
                                        <p:attrNameLst>
                                          <p:attrName>style.color</p:attrName>
                                        </p:attrNameLst>
                                      </p:cBhvr>
                                      <p:to>
                                        <a:srgbClr val="006666"/>
                                      </p:to>
                                    </p:animClr>
                                    <p:animClr clrSpc="rgb" dir="cw">
                                      <p:cBhvr>
                                        <p:cTn id="46" dur="50" fill="hold"/>
                                        <p:tgtEl>
                                          <p:spTgt spid="52243"/>
                                        </p:tgtEl>
                                        <p:attrNameLst>
                                          <p:attrName>fillcolor</p:attrName>
                                        </p:attrNameLst>
                                      </p:cBhvr>
                                      <p:to>
                                        <a:srgbClr val="006666"/>
                                      </p:to>
                                    </p:animClr>
                                    <p:set>
                                      <p:cBhvr>
                                        <p:cTn id="47" dur="50" fill="hold"/>
                                        <p:tgtEl>
                                          <p:spTgt spid="52243"/>
                                        </p:tgtEl>
                                        <p:attrNameLst>
                                          <p:attrName>fill.type</p:attrName>
                                        </p:attrNameLst>
                                      </p:cBhvr>
                                      <p:to>
                                        <p:strVal val="solid"/>
                                      </p:to>
                                    </p:set>
                                    <p:set>
                                      <p:cBhvr>
                                        <p:cTn id="48" dur="50" fill="hold"/>
                                        <p:tgtEl>
                                          <p:spTgt spid="52243"/>
                                        </p:tgtEl>
                                        <p:attrNameLst>
                                          <p:attrName>fill.on</p:attrName>
                                        </p:attrNameLst>
                                      </p:cBhvr>
                                      <p:to>
                                        <p:strVal val="true"/>
                                      </p:to>
                                    </p:set>
                                    <p:animRot by="120000">
                                      <p:cBhvr>
                                        <p:cTn id="49" dur="50" fill="hold">
                                          <p:stCondLst>
                                            <p:cond delay="0"/>
                                          </p:stCondLst>
                                        </p:cTn>
                                        <p:tgtEl>
                                          <p:spTgt spid="52243"/>
                                        </p:tgtEl>
                                        <p:attrNameLst>
                                          <p:attrName>r</p:attrName>
                                        </p:attrNameLst>
                                      </p:cBhvr>
                                    </p:animRot>
                                    <p:animRot by="-240000">
                                      <p:cBhvr>
                                        <p:cTn id="50" dur="100" fill="hold">
                                          <p:stCondLst>
                                            <p:cond delay="100"/>
                                          </p:stCondLst>
                                        </p:cTn>
                                        <p:tgtEl>
                                          <p:spTgt spid="52243"/>
                                        </p:tgtEl>
                                        <p:attrNameLst>
                                          <p:attrName>r</p:attrName>
                                        </p:attrNameLst>
                                      </p:cBhvr>
                                    </p:animRot>
                                    <p:animRot by="240000">
                                      <p:cBhvr>
                                        <p:cTn id="51" dur="100" fill="hold">
                                          <p:stCondLst>
                                            <p:cond delay="200"/>
                                          </p:stCondLst>
                                        </p:cTn>
                                        <p:tgtEl>
                                          <p:spTgt spid="52243"/>
                                        </p:tgtEl>
                                        <p:attrNameLst>
                                          <p:attrName>r</p:attrName>
                                        </p:attrNameLst>
                                      </p:cBhvr>
                                    </p:animRot>
                                    <p:animRot by="-240000">
                                      <p:cBhvr>
                                        <p:cTn id="52" dur="100" fill="hold">
                                          <p:stCondLst>
                                            <p:cond delay="300"/>
                                          </p:stCondLst>
                                        </p:cTn>
                                        <p:tgtEl>
                                          <p:spTgt spid="52243"/>
                                        </p:tgtEl>
                                        <p:attrNameLst>
                                          <p:attrName>r</p:attrName>
                                        </p:attrNameLst>
                                      </p:cBhvr>
                                    </p:animRot>
                                    <p:animRot by="120000">
                                      <p:cBhvr>
                                        <p:cTn id="53" dur="100" fill="hold">
                                          <p:stCondLst>
                                            <p:cond delay="400"/>
                                          </p:stCondLst>
                                        </p:cTn>
                                        <p:tgtEl>
                                          <p:spTgt spid="52243"/>
                                        </p:tgtEl>
                                        <p:attrNameLst>
                                          <p:attrName>r</p:attrName>
                                        </p:attrNameLst>
                                      </p:cBhvr>
                                    </p:animRot>
                                  </p:childTnLst>
                                </p:cTn>
                              </p:par>
                            </p:childTnLst>
                          </p:cTn>
                        </p:par>
                        <p:par>
                          <p:cTn id="54" fill="hold" nodeType="afterGroup">
                            <p:stCondLst>
                              <p:cond delay="500"/>
                            </p:stCondLst>
                            <p:childTnLst>
                              <p:par>
                                <p:cTn id="55" presetID="32" presetClass="emph" presetSubtype="0" fill="hold" grpId="2" nodeType="afterEffect">
                                  <p:stCondLst>
                                    <p:cond delay="0"/>
                                  </p:stCondLst>
                                  <p:childTnLst>
                                    <p:animClr clrSpc="rgb" dir="cw">
                                      <p:cBhvr override="childStyle">
                                        <p:cTn id="56" dur="50" fill="hold"/>
                                        <p:tgtEl>
                                          <p:spTgt spid="52243"/>
                                        </p:tgtEl>
                                        <p:attrNameLst>
                                          <p:attrName>style.color</p:attrName>
                                        </p:attrNameLst>
                                      </p:cBhvr>
                                      <p:to>
                                        <a:schemeClr val="accent2"/>
                                      </p:to>
                                    </p:animClr>
                                    <p:animClr clrSpc="rgb" dir="cw">
                                      <p:cBhvr>
                                        <p:cTn id="57" dur="50" fill="hold"/>
                                        <p:tgtEl>
                                          <p:spTgt spid="52243"/>
                                        </p:tgtEl>
                                        <p:attrNameLst>
                                          <p:attrName>fillcolor</p:attrName>
                                        </p:attrNameLst>
                                      </p:cBhvr>
                                      <p:to>
                                        <a:schemeClr val="accent2"/>
                                      </p:to>
                                    </p:animClr>
                                    <p:set>
                                      <p:cBhvr>
                                        <p:cTn id="58" dur="50" fill="hold"/>
                                        <p:tgtEl>
                                          <p:spTgt spid="52243"/>
                                        </p:tgtEl>
                                        <p:attrNameLst>
                                          <p:attrName>fill.type</p:attrName>
                                        </p:attrNameLst>
                                      </p:cBhvr>
                                      <p:to>
                                        <p:strVal val="solid"/>
                                      </p:to>
                                    </p:set>
                                    <p:set>
                                      <p:cBhvr>
                                        <p:cTn id="59" dur="50" fill="hold"/>
                                        <p:tgtEl>
                                          <p:spTgt spid="52243"/>
                                        </p:tgtEl>
                                        <p:attrNameLst>
                                          <p:attrName>fill.on</p:attrName>
                                        </p:attrNameLst>
                                      </p:cBhvr>
                                      <p:to>
                                        <p:strVal val="true"/>
                                      </p:to>
                                    </p:set>
                                    <p:animRot by="120000">
                                      <p:cBhvr>
                                        <p:cTn id="60" dur="50" fill="hold">
                                          <p:stCondLst>
                                            <p:cond delay="0"/>
                                          </p:stCondLst>
                                        </p:cTn>
                                        <p:tgtEl>
                                          <p:spTgt spid="52243"/>
                                        </p:tgtEl>
                                        <p:attrNameLst>
                                          <p:attrName>r</p:attrName>
                                        </p:attrNameLst>
                                      </p:cBhvr>
                                    </p:animRot>
                                    <p:animRot by="-240000">
                                      <p:cBhvr>
                                        <p:cTn id="61" dur="100" fill="hold">
                                          <p:stCondLst>
                                            <p:cond delay="100"/>
                                          </p:stCondLst>
                                        </p:cTn>
                                        <p:tgtEl>
                                          <p:spTgt spid="52243"/>
                                        </p:tgtEl>
                                        <p:attrNameLst>
                                          <p:attrName>r</p:attrName>
                                        </p:attrNameLst>
                                      </p:cBhvr>
                                    </p:animRot>
                                    <p:animRot by="240000">
                                      <p:cBhvr>
                                        <p:cTn id="62" dur="100" fill="hold">
                                          <p:stCondLst>
                                            <p:cond delay="200"/>
                                          </p:stCondLst>
                                        </p:cTn>
                                        <p:tgtEl>
                                          <p:spTgt spid="52243"/>
                                        </p:tgtEl>
                                        <p:attrNameLst>
                                          <p:attrName>r</p:attrName>
                                        </p:attrNameLst>
                                      </p:cBhvr>
                                    </p:animRot>
                                    <p:animRot by="-240000">
                                      <p:cBhvr>
                                        <p:cTn id="63" dur="100" fill="hold">
                                          <p:stCondLst>
                                            <p:cond delay="300"/>
                                          </p:stCondLst>
                                        </p:cTn>
                                        <p:tgtEl>
                                          <p:spTgt spid="52243"/>
                                        </p:tgtEl>
                                        <p:attrNameLst>
                                          <p:attrName>r</p:attrName>
                                        </p:attrNameLst>
                                      </p:cBhvr>
                                    </p:animRot>
                                    <p:animRot by="120000">
                                      <p:cBhvr>
                                        <p:cTn id="64" dur="100" fill="hold">
                                          <p:stCondLst>
                                            <p:cond delay="400"/>
                                          </p:stCondLst>
                                        </p:cTn>
                                        <p:tgtEl>
                                          <p:spTgt spid="52243"/>
                                        </p:tgtEl>
                                        <p:attrNameLst>
                                          <p:attrName>r</p:attrName>
                                        </p:attrNameLst>
                                      </p:cBhvr>
                                    </p:animRot>
                                  </p:childTnLst>
                                </p:cTn>
                              </p:par>
                            </p:childTnLst>
                          </p:cTn>
                        </p:par>
                        <p:par>
                          <p:cTn id="65" fill="hold" nodeType="afterGroup">
                            <p:stCondLst>
                              <p:cond delay="1000"/>
                            </p:stCondLst>
                            <p:childTnLst>
                              <p:par>
                                <p:cTn id="66" presetID="32" presetClass="emph" presetSubtype="0" fill="hold" grpId="3" nodeType="afterEffect">
                                  <p:stCondLst>
                                    <p:cond delay="0"/>
                                  </p:stCondLst>
                                  <p:childTnLst>
                                    <p:animClr clrSpc="rgb" dir="cw">
                                      <p:cBhvr override="childStyle">
                                        <p:cTn id="67" dur="50" fill="hold"/>
                                        <p:tgtEl>
                                          <p:spTgt spid="52243"/>
                                        </p:tgtEl>
                                        <p:attrNameLst>
                                          <p:attrName>style.color</p:attrName>
                                        </p:attrNameLst>
                                      </p:cBhvr>
                                      <p:to>
                                        <a:schemeClr val="accent2"/>
                                      </p:to>
                                    </p:animClr>
                                    <p:animClr clrSpc="rgb" dir="cw">
                                      <p:cBhvr>
                                        <p:cTn id="68" dur="50" fill="hold"/>
                                        <p:tgtEl>
                                          <p:spTgt spid="52243"/>
                                        </p:tgtEl>
                                        <p:attrNameLst>
                                          <p:attrName>fillcolor</p:attrName>
                                        </p:attrNameLst>
                                      </p:cBhvr>
                                      <p:to>
                                        <a:schemeClr val="accent2"/>
                                      </p:to>
                                    </p:animClr>
                                    <p:set>
                                      <p:cBhvr>
                                        <p:cTn id="69" dur="50" fill="hold"/>
                                        <p:tgtEl>
                                          <p:spTgt spid="52243"/>
                                        </p:tgtEl>
                                        <p:attrNameLst>
                                          <p:attrName>fill.type</p:attrName>
                                        </p:attrNameLst>
                                      </p:cBhvr>
                                      <p:to>
                                        <p:strVal val="solid"/>
                                      </p:to>
                                    </p:set>
                                    <p:set>
                                      <p:cBhvr>
                                        <p:cTn id="70" dur="50" fill="hold"/>
                                        <p:tgtEl>
                                          <p:spTgt spid="52243"/>
                                        </p:tgtEl>
                                        <p:attrNameLst>
                                          <p:attrName>fill.on</p:attrName>
                                        </p:attrNameLst>
                                      </p:cBhvr>
                                      <p:to>
                                        <p:strVal val="true"/>
                                      </p:to>
                                    </p:set>
                                    <p:animRot by="120000">
                                      <p:cBhvr>
                                        <p:cTn id="71" dur="50" fill="hold">
                                          <p:stCondLst>
                                            <p:cond delay="0"/>
                                          </p:stCondLst>
                                        </p:cTn>
                                        <p:tgtEl>
                                          <p:spTgt spid="52243"/>
                                        </p:tgtEl>
                                        <p:attrNameLst>
                                          <p:attrName>r</p:attrName>
                                        </p:attrNameLst>
                                      </p:cBhvr>
                                    </p:animRot>
                                    <p:animRot by="-240000">
                                      <p:cBhvr>
                                        <p:cTn id="72" dur="100" fill="hold">
                                          <p:stCondLst>
                                            <p:cond delay="100"/>
                                          </p:stCondLst>
                                        </p:cTn>
                                        <p:tgtEl>
                                          <p:spTgt spid="52243"/>
                                        </p:tgtEl>
                                        <p:attrNameLst>
                                          <p:attrName>r</p:attrName>
                                        </p:attrNameLst>
                                      </p:cBhvr>
                                    </p:animRot>
                                    <p:animRot by="240000">
                                      <p:cBhvr>
                                        <p:cTn id="73" dur="100" fill="hold">
                                          <p:stCondLst>
                                            <p:cond delay="200"/>
                                          </p:stCondLst>
                                        </p:cTn>
                                        <p:tgtEl>
                                          <p:spTgt spid="52243"/>
                                        </p:tgtEl>
                                        <p:attrNameLst>
                                          <p:attrName>r</p:attrName>
                                        </p:attrNameLst>
                                      </p:cBhvr>
                                    </p:animRot>
                                    <p:animRot by="-240000">
                                      <p:cBhvr>
                                        <p:cTn id="74" dur="100" fill="hold">
                                          <p:stCondLst>
                                            <p:cond delay="300"/>
                                          </p:stCondLst>
                                        </p:cTn>
                                        <p:tgtEl>
                                          <p:spTgt spid="52243"/>
                                        </p:tgtEl>
                                        <p:attrNameLst>
                                          <p:attrName>r</p:attrName>
                                        </p:attrNameLst>
                                      </p:cBhvr>
                                    </p:animRot>
                                    <p:animRot by="120000">
                                      <p:cBhvr>
                                        <p:cTn id="75" dur="100" fill="hold">
                                          <p:stCondLst>
                                            <p:cond delay="400"/>
                                          </p:stCondLst>
                                        </p:cTn>
                                        <p:tgtEl>
                                          <p:spTgt spid="52243"/>
                                        </p:tgtEl>
                                        <p:attrNameLst>
                                          <p:attrName>r</p:attrName>
                                        </p:attrNameLst>
                                      </p:cBhvr>
                                    </p:animRot>
                                  </p:childTnLst>
                                </p:cTn>
                              </p:par>
                            </p:childTnLst>
                          </p:cTn>
                        </p:par>
                        <p:par>
                          <p:cTn id="76" fill="hold" nodeType="afterGroup">
                            <p:stCondLst>
                              <p:cond delay="1500"/>
                            </p:stCondLst>
                            <p:childTnLst>
                              <p:par>
                                <p:cTn id="77" presetID="32" presetClass="emph" presetSubtype="0" fill="hold" grpId="4" nodeType="afterEffect">
                                  <p:stCondLst>
                                    <p:cond delay="0"/>
                                  </p:stCondLst>
                                  <p:childTnLst>
                                    <p:animClr clrSpc="rgb" dir="cw">
                                      <p:cBhvr override="childStyle">
                                        <p:cTn id="78" dur="50" fill="hold"/>
                                        <p:tgtEl>
                                          <p:spTgt spid="52243"/>
                                        </p:tgtEl>
                                        <p:attrNameLst>
                                          <p:attrName>style.color</p:attrName>
                                        </p:attrNameLst>
                                      </p:cBhvr>
                                      <p:to>
                                        <a:schemeClr val="accent2"/>
                                      </p:to>
                                    </p:animClr>
                                    <p:animClr clrSpc="rgb" dir="cw">
                                      <p:cBhvr>
                                        <p:cTn id="79" dur="50" fill="hold"/>
                                        <p:tgtEl>
                                          <p:spTgt spid="52243"/>
                                        </p:tgtEl>
                                        <p:attrNameLst>
                                          <p:attrName>fillcolor</p:attrName>
                                        </p:attrNameLst>
                                      </p:cBhvr>
                                      <p:to>
                                        <a:schemeClr val="accent2"/>
                                      </p:to>
                                    </p:animClr>
                                    <p:set>
                                      <p:cBhvr>
                                        <p:cTn id="80" dur="50" fill="hold"/>
                                        <p:tgtEl>
                                          <p:spTgt spid="52243"/>
                                        </p:tgtEl>
                                        <p:attrNameLst>
                                          <p:attrName>fill.type</p:attrName>
                                        </p:attrNameLst>
                                      </p:cBhvr>
                                      <p:to>
                                        <p:strVal val="solid"/>
                                      </p:to>
                                    </p:set>
                                    <p:set>
                                      <p:cBhvr>
                                        <p:cTn id="81" dur="50" fill="hold"/>
                                        <p:tgtEl>
                                          <p:spTgt spid="52243"/>
                                        </p:tgtEl>
                                        <p:attrNameLst>
                                          <p:attrName>fill.on</p:attrName>
                                        </p:attrNameLst>
                                      </p:cBhvr>
                                      <p:to>
                                        <p:strVal val="true"/>
                                      </p:to>
                                    </p:set>
                                    <p:animRot by="120000">
                                      <p:cBhvr>
                                        <p:cTn id="82" dur="50" fill="hold">
                                          <p:stCondLst>
                                            <p:cond delay="0"/>
                                          </p:stCondLst>
                                        </p:cTn>
                                        <p:tgtEl>
                                          <p:spTgt spid="52243"/>
                                        </p:tgtEl>
                                        <p:attrNameLst>
                                          <p:attrName>r</p:attrName>
                                        </p:attrNameLst>
                                      </p:cBhvr>
                                    </p:animRot>
                                    <p:animRot by="-240000">
                                      <p:cBhvr>
                                        <p:cTn id="83" dur="100" fill="hold">
                                          <p:stCondLst>
                                            <p:cond delay="100"/>
                                          </p:stCondLst>
                                        </p:cTn>
                                        <p:tgtEl>
                                          <p:spTgt spid="52243"/>
                                        </p:tgtEl>
                                        <p:attrNameLst>
                                          <p:attrName>r</p:attrName>
                                        </p:attrNameLst>
                                      </p:cBhvr>
                                    </p:animRot>
                                    <p:animRot by="240000">
                                      <p:cBhvr>
                                        <p:cTn id="84" dur="100" fill="hold">
                                          <p:stCondLst>
                                            <p:cond delay="200"/>
                                          </p:stCondLst>
                                        </p:cTn>
                                        <p:tgtEl>
                                          <p:spTgt spid="52243"/>
                                        </p:tgtEl>
                                        <p:attrNameLst>
                                          <p:attrName>r</p:attrName>
                                        </p:attrNameLst>
                                      </p:cBhvr>
                                    </p:animRot>
                                    <p:animRot by="-240000">
                                      <p:cBhvr>
                                        <p:cTn id="85" dur="100" fill="hold">
                                          <p:stCondLst>
                                            <p:cond delay="300"/>
                                          </p:stCondLst>
                                        </p:cTn>
                                        <p:tgtEl>
                                          <p:spTgt spid="52243"/>
                                        </p:tgtEl>
                                        <p:attrNameLst>
                                          <p:attrName>r</p:attrName>
                                        </p:attrNameLst>
                                      </p:cBhvr>
                                    </p:animRot>
                                    <p:animRot by="120000">
                                      <p:cBhvr>
                                        <p:cTn id="86" dur="100" fill="hold">
                                          <p:stCondLst>
                                            <p:cond delay="400"/>
                                          </p:stCondLst>
                                        </p:cTn>
                                        <p:tgtEl>
                                          <p:spTgt spid="52243"/>
                                        </p:tgtEl>
                                        <p:attrNameLst>
                                          <p:attrName>r</p:attrName>
                                        </p:attrNameLst>
                                      </p:cBhvr>
                                    </p:animRot>
                                  </p:childTnLst>
                                </p:cTn>
                              </p:par>
                            </p:childTnLst>
                          </p:cTn>
                        </p:par>
                        <p:par>
                          <p:cTn id="87" fill="hold" nodeType="afterGroup">
                            <p:stCondLst>
                              <p:cond delay="2000"/>
                            </p:stCondLst>
                            <p:childTnLst>
                              <p:par>
                                <p:cTn id="88" presetID="32" presetClass="emph" presetSubtype="0" fill="hold" grpId="5" nodeType="afterEffect">
                                  <p:stCondLst>
                                    <p:cond delay="0"/>
                                  </p:stCondLst>
                                  <p:childTnLst>
                                    <p:animClr clrSpc="rgb" dir="cw">
                                      <p:cBhvr override="childStyle">
                                        <p:cTn id="89" dur="50" fill="hold"/>
                                        <p:tgtEl>
                                          <p:spTgt spid="52243"/>
                                        </p:tgtEl>
                                        <p:attrNameLst>
                                          <p:attrName>style.color</p:attrName>
                                        </p:attrNameLst>
                                      </p:cBhvr>
                                      <p:to>
                                        <a:schemeClr val="accent2"/>
                                      </p:to>
                                    </p:animClr>
                                    <p:animClr clrSpc="rgb" dir="cw">
                                      <p:cBhvr>
                                        <p:cTn id="90" dur="50" fill="hold"/>
                                        <p:tgtEl>
                                          <p:spTgt spid="52243"/>
                                        </p:tgtEl>
                                        <p:attrNameLst>
                                          <p:attrName>fillcolor</p:attrName>
                                        </p:attrNameLst>
                                      </p:cBhvr>
                                      <p:to>
                                        <a:schemeClr val="accent2"/>
                                      </p:to>
                                    </p:animClr>
                                    <p:set>
                                      <p:cBhvr>
                                        <p:cTn id="91" dur="50" fill="hold"/>
                                        <p:tgtEl>
                                          <p:spTgt spid="52243"/>
                                        </p:tgtEl>
                                        <p:attrNameLst>
                                          <p:attrName>fill.type</p:attrName>
                                        </p:attrNameLst>
                                      </p:cBhvr>
                                      <p:to>
                                        <p:strVal val="solid"/>
                                      </p:to>
                                    </p:set>
                                    <p:set>
                                      <p:cBhvr>
                                        <p:cTn id="92" dur="50" fill="hold"/>
                                        <p:tgtEl>
                                          <p:spTgt spid="52243"/>
                                        </p:tgtEl>
                                        <p:attrNameLst>
                                          <p:attrName>fill.on</p:attrName>
                                        </p:attrNameLst>
                                      </p:cBhvr>
                                      <p:to>
                                        <p:strVal val="true"/>
                                      </p:to>
                                    </p:set>
                                    <p:animRot by="120000">
                                      <p:cBhvr>
                                        <p:cTn id="93" dur="50" fill="hold">
                                          <p:stCondLst>
                                            <p:cond delay="0"/>
                                          </p:stCondLst>
                                        </p:cTn>
                                        <p:tgtEl>
                                          <p:spTgt spid="52243"/>
                                        </p:tgtEl>
                                        <p:attrNameLst>
                                          <p:attrName>r</p:attrName>
                                        </p:attrNameLst>
                                      </p:cBhvr>
                                    </p:animRot>
                                    <p:animRot by="-240000">
                                      <p:cBhvr>
                                        <p:cTn id="94" dur="100" fill="hold">
                                          <p:stCondLst>
                                            <p:cond delay="100"/>
                                          </p:stCondLst>
                                        </p:cTn>
                                        <p:tgtEl>
                                          <p:spTgt spid="52243"/>
                                        </p:tgtEl>
                                        <p:attrNameLst>
                                          <p:attrName>r</p:attrName>
                                        </p:attrNameLst>
                                      </p:cBhvr>
                                    </p:animRot>
                                    <p:animRot by="240000">
                                      <p:cBhvr>
                                        <p:cTn id="95" dur="100" fill="hold">
                                          <p:stCondLst>
                                            <p:cond delay="200"/>
                                          </p:stCondLst>
                                        </p:cTn>
                                        <p:tgtEl>
                                          <p:spTgt spid="52243"/>
                                        </p:tgtEl>
                                        <p:attrNameLst>
                                          <p:attrName>r</p:attrName>
                                        </p:attrNameLst>
                                      </p:cBhvr>
                                    </p:animRot>
                                    <p:animRot by="-240000">
                                      <p:cBhvr>
                                        <p:cTn id="96" dur="100" fill="hold">
                                          <p:stCondLst>
                                            <p:cond delay="300"/>
                                          </p:stCondLst>
                                        </p:cTn>
                                        <p:tgtEl>
                                          <p:spTgt spid="52243"/>
                                        </p:tgtEl>
                                        <p:attrNameLst>
                                          <p:attrName>r</p:attrName>
                                        </p:attrNameLst>
                                      </p:cBhvr>
                                    </p:animRot>
                                    <p:animRot by="120000">
                                      <p:cBhvr>
                                        <p:cTn id="97" dur="100" fill="hold">
                                          <p:stCondLst>
                                            <p:cond delay="400"/>
                                          </p:stCondLst>
                                        </p:cTn>
                                        <p:tgtEl>
                                          <p:spTgt spid="52243"/>
                                        </p:tgtEl>
                                        <p:attrNameLst>
                                          <p:attrName>r</p:attrName>
                                        </p:attrNameLst>
                                      </p:cBhvr>
                                    </p:animRot>
                                  </p:childTnLst>
                                </p:cTn>
                              </p:par>
                            </p:childTnLst>
                          </p:cTn>
                        </p:par>
                      </p:childTnLst>
                    </p:cTn>
                  </p:par>
                  <p:par>
                    <p:cTn id="98" fill="hold" nodeType="clickPar">
                      <p:stCondLst>
                        <p:cond delay="indefinite"/>
                      </p:stCondLst>
                      <p:childTnLst>
                        <p:par>
                          <p:cTn id="99" fill="hold" nodeType="withGroup">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52258"/>
                                        </p:tgtEl>
                                        <p:attrNameLst>
                                          <p:attrName>style.visibility</p:attrName>
                                        </p:attrNameLst>
                                      </p:cBhvr>
                                      <p:to>
                                        <p:strVal val="visible"/>
                                      </p:to>
                                    </p:set>
                                    <p:animEffect transition="in" filter="fade">
                                      <p:cBhvr>
                                        <p:cTn id="102" dur="300"/>
                                        <p:tgtEl>
                                          <p:spTgt spid="52258"/>
                                        </p:tgtEl>
                                      </p:cBhvr>
                                    </p:animEffec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52259"/>
                                        </p:tgtEl>
                                        <p:attrNameLst>
                                          <p:attrName>style.visibility</p:attrName>
                                        </p:attrNameLst>
                                      </p:cBhvr>
                                      <p:to>
                                        <p:strVal val="visible"/>
                                      </p:to>
                                    </p:set>
                                    <p:animEffect transition="in" filter="fade">
                                      <p:cBhvr>
                                        <p:cTn id="107" dur="300"/>
                                        <p:tgtEl>
                                          <p:spTgt spid="52259"/>
                                        </p:tgtEl>
                                      </p:cBhvr>
                                    </p:animEffect>
                                  </p:childTnLst>
                                </p:cTn>
                              </p:par>
                            </p:childTnLst>
                          </p:cTn>
                        </p:par>
                      </p:childTnLst>
                    </p:cTn>
                  </p:par>
                  <p:par>
                    <p:cTn id="108" fill="hold" nodeType="clickPar">
                      <p:stCondLst>
                        <p:cond delay="indefinite"/>
                      </p:stCondLst>
                      <p:childTnLst>
                        <p:par>
                          <p:cTn id="109" fill="hold" nodeType="withGroup">
                            <p:stCondLst>
                              <p:cond delay="0"/>
                            </p:stCondLst>
                            <p:childTnLst>
                              <p:par>
                                <p:cTn id="110" presetID="10" presetClass="entr" presetSubtype="0" fill="hold" grpId="0" nodeType="clickEffect">
                                  <p:stCondLst>
                                    <p:cond delay="0"/>
                                  </p:stCondLst>
                                  <p:childTnLst>
                                    <p:set>
                                      <p:cBhvr>
                                        <p:cTn id="111" dur="1" fill="hold">
                                          <p:stCondLst>
                                            <p:cond delay="0"/>
                                          </p:stCondLst>
                                        </p:cTn>
                                        <p:tgtEl>
                                          <p:spTgt spid="52260"/>
                                        </p:tgtEl>
                                        <p:attrNameLst>
                                          <p:attrName>style.visibility</p:attrName>
                                        </p:attrNameLst>
                                      </p:cBhvr>
                                      <p:to>
                                        <p:strVal val="visible"/>
                                      </p:to>
                                    </p:set>
                                    <p:animEffect transition="in" filter="fade">
                                      <p:cBhvr>
                                        <p:cTn id="112" dur="300"/>
                                        <p:tgtEl>
                                          <p:spTgt spid="52260"/>
                                        </p:tgtEl>
                                      </p:cBhvr>
                                    </p:animEffect>
                                  </p:childTnLst>
                                </p:cTn>
                              </p:par>
                            </p:childTnLst>
                          </p:cTn>
                        </p:par>
                      </p:childTnLst>
                    </p:cTn>
                  </p:par>
                  <p:par>
                    <p:cTn id="113" fill="hold" nodeType="clickPar">
                      <p:stCondLst>
                        <p:cond delay="indefinite"/>
                      </p:stCondLst>
                      <p:childTnLst>
                        <p:par>
                          <p:cTn id="114" fill="hold" nodeType="withGroup">
                            <p:stCondLst>
                              <p:cond delay="0"/>
                            </p:stCondLst>
                            <p:childTnLst>
                              <p:par>
                                <p:cTn id="115" presetID="9" presetClass="entr" presetSubtype="0" fill="hold" grpId="0" nodeType="clickEffect">
                                  <p:stCondLst>
                                    <p:cond delay="0"/>
                                  </p:stCondLst>
                                  <p:childTnLst>
                                    <p:set>
                                      <p:cBhvr>
                                        <p:cTn id="116" dur="1" fill="hold">
                                          <p:stCondLst>
                                            <p:cond delay="0"/>
                                          </p:stCondLst>
                                        </p:cTn>
                                        <p:tgtEl>
                                          <p:spTgt spid="52261"/>
                                        </p:tgtEl>
                                        <p:attrNameLst>
                                          <p:attrName>style.visibility</p:attrName>
                                        </p:attrNameLst>
                                      </p:cBhvr>
                                      <p:to>
                                        <p:strVal val="visible"/>
                                      </p:to>
                                    </p:set>
                                    <p:animEffect transition="in" filter="dissolve">
                                      <p:cBhvr>
                                        <p:cTn id="117" dur="400"/>
                                        <p:tgtEl>
                                          <p:spTgt spid="52261"/>
                                        </p:tgtEl>
                                      </p:cBhvr>
                                    </p:animEffect>
                                  </p:childTnLst>
                                </p:cTn>
                              </p:par>
                            </p:childTnLst>
                          </p:cTn>
                        </p:par>
                      </p:childTnLst>
                    </p:cTn>
                  </p:par>
                  <p:par>
                    <p:cTn id="118" fill="hold" nodeType="clickPar">
                      <p:stCondLst>
                        <p:cond delay="indefinite"/>
                      </p:stCondLst>
                      <p:childTnLst>
                        <p:par>
                          <p:cTn id="119" fill="hold" nodeType="withGroup">
                            <p:stCondLst>
                              <p:cond delay="0"/>
                            </p:stCondLst>
                            <p:childTnLst>
                              <p:par>
                                <p:cTn id="120" presetID="10" presetClass="entr" presetSubtype="0" fill="hold" grpId="0" nodeType="clickEffect">
                                  <p:stCondLst>
                                    <p:cond delay="0"/>
                                  </p:stCondLst>
                                  <p:childTnLst>
                                    <p:set>
                                      <p:cBhvr>
                                        <p:cTn id="121" dur="1" fill="hold">
                                          <p:stCondLst>
                                            <p:cond delay="0"/>
                                          </p:stCondLst>
                                        </p:cTn>
                                        <p:tgtEl>
                                          <p:spTgt spid="52262"/>
                                        </p:tgtEl>
                                        <p:attrNameLst>
                                          <p:attrName>style.visibility</p:attrName>
                                        </p:attrNameLst>
                                      </p:cBhvr>
                                      <p:to>
                                        <p:strVal val="visible"/>
                                      </p:to>
                                    </p:set>
                                    <p:animEffect transition="in" filter="fade">
                                      <p:cBhvr>
                                        <p:cTn id="122" dur="300"/>
                                        <p:tgtEl>
                                          <p:spTgt spid="52262"/>
                                        </p:tgtEl>
                                      </p:cBhvr>
                                    </p:animEffect>
                                  </p:childTnLst>
                                </p:cTn>
                              </p:par>
                            </p:childTnLst>
                          </p:cTn>
                        </p:par>
                      </p:childTnLst>
                    </p:cTn>
                  </p:par>
                  <p:par>
                    <p:cTn id="123" fill="hold" nodeType="clickPar">
                      <p:stCondLst>
                        <p:cond delay="indefinite"/>
                      </p:stCondLst>
                      <p:childTnLst>
                        <p:par>
                          <p:cTn id="124" fill="hold" nodeType="withGroup">
                            <p:stCondLst>
                              <p:cond delay="0"/>
                            </p:stCondLst>
                            <p:childTnLst>
                              <p:par>
                                <p:cTn id="125" presetID="10" presetClass="entr" presetSubtype="0" fill="hold" grpId="0" nodeType="clickEffect">
                                  <p:stCondLst>
                                    <p:cond delay="0"/>
                                  </p:stCondLst>
                                  <p:childTnLst>
                                    <p:set>
                                      <p:cBhvr>
                                        <p:cTn id="126" dur="1" fill="hold">
                                          <p:stCondLst>
                                            <p:cond delay="0"/>
                                          </p:stCondLst>
                                        </p:cTn>
                                        <p:tgtEl>
                                          <p:spTgt spid="52263"/>
                                        </p:tgtEl>
                                        <p:attrNameLst>
                                          <p:attrName>style.visibility</p:attrName>
                                        </p:attrNameLst>
                                      </p:cBhvr>
                                      <p:to>
                                        <p:strVal val="visible"/>
                                      </p:to>
                                    </p:set>
                                    <p:animEffect transition="in" filter="fade">
                                      <p:cBhvr>
                                        <p:cTn id="127" dur="300"/>
                                        <p:tgtEl>
                                          <p:spTgt spid="52263"/>
                                        </p:tgtEl>
                                      </p:cBhvr>
                                    </p:animEffect>
                                  </p:childTnLst>
                                </p:cTn>
                              </p:par>
                            </p:childTnLst>
                          </p:cTn>
                        </p:par>
                      </p:childTnLst>
                    </p:cTn>
                  </p:par>
                  <p:par>
                    <p:cTn id="128" fill="hold" nodeType="clickPar">
                      <p:stCondLst>
                        <p:cond delay="indefinite"/>
                      </p:stCondLst>
                      <p:childTnLst>
                        <p:par>
                          <p:cTn id="129" fill="hold" nodeType="withGroup">
                            <p:stCondLst>
                              <p:cond delay="0"/>
                            </p:stCondLst>
                            <p:childTnLst>
                              <p:par>
                                <p:cTn id="130" presetID="9" presetClass="entr" presetSubtype="0" fill="hold" grpId="0" nodeType="clickEffect">
                                  <p:stCondLst>
                                    <p:cond delay="0"/>
                                  </p:stCondLst>
                                  <p:childTnLst>
                                    <p:set>
                                      <p:cBhvr>
                                        <p:cTn id="131" dur="1" fill="hold">
                                          <p:stCondLst>
                                            <p:cond delay="0"/>
                                          </p:stCondLst>
                                        </p:cTn>
                                        <p:tgtEl>
                                          <p:spTgt spid="52265"/>
                                        </p:tgtEl>
                                        <p:attrNameLst>
                                          <p:attrName>style.visibility</p:attrName>
                                        </p:attrNameLst>
                                      </p:cBhvr>
                                      <p:to>
                                        <p:strVal val="visible"/>
                                      </p:to>
                                    </p:set>
                                    <p:animEffect transition="in" filter="dissolve">
                                      <p:cBhvr>
                                        <p:cTn id="132" dur="400"/>
                                        <p:tgtEl>
                                          <p:spTgt spid="52265"/>
                                        </p:tgtEl>
                                      </p:cBhvr>
                                    </p:animEffect>
                                  </p:childTnLst>
                                </p:cTn>
                              </p:par>
                            </p:childTnLst>
                          </p:cTn>
                        </p:par>
                      </p:childTnLst>
                    </p:cTn>
                  </p:par>
                  <p:par>
                    <p:cTn id="133" fill="hold" nodeType="clickPar">
                      <p:stCondLst>
                        <p:cond delay="indefinite"/>
                      </p:stCondLst>
                      <p:childTnLst>
                        <p:par>
                          <p:cTn id="134" fill="hold" nodeType="withGroup">
                            <p:stCondLst>
                              <p:cond delay="0"/>
                            </p:stCondLst>
                            <p:childTnLst>
                              <p:par>
                                <p:cTn id="135" presetID="10" presetClass="entr" presetSubtype="0" fill="hold" grpId="0" nodeType="clickEffect">
                                  <p:stCondLst>
                                    <p:cond delay="0"/>
                                  </p:stCondLst>
                                  <p:childTnLst>
                                    <p:set>
                                      <p:cBhvr>
                                        <p:cTn id="136" dur="1" fill="hold">
                                          <p:stCondLst>
                                            <p:cond delay="0"/>
                                          </p:stCondLst>
                                        </p:cTn>
                                        <p:tgtEl>
                                          <p:spTgt spid="52264"/>
                                        </p:tgtEl>
                                        <p:attrNameLst>
                                          <p:attrName>style.visibility</p:attrName>
                                        </p:attrNameLst>
                                      </p:cBhvr>
                                      <p:to>
                                        <p:strVal val="visible"/>
                                      </p:to>
                                    </p:set>
                                    <p:animEffect transition="in" filter="fade">
                                      <p:cBhvr>
                                        <p:cTn id="137" dur="300"/>
                                        <p:tgtEl>
                                          <p:spTgt spid="52264"/>
                                        </p:tgtEl>
                                      </p:cBhvr>
                                    </p:animEffect>
                                  </p:childTnLst>
                                </p:cTn>
                              </p:par>
                            </p:childTnLst>
                          </p:cTn>
                        </p:par>
                      </p:childTnLst>
                    </p:cTn>
                  </p:par>
                  <p:par>
                    <p:cTn id="138" fill="hold" nodeType="clickPar">
                      <p:stCondLst>
                        <p:cond delay="indefinite"/>
                      </p:stCondLst>
                      <p:childTnLst>
                        <p:par>
                          <p:cTn id="139" fill="hold" nodeType="withGroup">
                            <p:stCondLst>
                              <p:cond delay="0"/>
                            </p:stCondLst>
                            <p:childTnLst>
                              <p:par>
                                <p:cTn id="140" presetID="10" presetClass="entr" presetSubtype="0" fill="hold" grpId="0" nodeType="clickEffect">
                                  <p:stCondLst>
                                    <p:cond delay="0"/>
                                  </p:stCondLst>
                                  <p:childTnLst>
                                    <p:set>
                                      <p:cBhvr>
                                        <p:cTn id="141" dur="1" fill="hold">
                                          <p:stCondLst>
                                            <p:cond delay="0"/>
                                          </p:stCondLst>
                                        </p:cTn>
                                        <p:tgtEl>
                                          <p:spTgt spid="52267"/>
                                        </p:tgtEl>
                                        <p:attrNameLst>
                                          <p:attrName>style.visibility</p:attrName>
                                        </p:attrNameLst>
                                      </p:cBhvr>
                                      <p:to>
                                        <p:strVal val="visible"/>
                                      </p:to>
                                    </p:set>
                                    <p:animEffect transition="in" filter="fade">
                                      <p:cBhvr>
                                        <p:cTn id="142" dur="300"/>
                                        <p:tgtEl>
                                          <p:spTgt spid="522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6" grpId="0" animBg="1"/>
      <p:bldP spid="52227" grpId="0" animBg="1"/>
      <p:bldP spid="52228" grpId="0" animBg="1"/>
      <p:bldP spid="52243" grpId="0" animBg="1"/>
      <p:bldP spid="52243" grpId="1" animBg="1"/>
      <p:bldP spid="52243" grpId="2" animBg="1"/>
      <p:bldP spid="52243" grpId="3" animBg="1"/>
      <p:bldP spid="52243" grpId="4" animBg="1"/>
      <p:bldP spid="52243" grpId="5" animBg="1"/>
      <p:bldP spid="52254" grpId="0"/>
      <p:bldP spid="52255" grpId="0" animBg="1"/>
      <p:bldP spid="52256" grpId="0"/>
      <p:bldP spid="52258" grpId="0"/>
      <p:bldP spid="52259" grpId="0"/>
      <p:bldP spid="52260" grpId="0"/>
      <p:bldP spid="52261" grpId="0"/>
      <p:bldP spid="52262" grpId="0"/>
      <p:bldP spid="52263" grpId="0"/>
      <p:bldP spid="52264" grpId="0"/>
      <p:bldP spid="52265" grpId="0"/>
      <p:bldP spid="5226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WordArt 2" descr="Woven mat"/>
          <p:cNvSpPr>
            <a:spLocks noChangeArrowheads="1" noChangeShapeType="1" noTextEdit="1"/>
          </p:cNvSpPr>
          <p:nvPr/>
        </p:nvSpPr>
        <p:spPr bwMode="auto">
          <a:xfrm>
            <a:off x="2057400" y="838200"/>
            <a:ext cx="1447800" cy="1828800"/>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contourClr>
                <a:srgbClr val="FFFFFF"/>
              </a:contourClr>
            </a:sp3d>
          </a:bodyPr>
          <a:lstStyle/>
          <a:p>
            <a:pPr algn="ctr"/>
            <a:r>
              <a:rPr lang="en-US" sz="9600" kern="10">
                <a:ln w="9525">
                  <a:round/>
                  <a:headEnd/>
                  <a:tailEnd/>
                </a:ln>
                <a:blipFill dpi="0" rotWithShape="0">
                  <a:blip r:embed="rId3"/>
                  <a:srcRect/>
                  <a:tile tx="0" ty="0" sx="100000" sy="100000" flip="none" algn="tl"/>
                </a:blipFill>
                <a:latin typeface="Arial Black" panose="020B0A04020102020204" pitchFamily="34" charset="0"/>
              </a:rPr>
              <a:t>s</a:t>
            </a:r>
          </a:p>
        </p:txBody>
      </p:sp>
      <p:sp>
        <p:nvSpPr>
          <p:cNvPr id="53251" name="WordArt 3" descr="Stationery"/>
          <p:cNvSpPr>
            <a:spLocks noChangeArrowheads="1" noChangeShapeType="1" noTextEdit="1"/>
          </p:cNvSpPr>
          <p:nvPr/>
        </p:nvSpPr>
        <p:spPr bwMode="auto">
          <a:xfrm>
            <a:off x="4495800" y="914400"/>
            <a:ext cx="2743200" cy="1724025"/>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contourClr>
                <a:srgbClr val="FFFFFF"/>
              </a:contourClr>
            </a:sp3d>
          </a:bodyPr>
          <a:lstStyle/>
          <a:p>
            <a:pPr algn="ctr"/>
            <a:r>
              <a:rPr lang="en-US" sz="9600" kern="10">
                <a:ln w="9525">
                  <a:round/>
                  <a:headEnd/>
                  <a:tailEnd/>
                </a:ln>
                <a:blipFill dpi="0" rotWithShape="0">
                  <a:blip r:embed="rId4"/>
                  <a:srcRect/>
                  <a:tile tx="0" ty="0" sx="100000" sy="100000" flip="none" algn="tl"/>
                </a:blipFill>
                <a:latin typeface="Modern No. 20" panose="02070704070505020303" pitchFamily="18" charset="0"/>
              </a:rPr>
              <a:t>(ese)</a:t>
            </a:r>
          </a:p>
        </p:txBody>
      </p:sp>
      <p:sp>
        <p:nvSpPr>
          <p:cNvPr id="53252" name="Text Box 4"/>
          <p:cNvSpPr txBox="1">
            <a:spLocks noChangeArrowheads="1"/>
          </p:cNvSpPr>
          <p:nvPr/>
        </p:nvSpPr>
        <p:spPr bwMode="auto">
          <a:xfrm>
            <a:off x="1371600" y="3022600"/>
            <a:ext cx="7239000" cy="860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90000"/>
              </a:lnSpc>
              <a:spcBef>
                <a:spcPct val="50000"/>
              </a:spcBef>
              <a:buFontTx/>
              <a:buNone/>
            </a:pPr>
            <a:r>
              <a:rPr lang="en-US" altLang="en-US" sz="2800">
                <a:solidFill>
                  <a:schemeClr val="bg1"/>
                </a:solidFill>
              </a:rPr>
              <a:t>The “s” is essentially like the English s in most of the Spanish-speaking world.</a:t>
            </a:r>
          </a:p>
        </p:txBody>
      </p:sp>
      <p:sp>
        <p:nvSpPr>
          <p:cNvPr id="53253" name="Text Box 5"/>
          <p:cNvSpPr txBox="1">
            <a:spLocks noChangeArrowheads="1"/>
          </p:cNvSpPr>
          <p:nvPr/>
        </p:nvSpPr>
        <p:spPr bwMode="auto">
          <a:xfrm>
            <a:off x="2590800" y="4114800"/>
            <a:ext cx="1600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a:solidFill>
                  <a:schemeClr val="bg1"/>
                </a:solidFill>
              </a:rPr>
              <a:t>sí</a:t>
            </a:r>
          </a:p>
        </p:txBody>
      </p:sp>
      <p:sp>
        <p:nvSpPr>
          <p:cNvPr id="53254" name="Text Box 6"/>
          <p:cNvSpPr txBox="1">
            <a:spLocks noChangeArrowheads="1"/>
          </p:cNvSpPr>
          <p:nvPr/>
        </p:nvSpPr>
        <p:spPr bwMode="auto">
          <a:xfrm>
            <a:off x="2590800" y="4724400"/>
            <a:ext cx="1600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a:solidFill>
                  <a:schemeClr val="bg1"/>
                </a:solidFill>
              </a:rPr>
              <a:t>peso</a:t>
            </a:r>
          </a:p>
        </p:txBody>
      </p:sp>
      <p:sp>
        <p:nvSpPr>
          <p:cNvPr id="53255" name="Text Box 7"/>
          <p:cNvSpPr txBox="1">
            <a:spLocks noChangeArrowheads="1"/>
          </p:cNvSpPr>
          <p:nvPr/>
        </p:nvSpPr>
        <p:spPr bwMode="auto">
          <a:xfrm>
            <a:off x="5257800" y="4114800"/>
            <a:ext cx="1066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a:solidFill>
                  <a:schemeClr val="bg1"/>
                </a:solidFill>
              </a:rPr>
              <a:t>casa</a:t>
            </a:r>
          </a:p>
        </p:txBody>
      </p:sp>
      <p:sp>
        <p:nvSpPr>
          <p:cNvPr id="53256" name="Text Box 8"/>
          <p:cNvSpPr txBox="1">
            <a:spLocks noChangeArrowheads="1"/>
          </p:cNvSpPr>
          <p:nvPr/>
        </p:nvSpPr>
        <p:spPr bwMode="auto">
          <a:xfrm>
            <a:off x="5257800" y="4724400"/>
            <a:ext cx="1981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a:solidFill>
                  <a:schemeClr val="bg1"/>
                </a:solidFill>
              </a:rPr>
              <a:t>sabroso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53250"/>
                                        </p:tgtEl>
                                        <p:attrNameLst>
                                          <p:attrName>style.visibility</p:attrName>
                                        </p:attrNameLst>
                                      </p:cBhvr>
                                      <p:to>
                                        <p:strVal val="visible"/>
                                      </p:to>
                                    </p:set>
                                    <p:animEffect transition="in" filter="wipe(left)">
                                      <p:cBhvr>
                                        <p:cTn id="7" dur="200"/>
                                        <p:tgtEl>
                                          <p:spTgt spid="5325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53251"/>
                                        </p:tgtEl>
                                        <p:attrNameLst>
                                          <p:attrName>style.visibility</p:attrName>
                                        </p:attrNameLst>
                                      </p:cBhvr>
                                      <p:to>
                                        <p:strVal val="visible"/>
                                      </p:to>
                                    </p:set>
                                    <p:animEffect transition="in" filter="dissolve">
                                      <p:cBhvr>
                                        <p:cTn id="12" dur="500"/>
                                        <p:tgtEl>
                                          <p:spTgt spid="5325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3252"/>
                                        </p:tgtEl>
                                        <p:attrNameLst>
                                          <p:attrName>style.visibility</p:attrName>
                                        </p:attrNameLst>
                                      </p:cBhvr>
                                      <p:to>
                                        <p:strVal val="visible"/>
                                      </p:to>
                                    </p:set>
                                    <p:animEffect transition="in" filter="dissolve">
                                      <p:cBhvr>
                                        <p:cTn id="17" dur="400"/>
                                        <p:tgtEl>
                                          <p:spTgt spid="5325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3253"/>
                                        </p:tgtEl>
                                        <p:attrNameLst>
                                          <p:attrName>style.visibility</p:attrName>
                                        </p:attrNameLst>
                                      </p:cBhvr>
                                      <p:to>
                                        <p:strVal val="visible"/>
                                      </p:to>
                                    </p:set>
                                    <p:animEffect transition="in" filter="fade">
                                      <p:cBhvr>
                                        <p:cTn id="22" dur="300"/>
                                        <p:tgtEl>
                                          <p:spTgt spid="5325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3254"/>
                                        </p:tgtEl>
                                        <p:attrNameLst>
                                          <p:attrName>style.visibility</p:attrName>
                                        </p:attrNameLst>
                                      </p:cBhvr>
                                      <p:to>
                                        <p:strVal val="visible"/>
                                      </p:to>
                                    </p:set>
                                    <p:animEffect transition="in" filter="fade">
                                      <p:cBhvr>
                                        <p:cTn id="27" dur="300"/>
                                        <p:tgtEl>
                                          <p:spTgt spid="53254"/>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3255"/>
                                        </p:tgtEl>
                                        <p:attrNameLst>
                                          <p:attrName>style.visibility</p:attrName>
                                        </p:attrNameLst>
                                      </p:cBhvr>
                                      <p:to>
                                        <p:strVal val="visible"/>
                                      </p:to>
                                    </p:set>
                                    <p:animEffect transition="in" filter="fade">
                                      <p:cBhvr>
                                        <p:cTn id="32" dur="300"/>
                                        <p:tgtEl>
                                          <p:spTgt spid="53255"/>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3256"/>
                                        </p:tgtEl>
                                        <p:attrNameLst>
                                          <p:attrName>style.visibility</p:attrName>
                                        </p:attrNameLst>
                                      </p:cBhvr>
                                      <p:to>
                                        <p:strVal val="visible"/>
                                      </p:to>
                                    </p:set>
                                    <p:animEffect transition="in" filter="fade">
                                      <p:cBhvr>
                                        <p:cTn id="37" dur="300"/>
                                        <p:tgtEl>
                                          <p:spTgt spid="532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2" grpId="0"/>
      <p:bldP spid="53253" grpId="0"/>
      <p:bldP spid="53254" grpId="0"/>
      <p:bldP spid="53255" grpId="0"/>
      <p:bldP spid="5325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WordArt 2" descr="Woven mat"/>
          <p:cNvSpPr>
            <a:spLocks noChangeArrowheads="1" noChangeShapeType="1" noTextEdit="1"/>
          </p:cNvSpPr>
          <p:nvPr/>
        </p:nvSpPr>
        <p:spPr bwMode="auto">
          <a:xfrm>
            <a:off x="2438400" y="457200"/>
            <a:ext cx="1066800" cy="1981200"/>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contourClr>
                <a:srgbClr val="FFFFFF"/>
              </a:contourClr>
            </a:sp3d>
          </a:bodyPr>
          <a:lstStyle/>
          <a:p>
            <a:pPr algn="ctr"/>
            <a:r>
              <a:rPr lang="en-US" sz="9600" kern="10">
                <a:ln w="9525">
                  <a:round/>
                  <a:headEnd/>
                  <a:tailEnd/>
                </a:ln>
                <a:blipFill dpi="0" rotWithShape="0">
                  <a:blip r:embed="rId3"/>
                  <a:srcRect/>
                  <a:tile tx="0" ty="0" sx="100000" sy="100000" flip="none" algn="tl"/>
                </a:blipFill>
                <a:latin typeface="Arial Black" panose="020B0A04020102020204" pitchFamily="34" charset="0"/>
              </a:rPr>
              <a:t>t</a:t>
            </a:r>
          </a:p>
        </p:txBody>
      </p:sp>
      <p:sp>
        <p:nvSpPr>
          <p:cNvPr id="54275" name="WordArt 3" descr="Stationery"/>
          <p:cNvSpPr>
            <a:spLocks noChangeArrowheads="1" noChangeShapeType="1" noTextEdit="1"/>
          </p:cNvSpPr>
          <p:nvPr/>
        </p:nvSpPr>
        <p:spPr bwMode="auto">
          <a:xfrm>
            <a:off x="4495800" y="685800"/>
            <a:ext cx="2590800" cy="1524000"/>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contourClr>
                <a:srgbClr val="FFFFFF"/>
              </a:contourClr>
            </a:sp3d>
          </a:bodyPr>
          <a:lstStyle/>
          <a:p>
            <a:pPr algn="ctr"/>
            <a:r>
              <a:rPr lang="en-US" sz="9600" kern="10">
                <a:ln w="9525">
                  <a:round/>
                  <a:headEnd/>
                  <a:tailEnd/>
                </a:ln>
                <a:blipFill dpi="0" rotWithShape="0">
                  <a:blip r:embed="rId4"/>
                  <a:srcRect/>
                  <a:tile tx="0" ty="0" sx="100000" sy="100000" flip="none" algn="tl"/>
                </a:blipFill>
                <a:latin typeface="Modern No. 20" panose="02070704070505020303" pitchFamily="18" charset="0"/>
              </a:rPr>
              <a:t>(te)</a:t>
            </a:r>
          </a:p>
        </p:txBody>
      </p:sp>
      <p:sp>
        <p:nvSpPr>
          <p:cNvPr id="54276" name="Text Box 4"/>
          <p:cNvSpPr txBox="1">
            <a:spLocks noChangeArrowheads="1"/>
          </p:cNvSpPr>
          <p:nvPr/>
        </p:nvSpPr>
        <p:spPr bwMode="auto">
          <a:xfrm>
            <a:off x="1066800" y="2514600"/>
            <a:ext cx="7620000" cy="162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90000"/>
              </a:lnSpc>
              <a:spcBef>
                <a:spcPct val="50000"/>
              </a:spcBef>
              <a:buFontTx/>
              <a:buNone/>
            </a:pPr>
            <a:r>
              <a:rPr lang="en-US" altLang="en-US" sz="2800">
                <a:solidFill>
                  <a:schemeClr val="bg1"/>
                </a:solidFill>
              </a:rPr>
              <a:t>The “t” is similar to the English t except that it is, again, more dental.  The tongue is brought forward against the upper teeth much as with the “d.”  Like the p and [k] sounds, the t is not aspirated.</a:t>
            </a:r>
          </a:p>
        </p:txBody>
      </p:sp>
      <p:sp>
        <p:nvSpPr>
          <p:cNvPr id="54277" name="Text Box 5"/>
          <p:cNvSpPr txBox="1">
            <a:spLocks noChangeArrowheads="1"/>
          </p:cNvSpPr>
          <p:nvPr/>
        </p:nvSpPr>
        <p:spPr bwMode="auto">
          <a:xfrm>
            <a:off x="2590800" y="4525963"/>
            <a:ext cx="16002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a:solidFill>
                  <a:schemeClr val="bg1"/>
                </a:solidFill>
              </a:rPr>
              <a:t>té</a:t>
            </a:r>
          </a:p>
        </p:txBody>
      </p:sp>
      <p:sp>
        <p:nvSpPr>
          <p:cNvPr id="54278" name="Text Box 6"/>
          <p:cNvSpPr txBox="1">
            <a:spLocks noChangeArrowheads="1"/>
          </p:cNvSpPr>
          <p:nvPr/>
        </p:nvSpPr>
        <p:spPr bwMode="auto">
          <a:xfrm>
            <a:off x="2590800" y="5135563"/>
            <a:ext cx="16002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a:solidFill>
                  <a:schemeClr val="bg1"/>
                </a:solidFill>
              </a:rPr>
              <a:t>Tito</a:t>
            </a:r>
          </a:p>
        </p:txBody>
      </p:sp>
      <p:sp>
        <p:nvSpPr>
          <p:cNvPr id="54279" name="Text Box 7"/>
          <p:cNvSpPr txBox="1">
            <a:spLocks noChangeArrowheads="1"/>
          </p:cNvSpPr>
          <p:nvPr/>
        </p:nvSpPr>
        <p:spPr bwMode="auto">
          <a:xfrm>
            <a:off x="5257800" y="4525963"/>
            <a:ext cx="16002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a:solidFill>
                  <a:schemeClr val="bg1"/>
                </a:solidFill>
              </a:rPr>
              <a:t>tamal</a:t>
            </a:r>
          </a:p>
        </p:txBody>
      </p:sp>
      <p:sp>
        <p:nvSpPr>
          <p:cNvPr id="54280" name="Text Box 8"/>
          <p:cNvSpPr txBox="1">
            <a:spLocks noChangeArrowheads="1"/>
          </p:cNvSpPr>
          <p:nvPr/>
        </p:nvSpPr>
        <p:spPr bwMode="auto">
          <a:xfrm>
            <a:off x="5257800" y="5135563"/>
            <a:ext cx="19812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a:solidFill>
                  <a:schemeClr val="bg1"/>
                </a:solidFill>
              </a:rPr>
              <a:t>patata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54274"/>
                                        </p:tgtEl>
                                        <p:attrNameLst>
                                          <p:attrName>style.visibility</p:attrName>
                                        </p:attrNameLst>
                                      </p:cBhvr>
                                      <p:to>
                                        <p:strVal val="visible"/>
                                      </p:to>
                                    </p:set>
                                    <p:animEffect transition="in" filter="wipe(left)">
                                      <p:cBhvr>
                                        <p:cTn id="7" dur="200"/>
                                        <p:tgtEl>
                                          <p:spTgt spid="5427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54275"/>
                                        </p:tgtEl>
                                        <p:attrNameLst>
                                          <p:attrName>style.visibility</p:attrName>
                                        </p:attrNameLst>
                                      </p:cBhvr>
                                      <p:to>
                                        <p:strVal val="visible"/>
                                      </p:to>
                                    </p:set>
                                    <p:animEffect transition="in" filter="dissolve">
                                      <p:cBhvr>
                                        <p:cTn id="12" dur="500"/>
                                        <p:tgtEl>
                                          <p:spTgt spid="5427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4276"/>
                                        </p:tgtEl>
                                        <p:attrNameLst>
                                          <p:attrName>style.visibility</p:attrName>
                                        </p:attrNameLst>
                                      </p:cBhvr>
                                      <p:to>
                                        <p:strVal val="visible"/>
                                      </p:to>
                                    </p:set>
                                    <p:animEffect transition="in" filter="dissolve">
                                      <p:cBhvr>
                                        <p:cTn id="17" dur="400"/>
                                        <p:tgtEl>
                                          <p:spTgt spid="5427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4277"/>
                                        </p:tgtEl>
                                        <p:attrNameLst>
                                          <p:attrName>style.visibility</p:attrName>
                                        </p:attrNameLst>
                                      </p:cBhvr>
                                      <p:to>
                                        <p:strVal val="visible"/>
                                      </p:to>
                                    </p:set>
                                    <p:animEffect transition="in" filter="fade">
                                      <p:cBhvr>
                                        <p:cTn id="22" dur="300"/>
                                        <p:tgtEl>
                                          <p:spTgt spid="5427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4278"/>
                                        </p:tgtEl>
                                        <p:attrNameLst>
                                          <p:attrName>style.visibility</p:attrName>
                                        </p:attrNameLst>
                                      </p:cBhvr>
                                      <p:to>
                                        <p:strVal val="visible"/>
                                      </p:to>
                                    </p:set>
                                    <p:animEffect transition="in" filter="fade">
                                      <p:cBhvr>
                                        <p:cTn id="27" dur="300"/>
                                        <p:tgtEl>
                                          <p:spTgt spid="5427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4279"/>
                                        </p:tgtEl>
                                        <p:attrNameLst>
                                          <p:attrName>style.visibility</p:attrName>
                                        </p:attrNameLst>
                                      </p:cBhvr>
                                      <p:to>
                                        <p:strVal val="visible"/>
                                      </p:to>
                                    </p:set>
                                    <p:animEffect transition="in" filter="fade">
                                      <p:cBhvr>
                                        <p:cTn id="32" dur="300"/>
                                        <p:tgtEl>
                                          <p:spTgt spid="54279"/>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4280"/>
                                        </p:tgtEl>
                                        <p:attrNameLst>
                                          <p:attrName>style.visibility</p:attrName>
                                        </p:attrNameLst>
                                      </p:cBhvr>
                                      <p:to>
                                        <p:strVal val="visible"/>
                                      </p:to>
                                    </p:set>
                                    <p:animEffect transition="in" filter="fade">
                                      <p:cBhvr>
                                        <p:cTn id="37" dur="300"/>
                                        <p:tgtEl>
                                          <p:spTgt spid="542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6" grpId="0"/>
      <p:bldP spid="54277" grpId="0"/>
      <p:bldP spid="54278" grpId="0"/>
      <p:bldP spid="54279" grpId="0"/>
      <p:bldP spid="54280"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WordArt 2" descr="Woven mat"/>
          <p:cNvSpPr>
            <a:spLocks noChangeArrowheads="1" noChangeShapeType="1" noTextEdit="1"/>
          </p:cNvSpPr>
          <p:nvPr/>
        </p:nvSpPr>
        <p:spPr bwMode="auto">
          <a:xfrm>
            <a:off x="2286000" y="1066800"/>
            <a:ext cx="1371600" cy="1828800"/>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contourClr>
                <a:srgbClr val="FFFFFF"/>
              </a:contourClr>
            </a:sp3d>
          </a:bodyPr>
          <a:lstStyle/>
          <a:p>
            <a:pPr algn="ctr"/>
            <a:r>
              <a:rPr lang="en-US" sz="9600" kern="10">
                <a:ln w="9525">
                  <a:round/>
                  <a:headEnd/>
                  <a:tailEnd/>
                </a:ln>
                <a:blipFill dpi="0" rotWithShape="0">
                  <a:blip r:embed="rId3"/>
                  <a:srcRect/>
                  <a:tile tx="0" ty="0" sx="100000" sy="100000" flip="none" algn="tl"/>
                </a:blipFill>
                <a:latin typeface="Arial Black" panose="020B0A04020102020204" pitchFamily="34" charset="0"/>
              </a:rPr>
              <a:t>v</a:t>
            </a:r>
          </a:p>
        </p:txBody>
      </p:sp>
      <p:sp>
        <p:nvSpPr>
          <p:cNvPr id="56323" name="WordArt 3" descr="Stationery"/>
          <p:cNvSpPr>
            <a:spLocks noChangeArrowheads="1" noChangeShapeType="1" noTextEdit="1"/>
          </p:cNvSpPr>
          <p:nvPr/>
        </p:nvSpPr>
        <p:spPr bwMode="auto">
          <a:xfrm>
            <a:off x="4495800" y="381000"/>
            <a:ext cx="2133600" cy="1447800"/>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contourClr>
                <a:srgbClr val="FFFFFF"/>
              </a:contourClr>
            </a:sp3d>
          </a:bodyPr>
          <a:lstStyle/>
          <a:p>
            <a:pPr algn="ctr"/>
            <a:r>
              <a:rPr lang="en-US" sz="9600" kern="10">
                <a:ln w="9525">
                  <a:round/>
                  <a:headEnd/>
                  <a:tailEnd/>
                </a:ln>
                <a:blipFill dpi="0" rotWithShape="0">
                  <a:blip r:embed="rId4"/>
                  <a:srcRect/>
                  <a:tile tx="0" ty="0" sx="100000" sy="100000" flip="none" algn="tl"/>
                </a:blipFill>
                <a:latin typeface="Modern No. 20" panose="02070704070505020303" pitchFamily="18" charset="0"/>
              </a:rPr>
              <a:t>(ve)</a:t>
            </a:r>
          </a:p>
        </p:txBody>
      </p:sp>
      <p:sp>
        <p:nvSpPr>
          <p:cNvPr id="56324" name="WordArt 4" descr="Stationery"/>
          <p:cNvSpPr>
            <a:spLocks noChangeArrowheads="1" noChangeShapeType="1" noTextEdit="1"/>
          </p:cNvSpPr>
          <p:nvPr/>
        </p:nvSpPr>
        <p:spPr bwMode="auto">
          <a:xfrm>
            <a:off x="4495800" y="2085975"/>
            <a:ext cx="2667000" cy="1419225"/>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contourClr>
                <a:srgbClr val="FFFFFF"/>
              </a:contourClr>
            </a:sp3d>
          </a:bodyPr>
          <a:lstStyle/>
          <a:p>
            <a:pPr algn="ctr"/>
            <a:r>
              <a:rPr lang="en-US" sz="9600" kern="10">
                <a:ln w="9525">
                  <a:round/>
                  <a:headEnd/>
                  <a:tailEnd/>
                </a:ln>
                <a:blipFill dpi="0" rotWithShape="0">
                  <a:blip r:embed="rId4"/>
                  <a:srcRect/>
                  <a:tile tx="0" ty="0" sx="100000" sy="100000" flip="none" algn="tl"/>
                </a:blipFill>
                <a:latin typeface="Modern No. 20" panose="02070704070505020303" pitchFamily="18" charset="0"/>
              </a:rPr>
              <a:t>(uve)</a:t>
            </a:r>
          </a:p>
        </p:txBody>
      </p:sp>
      <p:sp>
        <p:nvSpPr>
          <p:cNvPr id="56325" name="Text Box 5"/>
          <p:cNvSpPr txBox="1">
            <a:spLocks noChangeArrowheads="1"/>
          </p:cNvSpPr>
          <p:nvPr/>
        </p:nvSpPr>
        <p:spPr bwMode="auto">
          <a:xfrm>
            <a:off x="1828800" y="3581400"/>
            <a:ext cx="6172200" cy="860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90000"/>
              </a:lnSpc>
              <a:spcBef>
                <a:spcPct val="50000"/>
              </a:spcBef>
              <a:buFontTx/>
              <a:buNone/>
            </a:pPr>
            <a:r>
              <a:rPr lang="en-US" altLang="en-US" sz="2800">
                <a:solidFill>
                  <a:schemeClr val="bg1"/>
                </a:solidFill>
              </a:rPr>
              <a:t>In all environments, the “v” is identical in pronunciation to the “b.”</a:t>
            </a:r>
          </a:p>
        </p:txBody>
      </p:sp>
      <p:sp>
        <p:nvSpPr>
          <p:cNvPr id="56326" name="Text Box 6"/>
          <p:cNvSpPr txBox="1">
            <a:spLocks noChangeArrowheads="1"/>
          </p:cNvSpPr>
          <p:nvPr/>
        </p:nvSpPr>
        <p:spPr bwMode="auto">
          <a:xfrm>
            <a:off x="2514600" y="4495800"/>
            <a:ext cx="2209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a:solidFill>
                  <a:schemeClr val="bg1"/>
                </a:solidFill>
              </a:rPr>
              <a:t>Voy contigo</a:t>
            </a:r>
          </a:p>
        </p:txBody>
      </p:sp>
      <p:sp>
        <p:nvSpPr>
          <p:cNvPr id="56327" name="Text Box 7"/>
          <p:cNvSpPr txBox="1">
            <a:spLocks noChangeArrowheads="1"/>
          </p:cNvSpPr>
          <p:nvPr/>
        </p:nvSpPr>
        <p:spPr bwMode="auto">
          <a:xfrm>
            <a:off x="2590800" y="5211763"/>
            <a:ext cx="16002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a:solidFill>
                  <a:schemeClr val="bg1"/>
                </a:solidFill>
              </a:rPr>
              <a:t>Eva</a:t>
            </a:r>
          </a:p>
        </p:txBody>
      </p:sp>
      <p:sp>
        <p:nvSpPr>
          <p:cNvPr id="56328" name="Text Box 8"/>
          <p:cNvSpPr txBox="1">
            <a:spLocks noChangeArrowheads="1"/>
          </p:cNvSpPr>
          <p:nvPr/>
        </p:nvSpPr>
        <p:spPr bwMode="auto">
          <a:xfrm>
            <a:off x="5410200" y="4495800"/>
            <a:ext cx="1752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a:solidFill>
                  <a:schemeClr val="bg1"/>
                </a:solidFill>
              </a:rPr>
              <a:t>envidia</a:t>
            </a:r>
          </a:p>
        </p:txBody>
      </p:sp>
      <p:sp>
        <p:nvSpPr>
          <p:cNvPr id="56329" name="Text Box 9"/>
          <p:cNvSpPr txBox="1">
            <a:spLocks noChangeArrowheads="1"/>
          </p:cNvSpPr>
          <p:nvPr/>
        </p:nvSpPr>
        <p:spPr bwMode="auto">
          <a:xfrm>
            <a:off x="5410200" y="5211763"/>
            <a:ext cx="19812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a:solidFill>
                  <a:schemeClr val="bg1"/>
                </a:solidFill>
              </a:rPr>
              <a:t>lavar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56322"/>
                                        </p:tgtEl>
                                        <p:attrNameLst>
                                          <p:attrName>style.visibility</p:attrName>
                                        </p:attrNameLst>
                                      </p:cBhvr>
                                      <p:to>
                                        <p:strVal val="visible"/>
                                      </p:to>
                                    </p:set>
                                    <p:animEffect transition="in" filter="wipe(left)">
                                      <p:cBhvr>
                                        <p:cTn id="7" dur="200"/>
                                        <p:tgtEl>
                                          <p:spTgt spid="5632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56323"/>
                                        </p:tgtEl>
                                        <p:attrNameLst>
                                          <p:attrName>style.visibility</p:attrName>
                                        </p:attrNameLst>
                                      </p:cBhvr>
                                      <p:to>
                                        <p:strVal val="visible"/>
                                      </p:to>
                                    </p:set>
                                    <p:animEffect transition="in" filter="dissolve">
                                      <p:cBhvr>
                                        <p:cTn id="12" dur="500"/>
                                        <p:tgtEl>
                                          <p:spTgt spid="5632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56324"/>
                                        </p:tgtEl>
                                        <p:attrNameLst>
                                          <p:attrName>style.visibility</p:attrName>
                                        </p:attrNameLst>
                                      </p:cBhvr>
                                      <p:to>
                                        <p:strVal val="visible"/>
                                      </p:to>
                                    </p:set>
                                    <p:animEffect transition="in" filter="dissolve">
                                      <p:cBhvr>
                                        <p:cTn id="17" dur="500"/>
                                        <p:tgtEl>
                                          <p:spTgt spid="5632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56325"/>
                                        </p:tgtEl>
                                        <p:attrNameLst>
                                          <p:attrName>style.visibility</p:attrName>
                                        </p:attrNameLst>
                                      </p:cBhvr>
                                      <p:to>
                                        <p:strVal val="visible"/>
                                      </p:to>
                                    </p:set>
                                    <p:animEffect transition="in" filter="dissolve">
                                      <p:cBhvr>
                                        <p:cTn id="22" dur="400"/>
                                        <p:tgtEl>
                                          <p:spTgt spid="5632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6326"/>
                                        </p:tgtEl>
                                        <p:attrNameLst>
                                          <p:attrName>style.visibility</p:attrName>
                                        </p:attrNameLst>
                                      </p:cBhvr>
                                      <p:to>
                                        <p:strVal val="visible"/>
                                      </p:to>
                                    </p:set>
                                    <p:animEffect transition="in" filter="fade">
                                      <p:cBhvr>
                                        <p:cTn id="27" dur="300"/>
                                        <p:tgtEl>
                                          <p:spTgt spid="5632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6328"/>
                                        </p:tgtEl>
                                        <p:attrNameLst>
                                          <p:attrName>style.visibility</p:attrName>
                                        </p:attrNameLst>
                                      </p:cBhvr>
                                      <p:to>
                                        <p:strVal val="visible"/>
                                      </p:to>
                                    </p:set>
                                    <p:animEffect transition="in" filter="fade">
                                      <p:cBhvr>
                                        <p:cTn id="32" dur="300"/>
                                        <p:tgtEl>
                                          <p:spTgt spid="56328"/>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6327"/>
                                        </p:tgtEl>
                                        <p:attrNameLst>
                                          <p:attrName>style.visibility</p:attrName>
                                        </p:attrNameLst>
                                      </p:cBhvr>
                                      <p:to>
                                        <p:strVal val="visible"/>
                                      </p:to>
                                    </p:set>
                                    <p:animEffect transition="in" filter="fade">
                                      <p:cBhvr>
                                        <p:cTn id="37" dur="300"/>
                                        <p:tgtEl>
                                          <p:spTgt spid="56327"/>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6329"/>
                                        </p:tgtEl>
                                        <p:attrNameLst>
                                          <p:attrName>style.visibility</p:attrName>
                                        </p:attrNameLst>
                                      </p:cBhvr>
                                      <p:to>
                                        <p:strVal val="visible"/>
                                      </p:to>
                                    </p:set>
                                    <p:animEffect transition="in" filter="fade">
                                      <p:cBhvr>
                                        <p:cTn id="42" dur="300"/>
                                        <p:tgtEl>
                                          <p:spTgt spid="563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5" grpId="0"/>
      <p:bldP spid="56326" grpId="0"/>
      <p:bldP spid="56327" grpId="0"/>
      <p:bldP spid="56328" grpId="0"/>
      <p:bldP spid="56329"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WordArt 2" descr="Woven mat"/>
          <p:cNvSpPr>
            <a:spLocks noChangeArrowheads="1" noChangeShapeType="1" noTextEdit="1"/>
          </p:cNvSpPr>
          <p:nvPr/>
        </p:nvSpPr>
        <p:spPr bwMode="auto">
          <a:xfrm>
            <a:off x="1676400" y="4267200"/>
            <a:ext cx="1143000" cy="1295400"/>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contourClr>
                <a:srgbClr val="FFFFFF"/>
              </a:contourClr>
            </a:sp3d>
          </a:bodyPr>
          <a:lstStyle/>
          <a:p>
            <a:pPr algn="ctr"/>
            <a:r>
              <a:rPr lang="en-US" sz="7200" kern="10">
                <a:ln w="9525">
                  <a:round/>
                  <a:headEnd/>
                  <a:tailEnd/>
                </a:ln>
                <a:blipFill dpi="0" rotWithShape="0">
                  <a:blip r:embed="rId3"/>
                  <a:srcRect/>
                  <a:tile tx="0" ty="0" sx="100000" sy="100000" flip="none" algn="tl"/>
                </a:blipFill>
                <a:latin typeface="Arial Black" panose="020B0A04020102020204" pitchFamily="34" charset="0"/>
              </a:rPr>
              <a:t>v</a:t>
            </a:r>
          </a:p>
        </p:txBody>
      </p:sp>
      <p:sp>
        <p:nvSpPr>
          <p:cNvPr id="62467" name="WordArt 3" descr="Stationery"/>
          <p:cNvSpPr>
            <a:spLocks noChangeArrowheads="1" noChangeShapeType="1" noTextEdit="1"/>
          </p:cNvSpPr>
          <p:nvPr/>
        </p:nvSpPr>
        <p:spPr bwMode="auto">
          <a:xfrm>
            <a:off x="3429000" y="3962400"/>
            <a:ext cx="3733800" cy="933450"/>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contourClr>
                <a:srgbClr val="FFFFFF"/>
              </a:contourClr>
            </a:sp3d>
          </a:bodyPr>
          <a:lstStyle/>
          <a:p>
            <a:pPr algn="ctr"/>
            <a:r>
              <a:rPr lang="en-US" sz="7200" kern="10">
                <a:ln w="9525">
                  <a:round/>
                  <a:headEnd/>
                  <a:tailEnd/>
                </a:ln>
                <a:blipFill dpi="0" rotWithShape="0">
                  <a:blip r:embed="rId4"/>
                  <a:srcRect/>
                  <a:tile tx="0" ty="0" sx="100000" sy="100000" flip="none" algn="tl"/>
                </a:blipFill>
                <a:latin typeface="Modern No. 20" panose="02070704070505020303" pitchFamily="18" charset="0"/>
              </a:rPr>
              <a:t>(ve chica)</a:t>
            </a:r>
          </a:p>
        </p:txBody>
      </p:sp>
      <p:sp>
        <p:nvSpPr>
          <p:cNvPr id="62469" name="WordArt 5" descr="Stationery"/>
          <p:cNvSpPr>
            <a:spLocks noChangeArrowheads="1" noChangeShapeType="1" noTextEdit="1"/>
          </p:cNvSpPr>
          <p:nvPr/>
        </p:nvSpPr>
        <p:spPr bwMode="auto">
          <a:xfrm>
            <a:off x="3429000" y="5010150"/>
            <a:ext cx="3810000" cy="933450"/>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contourClr>
                <a:srgbClr val="FFFFFF"/>
              </a:contourClr>
            </a:sp3d>
          </a:bodyPr>
          <a:lstStyle/>
          <a:p>
            <a:pPr algn="ctr"/>
            <a:r>
              <a:rPr lang="en-US" sz="7200" kern="10">
                <a:ln w="9525">
                  <a:round/>
                  <a:headEnd/>
                  <a:tailEnd/>
                </a:ln>
                <a:blipFill dpi="0" rotWithShape="0">
                  <a:blip r:embed="rId4"/>
                  <a:srcRect/>
                  <a:tile tx="0" ty="0" sx="100000" sy="100000" flip="none" algn="tl"/>
                </a:blipFill>
                <a:latin typeface="Modern No. 20" panose="02070704070505020303" pitchFamily="18" charset="0"/>
              </a:rPr>
              <a:t>(v de vaca)</a:t>
            </a:r>
          </a:p>
        </p:txBody>
      </p:sp>
      <p:sp>
        <p:nvSpPr>
          <p:cNvPr id="62470" name="WordArt 6" descr="Woven mat"/>
          <p:cNvSpPr>
            <a:spLocks noChangeArrowheads="1" noChangeShapeType="1" noTextEdit="1"/>
          </p:cNvSpPr>
          <p:nvPr/>
        </p:nvSpPr>
        <p:spPr bwMode="auto">
          <a:xfrm>
            <a:off x="1676400" y="1600200"/>
            <a:ext cx="1143000" cy="1676400"/>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contourClr>
                <a:srgbClr val="FFFFFF"/>
              </a:contourClr>
            </a:sp3d>
          </a:bodyPr>
          <a:lstStyle/>
          <a:p>
            <a:pPr algn="ctr"/>
            <a:r>
              <a:rPr lang="en-US" sz="7200" kern="10">
                <a:ln w="9525">
                  <a:round/>
                  <a:headEnd/>
                  <a:tailEnd/>
                </a:ln>
                <a:blipFill dpi="0" rotWithShape="0">
                  <a:blip r:embed="rId3"/>
                  <a:srcRect/>
                  <a:tile tx="0" ty="0" sx="100000" sy="100000" flip="none" algn="tl"/>
                </a:blipFill>
                <a:latin typeface="Arial Black" panose="020B0A04020102020204" pitchFamily="34" charset="0"/>
              </a:rPr>
              <a:t>b</a:t>
            </a:r>
          </a:p>
        </p:txBody>
      </p:sp>
      <p:sp>
        <p:nvSpPr>
          <p:cNvPr id="62471" name="WordArt 7" descr="Stationery"/>
          <p:cNvSpPr>
            <a:spLocks noChangeArrowheads="1" noChangeShapeType="1" noTextEdit="1"/>
          </p:cNvSpPr>
          <p:nvPr/>
        </p:nvSpPr>
        <p:spPr bwMode="auto">
          <a:xfrm>
            <a:off x="3438525" y="1447800"/>
            <a:ext cx="3724275" cy="933450"/>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contourClr>
                <a:srgbClr val="FFFFFF"/>
              </a:contourClr>
            </a:sp3d>
          </a:bodyPr>
          <a:lstStyle/>
          <a:p>
            <a:pPr algn="ctr"/>
            <a:r>
              <a:rPr lang="en-US" sz="7200" kern="10">
                <a:ln w="9525">
                  <a:round/>
                  <a:headEnd/>
                  <a:tailEnd/>
                </a:ln>
                <a:blipFill dpi="0" rotWithShape="0">
                  <a:blip r:embed="rId4"/>
                  <a:srcRect/>
                  <a:tile tx="0" ty="0" sx="100000" sy="100000" flip="none" algn="tl"/>
                </a:blipFill>
                <a:latin typeface="Modern No. 20" panose="02070704070505020303" pitchFamily="18" charset="0"/>
              </a:rPr>
              <a:t>(be grande)</a:t>
            </a:r>
          </a:p>
        </p:txBody>
      </p:sp>
      <p:sp>
        <p:nvSpPr>
          <p:cNvPr id="62472" name="WordArt 8" descr="Stationery"/>
          <p:cNvSpPr>
            <a:spLocks noChangeArrowheads="1" noChangeShapeType="1" noTextEdit="1"/>
          </p:cNvSpPr>
          <p:nvPr/>
        </p:nvSpPr>
        <p:spPr bwMode="auto">
          <a:xfrm>
            <a:off x="3438525" y="2514600"/>
            <a:ext cx="3952875" cy="933450"/>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contourClr>
                <a:srgbClr val="FFFFFF"/>
              </a:contourClr>
            </a:sp3d>
          </a:bodyPr>
          <a:lstStyle/>
          <a:p>
            <a:pPr algn="ctr"/>
            <a:r>
              <a:rPr lang="en-US" sz="7200" kern="10">
                <a:ln w="9525">
                  <a:round/>
                  <a:headEnd/>
                  <a:tailEnd/>
                </a:ln>
                <a:blipFill dpi="0" rotWithShape="0">
                  <a:blip r:embed="rId4"/>
                  <a:srcRect/>
                  <a:tile tx="0" ty="0" sx="100000" sy="100000" flip="none" algn="tl"/>
                </a:blipFill>
                <a:latin typeface="Modern No. 20" panose="02070704070505020303" pitchFamily="18" charset="0"/>
              </a:rPr>
              <a:t>(b de burro)</a:t>
            </a:r>
          </a:p>
        </p:txBody>
      </p:sp>
      <p:sp>
        <p:nvSpPr>
          <p:cNvPr id="62473" name="Line 9"/>
          <p:cNvSpPr>
            <a:spLocks noChangeShapeType="1"/>
          </p:cNvSpPr>
          <p:nvPr/>
        </p:nvSpPr>
        <p:spPr bwMode="auto">
          <a:xfrm>
            <a:off x="685800" y="3733800"/>
            <a:ext cx="7772400" cy="0"/>
          </a:xfrm>
          <a:prstGeom prst="line">
            <a:avLst/>
          </a:prstGeom>
          <a:noFill/>
          <a:ln w="381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474" name="Line 10"/>
          <p:cNvSpPr>
            <a:spLocks noChangeShapeType="1"/>
          </p:cNvSpPr>
          <p:nvPr/>
        </p:nvSpPr>
        <p:spPr bwMode="auto">
          <a:xfrm>
            <a:off x="5257800" y="3352800"/>
            <a:ext cx="457200" cy="0"/>
          </a:xfrm>
          <a:prstGeom prst="line">
            <a:avLst/>
          </a:prstGeom>
          <a:noFill/>
          <a:ln w="349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475" name="Line 11"/>
          <p:cNvSpPr>
            <a:spLocks noChangeShapeType="1"/>
          </p:cNvSpPr>
          <p:nvPr/>
        </p:nvSpPr>
        <p:spPr bwMode="auto">
          <a:xfrm>
            <a:off x="5391150" y="5842000"/>
            <a:ext cx="409575" cy="0"/>
          </a:xfrm>
          <a:prstGeom prst="line">
            <a:avLst/>
          </a:prstGeom>
          <a:noFill/>
          <a:ln w="349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476" name="Text Box 12"/>
          <p:cNvSpPr txBox="1">
            <a:spLocks noChangeArrowheads="1"/>
          </p:cNvSpPr>
          <p:nvPr/>
        </p:nvSpPr>
        <p:spPr bwMode="auto">
          <a:xfrm>
            <a:off x="304800" y="381000"/>
            <a:ext cx="8686800" cy="860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90000"/>
              </a:lnSpc>
              <a:spcBef>
                <a:spcPct val="50000"/>
              </a:spcBef>
              <a:buFontTx/>
              <a:buNone/>
            </a:pPr>
            <a:r>
              <a:rPr lang="en-US" altLang="en-US" sz="2800">
                <a:solidFill>
                  <a:schemeClr val="bg1"/>
                </a:solidFill>
              </a:rPr>
              <a:t>Since the “b” and the “v” sound exactly alike, we often distinguish between them by one of the following methods.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62476"/>
                                        </p:tgtEl>
                                        <p:attrNameLst>
                                          <p:attrName>style.visibility</p:attrName>
                                        </p:attrNameLst>
                                      </p:cBhvr>
                                      <p:to>
                                        <p:strVal val="visible"/>
                                      </p:to>
                                    </p:set>
                                    <p:animEffect transition="in" filter="dissolve">
                                      <p:cBhvr>
                                        <p:cTn id="7" dur="400"/>
                                        <p:tgtEl>
                                          <p:spTgt spid="6247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62470"/>
                                        </p:tgtEl>
                                        <p:attrNameLst>
                                          <p:attrName>style.visibility</p:attrName>
                                        </p:attrNameLst>
                                      </p:cBhvr>
                                      <p:to>
                                        <p:strVal val="visible"/>
                                      </p:to>
                                    </p:set>
                                    <p:animEffect transition="in" filter="dissolve">
                                      <p:cBhvr>
                                        <p:cTn id="12" dur="300"/>
                                        <p:tgtEl>
                                          <p:spTgt spid="6247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62471"/>
                                        </p:tgtEl>
                                        <p:attrNameLst>
                                          <p:attrName>style.visibility</p:attrName>
                                        </p:attrNameLst>
                                      </p:cBhvr>
                                      <p:to>
                                        <p:strVal val="visible"/>
                                      </p:to>
                                    </p:set>
                                    <p:animEffect transition="in" filter="wipe(left)">
                                      <p:cBhvr>
                                        <p:cTn id="17" dur="300"/>
                                        <p:tgtEl>
                                          <p:spTgt spid="6247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62472"/>
                                        </p:tgtEl>
                                        <p:attrNameLst>
                                          <p:attrName>style.visibility</p:attrName>
                                        </p:attrNameLst>
                                      </p:cBhvr>
                                      <p:to>
                                        <p:strVal val="visible"/>
                                      </p:to>
                                    </p:set>
                                    <p:animEffect transition="in" filter="wipe(left)">
                                      <p:cBhvr>
                                        <p:cTn id="22" dur="300"/>
                                        <p:tgtEl>
                                          <p:spTgt spid="62472"/>
                                        </p:tgtEl>
                                      </p:cBhvr>
                                    </p:animEffect>
                                  </p:childTnLst>
                                </p:cTn>
                              </p:par>
                            </p:childTnLst>
                          </p:cTn>
                        </p:par>
                        <p:par>
                          <p:cTn id="23" fill="hold" nodeType="afterGroup">
                            <p:stCondLst>
                              <p:cond delay="300"/>
                            </p:stCondLst>
                            <p:childTnLst>
                              <p:par>
                                <p:cTn id="24" presetID="22" presetClass="entr" presetSubtype="8" fill="hold" nodeType="afterEffect">
                                  <p:stCondLst>
                                    <p:cond delay="0"/>
                                  </p:stCondLst>
                                  <p:childTnLst>
                                    <p:set>
                                      <p:cBhvr>
                                        <p:cTn id="25" dur="1" fill="hold">
                                          <p:stCondLst>
                                            <p:cond delay="0"/>
                                          </p:stCondLst>
                                        </p:cTn>
                                        <p:tgtEl>
                                          <p:spTgt spid="62474"/>
                                        </p:tgtEl>
                                        <p:attrNameLst>
                                          <p:attrName>style.visibility</p:attrName>
                                        </p:attrNameLst>
                                      </p:cBhvr>
                                      <p:to>
                                        <p:strVal val="visible"/>
                                      </p:to>
                                    </p:set>
                                    <p:animEffect transition="in" filter="wipe(left)">
                                      <p:cBhvr>
                                        <p:cTn id="26" dur="300"/>
                                        <p:tgtEl>
                                          <p:spTgt spid="62474"/>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8" fill="hold" nodeType="clickEffect">
                                  <p:stCondLst>
                                    <p:cond delay="0"/>
                                  </p:stCondLst>
                                  <p:childTnLst>
                                    <p:set>
                                      <p:cBhvr>
                                        <p:cTn id="30" dur="1" fill="hold">
                                          <p:stCondLst>
                                            <p:cond delay="0"/>
                                          </p:stCondLst>
                                        </p:cTn>
                                        <p:tgtEl>
                                          <p:spTgt spid="62473"/>
                                        </p:tgtEl>
                                        <p:attrNameLst>
                                          <p:attrName>style.visibility</p:attrName>
                                        </p:attrNameLst>
                                      </p:cBhvr>
                                      <p:to>
                                        <p:strVal val="visible"/>
                                      </p:to>
                                    </p:set>
                                    <p:animEffect transition="in" filter="wipe(left)">
                                      <p:cBhvr>
                                        <p:cTn id="31" dur="500"/>
                                        <p:tgtEl>
                                          <p:spTgt spid="62473"/>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9" presetClass="entr" presetSubtype="0" fill="hold" nodeType="clickEffect">
                                  <p:stCondLst>
                                    <p:cond delay="0"/>
                                  </p:stCondLst>
                                  <p:childTnLst>
                                    <p:set>
                                      <p:cBhvr>
                                        <p:cTn id="35" dur="1" fill="hold">
                                          <p:stCondLst>
                                            <p:cond delay="0"/>
                                          </p:stCondLst>
                                        </p:cTn>
                                        <p:tgtEl>
                                          <p:spTgt spid="62466"/>
                                        </p:tgtEl>
                                        <p:attrNameLst>
                                          <p:attrName>style.visibility</p:attrName>
                                        </p:attrNameLst>
                                      </p:cBhvr>
                                      <p:to>
                                        <p:strVal val="visible"/>
                                      </p:to>
                                    </p:set>
                                    <p:animEffect transition="in" filter="dissolve">
                                      <p:cBhvr>
                                        <p:cTn id="36" dur="300"/>
                                        <p:tgtEl>
                                          <p:spTgt spid="62466"/>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2" presetClass="entr" presetSubtype="8" fill="hold" nodeType="clickEffect">
                                  <p:stCondLst>
                                    <p:cond delay="0"/>
                                  </p:stCondLst>
                                  <p:childTnLst>
                                    <p:set>
                                      <p:cBhvr>
                                        <p:cTn id="40" dur="1" fill="hold">
                                          <p:stCondLst>
                                            <p:cond delay="0"/>
                                          </p:stCondLst>
                                        </p:cTn>
                                        <p:tgtEl>
                                          <p:spTgt spid="62467"/>
                                        </p:tgtEl>
                                        <p:attrNameLst>
                                          <p:attrName>style.visibility</p:attrName>
                                        </p:attrNameLst>
                                      </p:cBhvr>
                                      <p:to>
                                        <p:strVal val="visible"/>
                                      </p:to>
                                    </p:set>
                                    <p:animEffect transition="in" filter="wipe(left)">
                                      <p:cBhvr>
                                        <p:cTn id="41" dur="300"/>
                                        <p:tgtEl>
                                          <p:spTgt spid="62467"/>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22" presetClass="entr" presetSubtype="8" fill="hold" nodeType="clickEffect">
                                  <p:stCondLst>
                                    <p:cond delay="0"/>
                                  </p:stCondLst>
                                  <p:childTnLst>
                                    <p:set>
                                      <p:cBhvr>
                                        <p:cTn id="45" dur="1" fill="hold">
                                          <p:stCondLst>
                                            <p:cond delay="0"/>
                                          </p:stCondLst>
                                        </p:cTn>
                                        <p:tgtEl>
                                          <p:spTgt spid="62469"/>
                                        </p:tgtEl>
                                        <p:attrNameLst>
                                          <p:attrName>style.visibility</p:attrName>
                                        </p:attrNameLst>
                                      </p:cBhvr>
                                      <p:to>
                                        <p:strVal val="visible"/>
                                      </p:to>
                                    </p:set>
                                    <p:animEffect transition="in" filter="wipe(left)">
                                      <p:cBhvr>
                                        <p:cTn id="46" dur="300"/>
                                        <p:tgtEl>
                                          <p:spTgt spid="62469"/>
                                        </p:tgtEl>
                                      </p:cBhvr>
                                    </p:animEffect>
                                  </p:childTnLst>
                                </p:cTn>
                              </p:par>
                            </p:childTnLst>
                          </p:cTn>
                        </p:par>
                        <p:par>
                          <p:cTn id="47" fill="hold" nodeType="afterGroup">
                            <p:stCondLst>
                              <p:cond delay="300"/>
                            </p:stCondLst>
                            <p:childTnLst>
                              <p:par>
                                <p:cTn id="48" presetID="22" presetClass="entr" presetSubtype="8" fill="hold" nodeType="afterEffect">
                                  <p:stCondLst>
                                    <p:cond delay="0"/>
                                  </p:stCondLst>
                                  <p:childTnLst>
                                    <p:set>
                                      <p:cBhvr>
                                        <p:cTn id="49" dur="1" fill="hold">
                                          <p:stCondLst>
                                            <p:cond delay="0"/>
                                          </p:stCondLst>
                                        </p:cTn>
                                        <p:tgtEl>
                                          <p:spTgt spid="62475"/>
                                        </p:tgtEl>
                                        <p:attrNameLst>
                                          <p:attrName>style.visibility</p:attrName>
                                        </p:attrNameLst>
                                      </p:cBhvr>
                                      <p:to>
                                        <p:strVal val="visible"/>
                                      </p:to>
                                    </p:set>
                                    <p:animEffect transition="in" filter="wipe(left)">
                                      <p:cBhvr>
                                        <p:cTn id="50" dur="300"/>
                                        <p:tgtEl>
                                          <p:spTgt spid="624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76"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WordArt 2" descr="Woven mat"/>
          <p:cNvSpPr>
            <a:spLocks noChangeArrowheads="1" noChangeShapeType="1" noTextEdit="1"/>
          </p:cNvSpPr>
          <p:nvPr/>
        </p:nvSpPr>
        <p:spPr bwMode="auto">
          <a:xfrm>
            <a:off x="1295400" y="1219200"/>
            <a:ext cx="1905000" cy="1828800"/>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contourClr>
                <a:srgbClr val="FFFFFF"/>
              </a:contourClr>
            </a:sp3d>
          </a:bodyPr>
          <a:lstStyle/>
          <a:p>
            <a:pPr algn="ctr"/>
            <a:r>
              <a:rPr lang="en-US" sz="9600" kern="10">
                <a:ln w="9525">
                  <a:round/>
                  <a:headEnd/>
                  <a:tailEnd/>
                </a:ln>
                <a:blipFill dpi="0" rotWithShape="0">
                  <a:blip r:embed="rId3"/>
                  <a:srcRect/>
                  <a:tile tx="0" ty="0" sx="100000" sy="100000" flip="none" algn="tl"/>
                </a:blipFill>
                <a:latin typeface="Arial Black" panose="020B0A04020102020204" pitchFamily="34" charset="0"/>
              </a:rPr>
              <a:t>w</a:t>
            </a:r>
          </a:p>
        </p:txBody>
      </p:sp>
      <p:sp>
        <p:nvSpPr>
          <p:cNvPr id="57347" name="WordArt 3" descr="Stationery"/>
          <p:cNvSpPr>
            <a:spLocks noChangeArrowheads="1" noChangeShapeType="1" noTextEdit="1"/>
          </p:cNvSpPr>
          <p:nvPr/>
        </p:nvSpPr>
        <p:spPr bwMode="auto">
          <a:xfrm>
            <a:off x="3810000" y="381000"/>
            <a:ext cx="3733800" cy="1066800"/>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contourClr>
                <a:srgbClr val="FFFFFF"/>
              </a:contourClr>
            </a:sp3d>
          </a:bodyPr>
          <a:lstStyle/>
          <a:p>
            <a:pPr algn="ctr"/>
            <a:r>
              <a:rPr lang="en-US" sz="9600" kern="10">
                <a:ln w="9525">
                  <a:round/>
                  <a:headEnd/>
                  <a:tailEnd/>
                </a:ln>
                <a:blipFill dpi="0" rotWithShape="0">
                  <a:blip r:embed="rId4"/>
                  <a:srcRect/>
                  <a:tile tx="0" ty="0" sx="100000" sy="100000" flip="none" algn="tl"/>
                </a:blipFill>
                <a:latin typeface="Modern No. 20" panose="02070704070505020303" pitchFamily="18" charset="0"/>
              </a:rPr>
              <a:t>(doble ve)</a:t>
            </a:r>
          </a:p>
        </p:txBody>
      </p:sp>
      <p:sp>
        <p:nvSpPr>
          <p:cNvPr id="57348" name="WordArt 4" descr="Stationery"/>
          <p:cNvSpPr>
            <a:spLocks noChangeArrowheads="1" noChangeShapeType="1" noTextEdit="1"/>
          </p:cNvSpPr>
          <p:nvPr/>
        </p:nvSpPr>
        <p:spPr bwMode="auto">
          <a:xfrm>
            <a:off x="3810000" y="1600200"/>
            <a:ext cx="3810000" cy="1066800"/>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contourClr>
                <a:srgbClr val="FFFFFF"/>
              </a:contourClr>
            </a:sp3d>
          </a:bodyPr>
          <a:lstStyle/>
          <a:p>
            <a:pPr algn="ctr"/>
            <a:r>
              <a:rPr lang="en-US" sz="9600" kern="10">
                <a:ln w="9525">
                  <a:round/>
                  <a:headEnd/>
                  <a:tailEnd/>
                </a:ln>
                <a:blipFill dpi="0" rotWithShape="0">
                  <a:blip r:embed="rId4"/>
                  <a:srcRect/>
                  <a:tile tx="0" ty="0" sx="100000" sy="100000" flip="none" algn="tl"/>
                </a:blipFill>
                <a:latin typeface="Modern No. 20" panose="02070704070505020303" pitchFamily="18" charset="0"/>
              </a:rPr>
              <a:t>(uve doble)</a:t>
            </a:r>
          </a:p>
        </p:txBody>
      </p:sp>
      <p:sp>
        <p:nvSpPr>
          <p:cNvPr id="57349" name="WordArt 5" descr="Stationery"/>
          <p:cNvSpPr>
            <a:spLocks noChangeArrowheads="1" noChangeShapeType="1" noTextEdit="1"/>
          </p:cNvSpPr>
          <p:nvPr/>
        </p:nvSpPr>
        <p:spPr bwMode="auto">
          <a:xfrm>
            <a:off x="3810000" y="2895600"/>
            <a:ext cx="3276600" cy="1066800"/>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contourClr>
                <a:srgbClr val="FFFFFF"/>
              </a:contourClr>
            </a:sp3d>
          </a:bodyPr>
          <a:lstStyle/>
          <a:p>
            <a:pPr algn="ctr"/>
            <a:r>
              <a:rPr lang="en-US" sz="9600" kern="10">
                <a:ln w="9525">
                  <a:round/>
                  <a:headEnd/>
                  <a:tailEnd/>
                </a:ln>
                <a:blipFill dpi="0" rotWithShape="0">
                  <a:blip r:embed="rId4"/>
                  <a:srcRect/>
                  <a:tile tx="0" ty="0" sx="100000" sy="100000" flip="none" algn="tl"/>
                </a:blipFill>
                <a:latin typeface="Modern No. 20" panose="02070704070505020303" pitchFamily="18" charset="0"/>
              </a:rPr>
              <a:t>(doble u)</a:t>
            </a:r>
          </a:p>
        </p:txBody>
      </p:sp>
      <p:sp>
        <p:nvSpPr>
          <p:cNvPr id="57351" name="Text Box 7"/>
          <p:cNvSpPr txBox="1">
            <a:spLocks noChangeArrowheads="1"/>
          </p:cNvSpPr>
          <p:nvPr/>
        </p:nvSpPr>
        <p:spPr bwMode="auto">
          <a:xfrm>
            <a:off x="1447800" y="4114800"/>
            <a:ext cx="72390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90000"/>
              </a:lnSpc>
              <a:spcBef>
                <a:spcPct val="50000"/>
              </a:spcBef>
              <a:buFontTx/>
              <a:buNone/>
            </a:pPr>
            <a:r>
              <a:rPr lang="en-US" altLang="en-US" sz="2400">
                <a:solidFill>
                  <a:schemeClr val="bg1"/>
                </a:solidFill>
              </a:rPr>
              <a:t>The “w” is a letter borrowed from English and is found only in words borrowed from other languages.</a:t>
            </a:r>
          </a:p>
        </p:txBody>
      </p:sp>
      <p:sp>
        <p:nvSpPr>
          <p:cNvPr id="57352" name="Text Box 8"/>
          <p:cNvSpPr txBox="1">
            <a:spLocks noChangeArrowheads="1"/>
          </p:cNvSpPr>
          <p:nvPr/>
        </p:nvSpPr>
        <p:spPr bwMode="auto">
          <a:xfrm>
            <a:off x="1371600" y="5105400"/>
            <a:ext cx="152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a:solidFill>
                  <a:schemeClr val="bg1"/>
                </a:solidFill>
              </a:rPr>
              <a:t>whisky</a:t>
            </a:r>
          </a:p>
        </p:txBody>
      </p:sp>
      <p:sp>
        <p:nvSpPr>
          <p:cNvPr id="57353" name="Text Box 9"/>
          <p:cNvSpPr txBox="1">
            <a:spLocks noChangeArrowheads="1"/>
          </p:cNvSpPr>
          <p:nvPr/>
        </p:nvSpPr>
        <p:spPr bwMode="auto">
          <a:xfrm>
            <a:off x="3657600" y="5105400"/>
            <a:ext cx="1600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a:solidFill>
                  <a:schemeClr val="bg1"/>
                </a:solidFill>
              </a:rPr>
              <a:t>wélter</a:t>
            </a:r>
          </a:p>
        </p:txBody>
      </p:sp>
      <p:sp>
        <p:nvSpPr>
          <p:cNvPr id="57354" name="Text Box 10"/>
          <p:cNvSpPr txBox="1">
            <a:spLocks noChangeArrowheads="1"/>
          </p:cNvSpPr>
          <p:nvPr/>
        </p:nvSpPr>
        <p:spPr bwMode="auto">
          <a:xfrm>
            <a:off x="5867400" y="5105400"/>
            <a:ext cx="2514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a:solidFill>
                  <a:schemeClr val="bg1"/>
                </a:solidFill>
              </a:rPr>
              <a:t>wáter (closet)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57346"/>
                                        </p:tgtEl>
                                        <p:attrNameLst>
                                          <p:attrName>style.visibility</p:attrName>
                                        </p:attrNameLst>
                                      </p:cBhvr>
                                      <p:to>
                                        <p:strVal val="visible"/>
                                      </p:to>
                                    </p:set>
                                    <p:animEffect transition="in" filter="wipe(left)">
                                      <p:cBhvr>
                                        <p:cTn id="7" dur="200"/>
                                        <p:tgtEl>
                                          <p:spTgt spid="5734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57347"/>
                                        </p:tgtEl>
                                        <p:attrNameLst>
                                          <p:attrName>style.visibility</p:attrName>
                                        </p:attrNameLst>
                                      </p:cBhvr>
                                      <p:to>
                                        <p:strVal val="visible"/>
                                      </p:to>
                                    </p:set>
                                    <p:animEffect transition="in" filter="dissolve">
                                      <p:cBhvr>
                                        <p:cTn id="12" dur="500"/>
                                        <p:tgtEl>
                                          <p:spTgt spid="5734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57348"/>
                                        </p:tgtEl>
                                        <p:attrNameLst>
                                          <p:attrName>style.visibility</p:attrName>
                                        </p:attrNameLst>
                                      </p:cBhvr>
                                      <p:to>
                                        <p:strVal val="visible"/>
                                      </p:to>
                                    </p:set>
                                    <p:animEffect transition="in" filter="dissolve">
                                      <p:cBhvr>
                                        <p:cTn id="17" dur="500"/>
                                        <p:tgtEl>
                                          <p:spTgt spid="5734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57349"/>
                                        </p:tgtEl>
                                        <p:attrNameLst>
                                          <p:attrName>style.visibility</p:attrName>
                                        </p:attrNameLst>
                                      </p:cBhvr>
                                      <p:to>
                                        <p:strVal val="visible"/>
                                      </p:to>
                                    </p:set>
                                    <p:animEffect transition="in" filter="dissolve">
                                      <p:cBhvr>
                                        <p:cTn id="22" dur="500"/>
                                        <p:tgtEl>
                                          <p:spTgt spid="5734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57351"/>
                                        </p:tgtEl>
                                        <p:attrNameLst>
                                          <p:attrName>style.visibility</p:attrName>
                                        </p:attrNameLst>
                                      </p:cBhvr>
                                      <p:to>
                                        <p:strVal val="visible"/>
                                      </p:to>
                                    </p:set>
                                    <p:animEffect transition="in" filter="dissolve">
                                      <p:cBhvr>
                                        <p:cTn id="27" dur="400"/>
                                        <p:tgtEl>
                                          <p:spTgt spid="57351"/>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7352"/>
                                        </p:tgtEl>
                                        <p:attrNameLst>
                                          <p:attrName>style.visibility</p:attrName>
                                        </p:attrNameLst>
                                      </p:cBhvr>
                                      <p:to>
                                        <p:strVal val="visible"/>
                                      </p:to>
                                    </p:set>
                                    <p:animEffect transition="in" filter="fade">
                                      <p:cBhvr>
                                        <p:cTn id="32" dur="300"/>
                                        <p:tgtEl>
                                          <p:spTgt spid="57352"/>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7353"/>
                                        </p:tgtEl>
                                        <p:attrNameLst>
                                          <p:attrName>style.visibility</p:attrName>
                                        </p:attrNameLst>
                                      </p:cBhvr>
                                      <p:to>
                                        <p:strVal val="visible"/>
                                      </p:to>
                                    </p:set>
                                    <p:animEffect transition="in" filter="fade">
                                      <p:cBhvr>
                                        <p:cTn id="37" dur="300"/>
                                        <p:tgtEl>
                                          <p:spTgt spid="57353"/>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7354"/>
                                        </p:tgtEl>
                                        <p:attrNameLst>
                                          <p:attrName>style.visibility</p:attrName>
                                        </p:attrNameLst>
                                      </p:cBhvr>
                                      <p:to>
                                        <p:strVal val="visible"/>
                                      </p:to>
                                    </p:set>
                                    <p:animEffect transition="in" filter="fade">
                                      <p:cBhvr>
                                        <p:cTn id="42" dur="300"/>
                                        <p:tgtEl>
                                          <p:spTgt spid="573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51" grpId="0"/>
      <p:bldP spid="57352" grpId="0"/>
      <p:bldP spid="57353" grpId="0"/>
      <p:bldP spid="5735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55" name="WordArt 1043" descr="Woven mat"/>
          <p:cNvSpPr>
            <a:spLocks noChangeArrowheads="1" noChangeShapeType="1" noTextEdit="1"/>
          </p:cNvSpPr>
          <p:nvPr/>
        </p:nvSpPr>
        <p:spPr bwMode="auto">
          <a:xfrm>
            <a:off x="2209800" y="866775"/>
            <a:ext cx="1471613" cy="1724025"/>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contourClr>
                <a:srgbClr val="FFFFFF"/>
              </a:contourClr>
            </a:sp3d>
          </a:bodyPr>
          <a:lstStyle/>
          <a:p>
            <a:pPr algn="ctr"/>
            <a:r>
              <a:rPr lang="en-US" sz="9600" kern="10">
                <a:ln w="9525">
                  <a:round/>
                  <a:headEnd/>
                  <a:tailEnd/>
                </a:ln>
                <a:blipFill dpi="0" rotWithShape="0">
                  <a:blip r:embed="rId3"/>
                  <a:srcRect/>
                  <a:tile tx="0" ty="0" sx="100000" sy="100000" flip="none" algn="tl"/>
                </a:blipFill>
                <a:latin typeface="Arial Black" panose="020B0A04020102020204" pitchFamily="34" charset="0"/>
              </a:rPr>
              <a:t>a</a:t>
            </a:r>
          </a:p>
        </p:txBody>
      </p:sp>
      <p:sp>
        <p:nvSpPr>
          <p:cNvPr id="14356" name="WordArt 1044" descr="Stationery"/>
          <p:cNvSpPr>
            <a:spLocks noChangeArrowheads="1" noChangeShapeType="1" noTextEdit="1"/>
          </p:cNvSpPr>
          <p:nvPr/>
        </p:nvSpPr>
        <p:spPr bwMode="auto">
          <a:xfrm>
            <a:off x="4700588" y="838200"/>
            <a:ext cx="2157412" cy="1724025"/>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contourClr>
                <a:srgbClr val="FFFFFF"/>
              </a:contourClr>
            </a:sp3d>
          </a:bodyPr>
          <a:lstStyle/>
          <a:p>
            <a:pPr algn="ctr"/>
            <a:r>
              <a:rPr lang="en-US" sz="9600" kern="10">
                <a:ln w="9525">
                  <a:round/>
                  <a:headEnd/>
                  <a:tailEnd/>
                </a:ln>
                <a:blipFill dpi="0" rotWithShape="0">
                  <a:blip r:embed="rId4"/>
                  <a:srcRect/>
                  <a:tile tx="0" ty="0" sx="100000" sy="100000" flip="none" algn="tl"/>
                </a:blipFill>
                <a:latin typeface="Modern No. 20" panose="02070704070505020303" pitchFamily="18" charset="0"/>
              </a:rPr>
              <a:t>(a)</a:t>
            </a:r>
          </a:p>
        </p:txBody>
      </p:sp>
      <p:sp>
        <p:nvSpPr>
          <p:cNvPr id="14357" name="Oval 1045"/>
          <p:cNvSpPr>
            <a:spLocks noChangeArrowheads="1"/>
          </p:cNvSpPr>
          <p:nvPr/>
        </p:nvSpPr>
        <p:spPr bwMode="auto">
          <a:xfrm>
            <a:off x="1524000" y="457200"/>
            <a:ext cx="2743200" cy="2667000"/>
          </a:xfrm>
          <a:prstGeom prst="ellipse">
            <a:avLst/>
          </a:pr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14358" name="Text Box 1046"/>
          <p:cNvSpPr txBox="1">
            <a:spLocks noChangeArrowheads="1"/>
          </p:cNvSpPr>
          <p:nvPr/>
        </p:nvSpPr>
        <p:spPr bwMode="auto">
          <a:xfrm>
            <a:off x="1476375" y="3548063"/>
            <a:ext cx="576262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a:solidFill>
                  <a:schemeClr val="bg1"/>
                </a:solidFill>
              </a:rPr>
              <a:t>Like the a in “f</a:t>
            </a:r>
            <a:r>
              <a:rPr lang="en-US" altLang="en-US" u="sng">
                <a:solidFill>
                  <a:schemeClr val="bg1"/>
                </a:solidFill>
              </a:rPr>
              <a:t>a</a:t>
            </a:r>
            <a:r>
              <a:rPr lang="en-US" altLang="en-US">
                <a:solidFill>
                  <a:schemeClr val="bg1"/>
                </a:solidFill>
              </a:rPr>
              <a:t>ther,” but shorter</a:t>
            </a:r>
          </a:p>
        </p:txBody>
      </p:sp>
      <p:sp>
        <p:nvSpPr>
          <p:cNvPr id="14359" name="Line 1047"/>
          <p:cNvSpPr>
            <a:spLocks noChangeShapeType="1"/>
          </p:cNvSpPr>
          <p:nvPr/>
        </p:nvSpPr>
        <p:spPr bwMode="auto">
          <a:xfrm>
            <a:off x="2919413" y="3124200"/>
            <a:ext cx="152400" cy="53340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60" name="Text Box 1048"/>
          <p:cNvSpPr txBox="1">
            <a:spLocks noChangeArrowheads="1"/>
          </p:cNvSpPr>
          <p:nvPr/>
        </p:nvSpPr>
        <p:spPr bwMode="auto">
          <a:xfrm>
            <a:off x="2057400" y="4525963"/>
            <a:ext cx="9906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a:solidFill>
                  <a:schemeClr val="bg1"/>
                </a:solidFill>
              </a:rPr>
              <a:t>más</a:t>
            </a:r>
          </a:p>
        </p:txBody>
      </p:sp>
      <p:sp>
        <p:nvSpPr>
          <p:cNvPr id="14361" name="Text Box 1049"/>
          <p:cNvSpPr txBox="1">
            <a:spLocks noChangeArrowheads="1"/>
          </p:cNvSpPr>
          <p:nvPr/>
        </p:nvSpPr>
        <p:spPr bwMode="auto">
          <a:xfrm>
            <a:off x="1066800" y="3962400"/>
            <a:ext cx="2209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a:solidFill>
                  <a:schemeClr val="bg1"/>
                </a:solidFill>
              </a:rPr>
              <a:t>Examples:</a:t>
            </a:r>
          </a:p>
        </p:txBody>
      </p:sp>
      <p:sp>
        <p:nvSpPr>
          <p:cNvPr id="14362" name="Text Box 1050"/>
          <p:cNvSpPr txBox="1">
            <a:spLocks noChangeArrowheads="1"/>
          </p:cNvSpPr>
          <p:nvPr/>
        </p:nvSpPr>
        <p:spPr bwMode="auto">
          <a:xfrm>
            <a:off x="2057400" y="5059363"/>
            <a:ext cx="13716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a:solidFill>
                  <a:schemeClr val="bg1"/>
                </a:solidFill>
              </a:rPr>
              <a:t>pasa</a:t>
            </a:r>
          </a:p>
        </p:txBody>
      </p:sp>
      <p:sp>
        <p:nvSpPr>
          <p:cNvPr id="14363" name="Text Box 1051"/>
          <p:cNvSpPr txBox="1">
            <a:spLocks noChangeArrowheads="1"/>
          </p:cNvSpPr>
          <p:nvPr/>
        </p:nvSpPr>
        <p:spPr bwMode="auto">
          <a:xfrm>
            <a:off x="3733800" y="4525963"/>
            <a:ext cx="13716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a:solidFill>
                  <a:schemeClr val="bg1"/>
                </a:solidFill>
              </a:rPr>
              <a:t>nada</a:t>
            </a:r>
          </a:p>
        </p:txBody>
      </p:sp>
      <p:sp>
        <p:nvSpPr>
          <p:cNvPr id="14364" name="Text Box 1052"/>
          <p:cNvSpPr txBox="1">
            <a:spLocks noChangeArrowheads="1"/>
          </p:cNvSpPr>
          <p:nvPr/>
        </p:nvSpPr>
        <p:spPr bwMode="auto">
          <a:xfrm>
            <a:off x="3733800" y="5059363"/>
            <a:ext cx="16002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a:solidFill>
                  <a:schemeClr val="bg1"/>
                </a:solidFill>
              </a:rPr>
              <a:t>mañana</a:t>
            </a:r>
          </a:p>
        </p:txBody>
      </p:sp>
      <p:sp>
        <p:nvSpPr>
          <p:cNvPr id="14365" name="Text Box 1053"/>
          <p:cNvSpPr txBox="1">
            <a:spLocks noChangeArrowheads="1"/>
          </p:cNvSpPr>
          <p:nvPr/>
        </p:nvSpPr>
        <p:spPr bwMode="auto">
          <a:xfrm>
            <a:off x="5715000" y="4525963"/>
            <a:ext cx="10668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a:solidFill>
                  <a:schemeClr val="bg1"/>
                </a:solidFill>
              </a:rPr>
              <a:t>casa</a:t>
            </a:r>
          </a:p>
        </p:txBody>
      </p:sp>
      <p:sp>
        <p:nvSpPr>
          <p:cNvPr id="14366" name="Text Box 1054"/>
          <p:cNvSpPr txBox="1">
            <a:spLocks noChangeArrowheads="1"/>
          </p:cNvSpPr>
          <p:nvPr/>
        </p:nvSpPr>
        <p:spPr bwMode="auto">
          <a:xfrm>
            <a:off x="5715000" y="5059363"/>
            <a:ext cx="20574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a:solidFill>
                  <a:schemeClr val="bg1"/>
                </a:solidFill>
              </a:rPr>
              <a:t>encantada</a:t>
            </a:r>
          </a:p>
        </p:txBody>
      </p:sp>
      <p:sp>
        <p:nvSpPr>
          <p:cNvPr id="14367" name="Text Box 1055"/>
          <p:cNvSpPr txBox="1">
            <a:spLocks noChangeArrowheads="1"/>
          </p:cNvSpPr>
          <p:nvPr/>
        </p:nvSpPr>
        <p:spPr bwMode="auto">
          <a:xfrm>
            <a:off x="533400" y="5791200"/>
            <a:ext cx="83058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sz="3000">
                <a:solidFill>
                  <a:schemeClr val="bg1"/>
                </a:solidFill>
              </a:rPr>
              <a:t>Note: In this presentation, all vowels will be circled.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14355"/>
                                        </p:tgtEl>
                                        <p:attrNameLst>
                                          <p:attrName>style.visibility</p:attrName>
                                        </p:attrNameLst>
                                      </p:cBhvr>
                                      <p:to>
                                        <p:strVal val="visible"/>
                                      </p:to>
                                    </p:set>
                                    <p:animEffect transition="in" filter="wipe(left)">
                                      <p:cBhvr>
                                        <p:cTn id="7" dur="200"/>
                                        <p:tgtEl>
                                          <p:spTgt spid="1435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14356"/>
                                        </p:tgtEl>
                                        <p:attrNameLst>
                                          <p:attrName>style.visibility</p:attrName>
                                        </p:attrNameLst>
                                      </p:cBhvr>
                                      <p:to>
                                        <p:strVal val="visible"/>
                                      </p:to>
                                    </p:set>
                                    <p:animEffect transition="in" filter="dissolve">
                                      <p:cBhvr>
                                        <p:cTn id="12" dur="500"/>
                                        <p:tgtEl>
                                          <p:spTgt spid="1435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4357"/>
                                        </p:tgtEl>
                                        <p:attrNameLst>
                                          <p:attrName>style.visibility</p:attrName>
                                        </p:attrNameLst>
                                      </p:cBhvr>
                                      <p:to>
                                        <p:strVal val="visible"/>
                                      </p:to>
                                    </p:set>
                                    <p:animEffect transition="in" filter="wipe(up)">
                                      <p:cBhvr>
                                        <p:cTn id="17" dur="300"/>
                                        <p:tgtEl>
                                          <p:spTgt spid="14357"/>
                                        </p:tgtEl>
                                      </p:cBhvr>
                                    </p:animEffect>
                                  </p:childTnLst>
                                </p:cTn>
                              </p:par>
                            </p:childTnLst>
                          </p:cTn>
                        </p:par>
                        <p:par>
                          <p:cTn id="18" fill="hold" nodeType="afterGroup">
                            <p:stCondLst>
                              <p:cond delay="300"/>
                            </p:stCondLst>
                            <p:childTnLst>
                              <p:par>
                                <p:cTn id="19" presetID="22" presetClass="entr" presetSubtype="1" fill="hold" nodeType="afterEffect">
                                  <p:stCondLst>
                                    <p:cond delay="0"/>
                                  </p:stCondLst>
                                  <p:childTnLst>
                                    <p:set>
                                      <p:cBhvr>
                                        <p:cTn id="20" dur="1" fill="hold">
                                          <p:stCondLst>
                                            <p:cond delay="0"/>
                                          </p:stCondLst>
                                        </p:cTn>
                                        <p:tgtEl>
                                          <p:spTgt spid="14359"/>
                                        </p:tgtEl>
                                        <p:attrNameLst>
                                          <p:attrName>style.visibility</p:attrName>
                                        </p:attrNameLst>
                                      </p:cBhvr>
                                      <p:to>
                                        <p:strVal val="visible"/>
                                      </p:to>
                                    </p:set>
                                    <p:animEffect transition="in" filter="wipe(up)">
                                      <p:cBhvr>
                                        <p:cTn id="21" dur="300"/>
                                        <p:tgtEl>
                                          <p:spTgt spid="14359"/>
                                        </p:tgtEl>
                                      </p:cBhvr>
                                    </p:animEffect>
                                  </p:childTnLst>
                                </p:cTn>
                              </p:par>
                            </p:childTnLst>
                          </p:cTn>
                        </p:par>
                        <p:par>
                          <p:cTn id="22" fill="hold" nodeType="afterGroup">
                            <p:stCondLst>
                              <p:cond delay="600"/>
                            </p:stCondLst>
                            <p:childTnLst>
                              <p:par>
                                <p:cTn id="23" presetID="9" presetClass="entr" presetSubtype="0" fill="hold" grpId="0" nodeType="afterEffect">
                                  <p:stCondLst>
                                    <p:cond delay="0"/>
                                  </p:stCondLst>
                                  <p:childTnLst>
                                    <p:set>
                                      <p:cBhvr>
                                        <p:cTn id="24" dur="1" fill="hold">
                                          <p:stCondLst>
                                            <p:cond delay="0"/>
                                          </p:stCondLst>
                                        </p:cTn>
                                        <p:tgtEl>
                                          <p:spTgt spid="14358"/>
                                        </p:tgtEl>
                                        <p:attrNameLst>
                                          <p:attrName>style.visibility</p:attrName>
                                        </p:attrNameLst>
                                      </p:cBhvr>
                                      <p:to>
                                        <p:strVal val="visible"/>
                                      </p:to>
                                    </p:set>
                                    <p:animEffect transition="in" filter="dissolve">
                                      <p:cBhvr>
                                        <p:cTn id="25" dur="400"/>
                                        <p:tgtEl>
                                          <p:spTgt spid="14358"/>
                                        </p:tgtEl>
                                      </p:cBhvr>
                                    </p:animEffect>
                                  </p:childTnLst>
                                </p:cTn>
                              </p:par>
                            </p:childTnLst>
                          </p:cTn>
                        </p:par>
                        <p:par>
                          <p:cTn id="26" fill="hold" nodeType="afterGroup">
                            <p:stCondLst>
                              <p:cond delay="1000"/>
                            </p:stCondLst>
                            <p:childTnLst>
                              <p:par>
                                <p:cTn id="27" presetID="9" presetClass="entr" presetSubtype="0" fill="hold" grpId="0" nodeType="afterEffect">
                                  <p:stCondLst>
                                    <p:cond delay="0"/>
                                  </p:stCondLst>
                                  <p:childTnLst>
                                    <p:set>
                                      <p:cBhvr>
                                        <p:cTn id="28" dur="1" fill="hold">
                                          <p:stCondLst>
                                            <p:cond delay="0"/>
                                          </p:stCondLst>
                                        </p:cTn>
                                        <p:tgtEl>
                                          <p:spTgt spid="14367"/>
                                        </p:tgtEl>
                                        <p:attrNameLst>
                                          <p:attrName>style.visibility</p:attrName>
                                        </p:attrNameLst>
                                      </p:cBhvr>
                                      <p:to>
                                        <p:strVal val="visible"/>
                                      </p:to>
                                    </p:set>
                                    <p:animEffect transition="in" filter="dissolve">
                                      <p:cBhvr>
                                        <p:cTn id="29" dur="400"/>
                                        <p:tgtEl>
                                          <p:spTgt spid="14367"/>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14361"/>
                                        </p:tgtEl>
                                        <p:attrNameLst>
                                          <p:attrName>style.visibility</p:attrName>
                                        </p:attrNameLst>
                                      </p:cBhvr>
                                      <p:to>
                                        <p:strVal val="visible"/>
                                      </p:to>
                                    </p:set>
                                    <p:animEffect transition="in" filter="dissolve">
                                      <p:cBhvr>
                                        <p:cTn id="34" dur="400"/>
                                        <p:tgtEl>
                                          <p:spTgt spid="14361"/>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4360"/>
                                        </p:tgtEl>
                                        <p:attrNameLst>
                                          <p:attrName>style.visibility</p:attrName>
                                        </p:attrNameLst>
                                      </p:cBhvr>
                                      <p:to>
                                        <p:strVal val="visible"/>
                                      </p:to>
                                    </p:set>
                                    <p:animEffect transition="in" filter="fade">
                                      <p:cBhvr>
                                        <p:cTn id="39" dur="300"/>
                                        <p:tgtEl>
                                          <p:spTgt spid="14360"/>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4362"/>
                                        </p:tgtEl>
                                        <p:attrNameLst>
                                          <p:attrName>style.visibility</p:attrName>
                                        </p:attrNameLst>
                                      </p:cBhvr>
                                      <p:to>
                                        <p:strVal val="visible"/>
                                      </p:to>
                                    </p:set>
                                    <p:animEffect transition="in" filter="fade">
                                      <p:cBhvr>
                                        <p:cTn id="44" dur="300"/>
                                        <p:tgtEl>
                                          <p:spTgt spid="14362"/>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4363"/>
                                        </p:tgtEl>
                                        <p:attrNameLst>
                                          <p:attrName>style.visibility</p:attrName>
                                        </p:attrNameLst>
                                      </p:cBhvr>
                                      <p:to>
                                        <p:strVal val="visible"/>
                                      </p:to>
                                    </p:set>
                                    <p:animEffect transition="in" filter="fade">
                                      <p:cBhvr>
                                        <p:cTn id="49" dur="300"/>
                                        <p:tgtEl>
                                          <p:spTgt spid="14363"/>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14364"/>
                                        </p:tgtEl>
                                        <p:attrNameLst>
                                          <p:attrName>style.visibility</p:attrName>
                                        </p:attrNameLst>
                                      </p:cBhvr>
                                      <p:to>
                                        <p:strVal val="visible"/>
                                      </p:to>
                                    </p:set>
                                    <p:animEffect transition="in" filter="fade">
                                      <p:cBhvr>
                                        <p:cTn id="54" dur="300"/>
                                        <p:tgtEl>
                                          <p:spTgt spid="14364"/>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14365"/>
                                        </p:tgtEl>
                                        <p:attrNameLst>
                                          <p:attrName>style.visibility</p:attrName>
                                        </p:attrNameLst>
                                      </p:cBhvr>
                                      <p:to>
                                        <p:strVal val="visible"/>
                                      </p:to>
                                    </p:set>
                                    <p:animEffect transition="in" filter="fade">
                                      <p:cBhvr>
                                        <p:cTn id="59" dur="300"/>
                                        <p:tgtEl>
                                          <p:spTgt spid="14365"/>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14366"/>
                                        </p:tgtEl>
                                        <p:attrNameLst>
                                          <p:attrName>style.visibility</p:attrName>
                                        </p:attrNameLst>
                                      </p:cBhvr>
                                      <p:to>
                                        <p:strVal val="visible"/>
                                      </p:to>
                                    </p:set>
                                    <p:animEffect transition="in" filter="fade">
                                      <p:cBhvr>
                                        <p:cTn id="64" dur="300"/>
                                        <p:tgtEl>
                                          <p:spTgt spid="143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57" grpId="0" animBg="1"/>
      <p:bldP spid="14358" grpId="0"/>
      <p:bldP spid="14360" grpId="0"/>
      <p:bldP spid="14361" grpId="0"/>
      <p:bldP spid="14362" grpId="0"/>
      <p:bldP spid="14363" grpId="0"/>
      <p:bldP spid="14364" grpId="0"/>
      <p:bldP spid="14365" grpId="0"/>
      <p:bldP spid="14366" grpId="0"/>
      <p:bldP spid="14367"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WordArt 2" descr="Woven mat"/>
          <p:cNvSpPr>
            <a:spLocks noChangeArrowheads="1" noChangeShapeType="1" noTextEdit="1"/>
          </p:cNvSpPr>
          <p:nvPr/>
        </p:nvSpPr>
        <p:spPr bwMode="auto">
          <a:xfrm>
            <a:off x="2209800" y="838200"/>
            <a:ext cx="1447800" cy="1828800"/>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contourClr>
                <a:srgbClr val="FFFFFF"/>
              </a:contourClr>
            </a:sp3d>
          </a:bodyPr>
          <a:lstStyle/>
          <a:p>
            <a:pPr algn="ctr"/>
            <a:r>
              <a:rPr lang="en-US" sz="9600" kern="10">
                <a:ln w="9525">
                  <a:round/>
                  <a:headEnd/>
                  <a:tailEnd/>
                </a:ln>
                <a:blipFill dpi="0" rotWithShape="0">
                  <a:blip r:embed="rId3"/>
                  <a:srcRect/>
                  <a:tile tx="0" ty="0" sx="100000" sy="100000" flip="none" algn="tl"/>
                </a:blipFill>
                <a:latin typeface="Arial Black" panose="020B0A04020102020204" pitchFamily="34" charset="0"/>
              </a:rPr>
              <a:t>x</a:t>
            </a:r>
          </a:p>
        </p:txBody>
      </p:sp>
      <p:sp>
        <p:nvSpPr>
          <p:cNvPr id="58371" name="WordArt 3" descr="Stationery"/>
          <p:cNvSpPr>
            <a:spLocks noChangeArrowheads="1" noChangeShapeType="1" noTextEdit="1"/>
          </p:cNvSpPr>
          <p:nvPr/>
        </p:nvSpPr>
        <p:spPr bwMode="auto">
          <a:xfrm>
            <a:off x="4419600" y="1143000"/>
            <a:ext cx="2971800" cy="1295400"/>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contourClr>
                <a:srgbClr val="FFFFFF"/>
              </a:contourClr>
            </a:sp3d>
          </a:bodyPr>
          <a:lstStyle/>
          <a:p>
            <a:pPr algn="ctr"/>
            <a:r>
              <a:rPr lang="en-US" sz="9600" kern="10">
                <a:ln w="9525">
                  <a:round/>
                  <a:headEnd/>
                  <a:tailEnd/>
                </a:ln>
                <a:blipFill dpi="0" rotWithShape="0">
                  <a:blip r:embed="rId4"/>
                  <a:srcRect/>
                  <a:tile tx="0" ty="0" sx="100000" sy="100000" flip="none" algn="tl"/>
                </a:blipFill>
                <a:latin typeface="Modern No. 20" panose="02070704070505020303" pitchFamily="18" charset="0"/>
              </a:rPr>
              <a:t>(equis)</a:t>
            </a:r>
          </a:p>
        </p:txBody>
      </p:sp>
      <p:sp>
        <p:nvSpPr>
          <p:cNvPr id="58376" name="Text Box 8"/>
          <p:cNvSpPr txBox="1">
            <a:spLocks noChangeArrowheads="1"/>
          </p:cNvSpPr>
          <p:nvPr/>
        </p:nvSpPr>
        <p:spPr bwMode="auto">
          <a:xfrm>
            <a:off x="2057400" y="2743200"/>
            <a:ext cx="5638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90000"/>
              </a:lnSpc>
              <a:spcBef>
                <a:spcPct val="50000"/>
              </a:spcBef>
              <a:buFontTx/>
              <a:buNone/>
            </a:pPr>
            <a:r>
              <a:rPr lang="en-US" altLang="en-US" sz="2800">
                <a:solidFill>
                  <a:schemeClr val="bg1"/>
                </a:solidFill>
              </a:rPr>
              <a:t>The “x” is pretty much as in English.</a:t>
            </a:r>
          </a:p>
        </p:txBody>
      </p:sp>
      <p:sp>
        <p:nvSpPr>
          <p:cNvPr id="58377" name="Text Box 9"/>
          <p:cNvSpPr txBox="1">
            <a:spLocks noChangeArrowheads="1"/>
          </p:cNvSpPr>
          <p:nvPr/>
        </p:nvSpPr>
        <p:spPr bwMode="auto">
          <a:xfrm>
            <a:off x="1447800" y="3276600"/>
            <a:ext cx="1600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a:solidFill>
                  <a:schemeClr val="bg1"/>
                </a:solidFill>
              </a:rPr>
              <a:t>examen</a:t>
            </a:r>
          </a:p>
        </p:txBody>
      </p:sp>
      <p:sp>
        <p:nvSpPr>
          <p:cNvPr id="58378" name="Text Box 10"/>
          <p:cNvSpPr txBox="1">
            <a:spLocks noChangeArrowheads="1"/>
          </p:cNvSpPr>
          <p:nvPr/>
        </p:nvSpPr>
        <p:spPr bwMode="auto">
          <a:xfrm>
            <a:off x="3965575" y="3276600"/>
            <a:ext cx="147478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a:solidFill>
                  <a:schemeClr val="bg1"/>
                </a:solidFill>
              </a:rPr>
              <a:t>exacto</a:t>
            </a:r>
          </a:p>
        </p:txBody>
      </p:sp>
      <p:sp>
        <p:nvSpPr>
          <p:cNvPr id="58379" name="Text Box 11"/>
          <p:cNvSpPr txBox="1">
            <a:spLocks noChangeArrowheads="1"/>
          </p:cNvSpPr>
          <p:nvPr/>
        </p:nvSpPr>
        <p:spPr bwMode="auto">
          <a:xfrm>
            <a:off x="6359525" y="3276600"/>
            <a:ext cx="148907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a:solidFill>
                  <a:schemeClr val="bg1"/>
                </a:solidFill>
              </a:rPr>
              <a:t>auxilio</a:t>
            </a:r>
          </a:p>
        </p:txBody>
      </p:sp>
      <p:sp>
        <p:nvSpPr>
          <p:cNvPr id="58380" name="Text Box 12"/>
          <p:cNvSpPr txBox="1">
            <a:spLocks noChangeArrowheads="1"/>
          </p:cNvSpPr>
          <p:nvPr/>
        </p:nvSpPr>
        <p:spPr bwMode="auto">
          <a:xfrm>
            <a:off x="990600" y="3886200"/>
            <a:ext cx="79248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90000"/>
              </a:lnSpc>
              <a:spcBef>
                <a:spcPct val="50000"/>
              </a:spcBef>
              <a:buFontTx/>
              <a:buNone/>
            </a:pPr>
            <a:r>
              <a:rPr lang="en-US" altLang="en-US" sz="2400">
                <a:solidFill>
                  <a:schemeClr val="bg1"/>
                </a:solidFill>
              </a:rPr>
              <a:t>However, in words derived from indigenous languages, it is like a “j” when intervocalic . . .</a:t>
            </a:r>
          </a:p>
        </p:txBody>
      </p:sp>
      <p:sp>
        <p:nvSpPr>
          <p:cNvPr id="58381" name="Text Box 13"/>
          <p:cNvSpPr txBox="1">
            <a:spLocks noChangeArrowheads="1"/>
          </p:cNvSpPr>
          <p:nvPr/>
        </p:nvSpPr>
        <p:spPr bwMode="auto">
          <a:xfrm>
            <a:off x="2971800" y="4559300"/>
            <a:ext cx="1600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a:solidFill>
                  <a:schemeClr val="bg1"/>
                </a:solidFill>
              </a:rPr>
              <a:t>México</a:t>
            </a:r>
          </a:p>
        </p:txBody>
      </p:sp>
      <p:sp>
        <p:nvSpPr>
          <p:cNvPr id="58382" name="Text Box 14"/>
          <p:cNvSpPr txBox="1">
            <a:spLocks noChangeArrowheads="1"/>
          </p:cNvSpPr>
          <p:nvPr/>
        </p:nvSpPr>
        <p:spPr bwMode="auto">
          <a:xfrm>
            <a:off x="5489575" y="4559300"/>
            <a:ext cx="124618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a:solidFill>
                  <a:schemeClr val="bg1"/>
                </a:solidFill>
              </a:rPr>
              <a:t>mixe</a:t>
            </a:r>
          </a:p>
        </p:txBody>
      </p:sp>
      <p:sp>
        <p:nvSpPr>
          <p:cNvPr id="58383" name="Text Box 15"/>
          <p:cNvSpPr txBox="1">
            <a:spLocks noChangeArrowheads="1"/>
          </p:cNvSpPr>
          <p:nvPr/>
        </p:nvSpPr>
        <p:spPr bwMode="auto">
          <a:xfrm>
            <a:off x="990600" y="5105400"/>
            <a:ext cx="4572000" cy="42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90000"/>
              </a:lnSpc>
              <a:spcBef>
                <a:spcPct val="50000"/>
              </a:spcBef>
              <a:buFontTx/>
              <a:buNone/>
            </a:pPr>
            <a:r>
              <a:rPr lang="en-US" altLang="en-US" sz="2400">
                <a:solidFill>
                  <a:schemeClr val="bg1"/>
                </a:solidFill>
              </a:rPr>
              <a:t>. . . and like an “s” when initial.</a:t>
            </a:r>
          </a:p>
        </p:txBody>
      </p:sp>
      <p:sp>
        <p:nvSpPr>
          <p:cNvPr id="58384" name="Text Box 16"/>
          <p:cNvSpPr txBox="1">
            <a:spLocks noChangeArrowheads="1"/>
          </p:cNvSpPr>
          <p:nvPr/>
        </p:nvSpPr>
        <p:spPr bwMode="auto">
          <a:xfrm>
            <a:off x="3886200" y="5503863"/>
            <a:ext cx="22098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a:solidFill>
                  <a:schemeClr val="bg1"/>
                </a:solidFill>
              </a:rPr>
              <a:t>Xochimilco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58370"/>
                                        </p:tgtEl>
                                        <p:attrNameLst>
                                          <p:attrName>style.visibility</p:attrName>
                                        </p:attrNameLst>
                                      </p:cBhvr>
                                      <p:to>
                                        <p:strVal val="visible"/>
                                      </p:to>
                                    </p:set>
                                    <p:animEffect transition="in" filter="wipe(left)">
                                      <p:cBhvr>
                                        <p:cTn id="7" dur="200"/>
                                        <p:tgtEl>
                                          <p:spTgt spid="5837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58371"/>
                                        </p:tgtEl>
                                        <p:attrNameLst>
                                          <p:attrName>style.visibility</p:attrName>
                                        </p:attrNameLst>
                                      </p:cBhvr>
                                      <p:to>
                                        <p:strVal val="visible"/>
                                      </p:to>
                                    </p:set>
                                    <p:animEffect transition="in" filter="dissolve">
                                      <p:cBhvr>
                                        <p:cTn id="12" dur="500"/>
                                        <p:tgtEl>
                                          <p:spTgt spid="5837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8376"/>
                                        </p:tgtEl>
                                        <p:attrNameLst>
                                          <p:attrName>style.visibility</p:attrName>
                                        </p:attrNameLst>
                                      </p:cBhvr>
                                      <p:to>
                                        <p:strVal val="visible"/>
                                      </p:to>
                                    </p:set>
                                    <p:animEffect transition="in" filter="dissolve">
                                      <p:cBhvr>
                                        <p:cTn id="17" dur="400"/>
                                        <p:tgtEl>
                                          <p:spTgt spid="5837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8377"/>
                                        </p:tgtEl>
                                        <p:attrNameLst>
                                          <p:attrName>style.visibility</p:attrName>
                                        </p:attrNameLst>
                                      </p:cBhvr>
                                      <p:to>
                                        <p:strVal val="visible"/>
                                      </p:to>
                                    </p:set>
                                    <p:animEffect transition="in" filter="fade">
                                      <p:cBhvr>
                                        <p:cTn id="22" dur="300"/>
                                        <p:tgtEl>
                                          <p:spTgt spid="5837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8378"/>
                                        </p:tgtEl>
                                        <p:attrNameLst>
                                          <p:attrName>style.visibility</p:attrName>
                                        </p:attrNameLst>
                                      </p:cBhvr>
                                      <p:to>
                                        <p:strVal val="visible"/>
                                      </p:to>
                                    </p:set>
                                    <p:animEffect transition="in" filter="fade">
                                      <p:cBhvr>
                                        <p:cTn id="27" dur="300"/>
                                        <p:tgtEl>
                                          <p:spTgt spid="5837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8379"/>
                                        </p:tgtEl>
                                        <p:attrNameLst>
                                          <p:attrName>style.visibility</p:attrName>
                                        </p:attrNameLst>
                                      </p:cBhvr>
                                      <p:to>
                                        <p:strVal val="visible"/>
                                      </p:to>
                                    </p:set>
                                    <p:animEffect transition="in" filter="fade">
                                      <p:cBhvr>
                                        <p:cTn id="32" dur="300"/>
                                        <p:tgtEl>
                                          <p:spTgt spid="58379"/>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58380"/>
                                        </p:tgtEl>
                                        <p:attrNameLst>
                                          <p:attrName>style.visibility</p:attrName>
                                        </p:attrNameLst>
                                      </p:cBhvr>
                                      <p:to>
                                        <p:strVal val="visible"/>
                                      </p:to>
                                    </p:set>
                                    <p:animEffect transition="in" filter="dissolve">
                                      <p:cBhvr>
                                        <p:cTn id="37" dur="400"/>
                                        <p:tgtEl>
                                          <p:spTgt spid="58380"/>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8381"/>
                                        </p:tgtEl>
                                        <p:attrNameLst>
                                          <p:attrName>style.visibility</p:attrName>
                                        </p:attrNameLst>
                                      </p:cBhvr>
                                      <p:to>
                                        <p:strVal val="visible"/>
                                      </p:to>
                                    </p:set>
                                    <p:animEffect transition="in" filter="fade">
                                      <p:cBhvr>
                                        <p:cTn id="42" dur="300"/>
                                        <p:tgtEl>
                                          <p:spTgt spid="58381"/>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58382"/>
                                        </p:tgtEl>
                                        <p:attrNameLst>
                                          <p:attrName>style.visibility</p:attrName>
                                        </p:attrNameLst>
                                      </p:cBhvr>
                                      <p:to>
                                        <p:strVal val="visible"/>
                                      </p:to>
                                    </p:set>
                                    <p:animEffect transition="in" filter="fade">
                                      <p:cBhvr>
                                        <p:cTn id="47" dur="300"/>
                                        <p:tgtEl>
                                          <p:spTgt spid="58382"/>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58383"/>
                                        </p:tgtEl>
                                        <p:attrNameLst>
                                          <p:attrName>style.visibility</p:attrName>
                                        </p:attrNameLst>
                                      </p:cBhvr>
                                      <p:to>
                                        <p:strVal val="visible"/>
                                      </p:to>
                                    </p:set>
                                    <p:animEffect transition="in" filter="dissolve">
                                      <p:cBhvr>
                                        <p:cTn id="52" dur="400"/>
                                        <p:tgtEl>
                                          <p:spTgt spid="58383"/>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58384"/>
                                        </p:tgtEl>
                                        <p:attrNameLst>
                                          <p:attrName>style.visibility</p:attrName>
                                        </p:attrNameLst>
                                      </p:cBhvr>
                                      <p:to>
                                        <p:strVal val="visible"/>
                                      </p:to>
                                    </p:set>
                                    <p:animEffect transition="in" filter="fade">
                                      <p:cBhvr>
                                        <p:cTn id="57" dur="300"/>
                                        <p:tgtEl>
                                          <p:spTgt spid="583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6" grpId="0"/>
      <p:bldP spid="58377" grpId="0"/>
      <p:bldP spid="58378" grpId="0"/>
      <p:bldP spid="58379" grpId="0"/>
      <p:bldP spid="58380" grpId="0"/>
      <p:bldP spid="58381" grpId="0"/>
      <p:bldP spid="58382" grpId="0"/>
      <p:bldP spid="58383" grpId="0"/>
      <p:bldP spid="58384"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WordArt 2" descr="Woven mat"/>
          <p:cNvSpPr>
            <a:spLocks noChangeArrowheads="1" noChangeShapeType="1" noTextEdit="1"/>
          </p:cNvSpPr>
          <p:nvPr/>
        </p:nvSpPr>
        <p:spPr bwMode="auto">
          <a:xfrm>
            <a:off x="1981200" y="1676400"/>
            <a:ext cx="1447800" cy="1676400"/>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contourClr>
                <a:srgbClr val="FFFFFF"/>
              </a:contourClr>
            </a:sp3d>
          </a:bodyPr>
          <a:lstStyle/>
          <a:p>
            <a:pPr algn="ctr"/>
            <a:r>
              <a:rPr lang="en-US" sz="9600" kern="10">
                <a:ln w="9525">
                  <a:round/>
                  <a:headEnd/>
                  <a:tailEnd/>
                </a:ln>
                <a:blipFill dpi="0" rotWithShape="0">
                  <a:blip r:embed="rId3"/>
                  <a:srcRect/>
                  <a:tile tx="0" ty="0" sx="100000" sy="100000" flip="none" algn="tl"/>
                </a:blipFill>
                <a:latin typeface="Arial Black" panose="020B0A04020102020204" pitchFamily="34" charset="0"/>
              </a:rPr>
              <a:t>z</a:t>
            </a:r>
          </a:p>
        </p:txBody>
      </p:sp>
      <p:sp>
        <p:nvSpPr>
          <p:cNvPr id="60419" name="WordArt 3" descr="Stationery"/>
          <p:cNvSpPr>
            <a:spLocks noChangeArrowheads="1" noChangeShapeType="1" noTextEdit="1"/>
          </p:cNvSpPr>
          <p:nvPr/>
        </p:nvSpPr>
        <p:spPr bwMode="auto">
          <a:xfrm>
            <a:off x="4191000" y="1981200"/>
            <a:ext cx="3048000" cy="1295400"/>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contourClr>
                <a:srgbClr val="FFFFFF"/>
              </a:contourClr>
            </a:sp3d>
          </a:bodyPr>
          <a:lstStyle/>
          <a:p>
            <a:pPr algn="ctr"/>
            <a:r>
              <a:rPr lang="en-US" sz="9600" kern="10">
                <a:ln w="9525">
                  <a:round/>
                  <a:headEnd/>
                  <a:tailEnd/>
                </a:ln>
                <a:blipFill dpi="0" rotWithShape="0">
                  <a:blip r:embed="rId4"/>
                  <a:srcRect/>
                  <a:tile tx="0" ty="0" sx="100000" sy="100000" flip="none" algn="tl"/>
                </a:blipFill>
                <a:latin typeface="Modern No. 20" panose="02070704070505020303" pitchFamily="18" charset="0"/>
              </a:rPr>
              <a:t>(zeta)</a:t>
            </a:r>
          </a:p>
        </p:txBody>
      </p:sp>
      <p:sp>
        <p:nvSpPr>
          <p:cNvPr id="60420" name="Text Box 4"/>
          <p:cNvSpPr txBox="1">
            <a:spLocks noChangeArrowheads="1"/>
          </p:cNvSpPr>
          <p:nvPr/>
        </p:nvSpPr>
        <p:spPr bwMode="auto">
          <a:xfrm>
            <a:off x="1447800" y="3708400"/>
            <a:ext cx="6753225" cy="124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90000"/>
              </a:lnSpc>
              <a:spcBef>
                <a:spcPct val="50000"/>
              </a:spcBef>
              <a:buFontTx/>
              <a:buNone/>
            </a:pPr>
            <a:r>
              <a:rPr lang="en-US" altLang="en-US" sz="2800">
                <a:solidFill>
                  <a:schemeClr val="bg1"/>
                </a:solidFill>
              </a:rPr>
              <a:t>The “z” has two distinct sounds, depending on geography.  The next slide provides more details.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60418"/>
                                        </p:tgtEl>
                                        <p:attrNameLst>
                                          <p:attrName>style.visibility</p:attrName>
                                        </p:attrNameLst>
                                      </p:cBhvr>
                                      <p:to>
                                        <p:strVal val="visible"/>
                                      </p:to>
                                    </p:set>
                                    <p:animEffect transition="in" filter="wipe(left)">
                                      <p:cBhvr>
                                        <p:cTn id="7" dur="200"/>
                                        <p:tgtEl>
                                          <p:spTgt spid="6041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60419"/>
                                        </p:tgtEl>
                                        <p:attrNameLst>
                                          <p:attrName>style.visibility</p:attrName>
                                        </p:attrNameLst>
                                      </p:cBhvr>
                                      <p:to>
                                        <p:strVal val="visible"/>
                                      </p:to>
                                    </p:set>
                                    <p:animEffect transition="in" filter="dissolve">
                                      <p:cBhvr>
                                        <p:cTn id="12" dur="500"/>
                                        <p:tgtEl>
                                          <p:spTgt spid="6041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0420"/>
                                        </p:tgtEl>
                                        <p:attrNameLst>
                                          <p:attrName>style.visibility</p:attrName>
                                        </p:attrNameLst>
                                      </p:cBhvr>
                                      <p:to>
                                        <p:strVal val="visible"/>
                                      </p:to>
                                    </p:set>
                                    <p:animEffect transition="in" filter="dissolve">
                                      <p:cBhvr>
                                        <p:cTn id="17" dur="400"/>
                                        <p:tgtEl>
                                          <p:spTgt spid="604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20"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6" name="Line 10"/>
          <p:cNvSpPr>
            <a:spLocks noChangeShapeType="1"/>
          </p:cNvSpPr>
          <p:nvPr/>
        </p:nvSpPr>
        <p:spPr bwMode="auto">
          <a:xfrm>
            <a:off x="5105400" y="1219200"/>
            <a:ext cx="2362200" cy="0"/>
          </a:xfrm>
          <a:prstGeom prst="line">
            <a:avLst/>
          </a:prstGeom>
          <a:noFill/>
          <a:ln w="317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538" name="WordArt 2" descr="Woven mat"/>
          <p:cNvSpPr>
            <a:spLocks noChangeArrowheads="1" noChangeShapeType="1" noTextEdit="1"/>
          </p:cNvSpPr>
          <p:nvPr/>
        </p:nvSpPr>
        <p:spPr bwMode="auto">
          <a:xfrm>
            <a:off x="1600200" y="1676400"/>
            <a:ext cx="2343150" cy="857250"/>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contourClr>
                <a:srgbClr val="FFFFFF"/>
              </a:contourClr>
            </a:sp3d>
          </a:bodyPr>
          <a:lstStyle/>
          <a:p>
            <a:pPr algn="ctr"/>
            <a:r>
              <a:rPr lang="en-US" sz="4400" kern="10">
                <a:ln w="9525">
                  <a:round/>
                  <a:headEnd/>
                  <a:tailEnd/>
                </a:ln>
                <a:blipFill dpi="0" rotWithShape="0">
                  <a:blip r:embed="rId3"/>
                  <a:srcRect/>
                  <a:tile tx="0" ty="0" sx="100000" sy="100000" flip="none" algn="tl"/>
                </a:blipFill>
                <a:latin typeface="Arial Black" panose="020B0A04020102020204" pitchFamily="34" charset="0"/>
              </a:rPr>
              <a:t>z = s</a:t>
            </a:r>
          </a:p>
        </p:txBody>
      </p:sp>
      <p:sp>
        <p:nvSpPr>
          <p:cNvPr id="65539" name="WordArt 3" descr="Stationery"/>
          <p:cNvSpPr>
            <a:spLocks noChangeArrowheads="1" noChangeShapeType="1" noTextEdit="1"/>
          </p:cNvSpPr>
          <p:nvPr/>
        </p:nvSpPr>
        <p:spPr bwMode="auto">
          <a:xfrm>
            <a:off x="5124450" y="381000"/>
            <a:ext cx="2276475" cy="982663"/>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contourClr>
                <a:srgbClr val="FFFFFF"/>
              </a:contourClr>
            </a:sp3d>
          </a:bodyPr>
          <a:lstStyle/>
          <a:p>
            <a:pPr algn="ctr"/>
            <a:r>
              <a:rPr lang="en-US" sz="9600" kern="10">
                <a:ln w="9525">
                  <a:round/>
                  <a:headEnd/>
                  <a:tailEnd/>
                </a:ln>
                <a:blipFill dpi="0" rotWithShape="0">
                  <a:blip r:embed="rId4"/>
                  <a:srcRect/>
                  <a:tile tx="0" ty="0" sx="100000" sy="100000" flip="none" algn="tl"/>
                </a:blipFill>
                <a:latin typeface="Modern No. 20" panose="02070704070505020303" pitchFamily="18" charset="0"/>
              </a:rPr>
              <a:t>zapato</a:t>
            </a:r>
          </a:p>
        </p:txBody>
      </p:sp>
      <p:sp>
        <p:nvSpPr>
          <p:cNvPr id="65540" name="WordArt 4" descr="Stationery"/>
          <p:cNvSpPr>
            <a:spLocks noChangeArrowheads="1" noChangeShapeType="1" noTextEdit="1"/>
          </p:cNvSpPr>
          <p:nvPr/>
        </p:nvSpPr>
        <p:spPr bwMode="auto">
          <a:xfrm>
            <a:off x="4819650" y="1600200"/>
            <a:ext cx="2800350" cy="1047750"/>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contourClr>
                <a:srgbClr val="FFFFFF"/>
              </a:contourClr>
            </a:sp3d>
          </a:bodyPr>
          <a:lstStyle/>
          <a:p>
            <a:pPr algn="ctr"/>
            <a:r>
              <a:rPr lang="en-US" sz="9600" kern="10">
                <a:ln w="9525">
                  <a:round/>
                  <a:headEnd/>
                  <a:tailEnd/>
                </a:ln>
                <a:blipFill dpi="0" rotWithShape="0">
                  <a:blip r:embed="rId4"/>
                  <a:srcRect/>
                  <a:tile tx="0" ty="0" sx="100000" sy="100000" flip="none" algn="tl"/>
                </a:blipFill>
                <a:latin typeface="Modern No. 20" panose="02070704070505020303" pitchFamily="18" charset="0"/>
              </a:rPr>
              <a:t>("sapato")</a:t>
            </a:r>
          </a:p>
        </p:txBody>
      </p:sp>
      <p:sp>
        <p:nvSpPr>
          <p:cNvPr id="65541" name="Text Box 5"/>
          <p:cNvSpPr txBox="1">
            <a:spLocks noChangeArrowheads="1"/>
          </p:cNvSpPr>
          <p:nvPr/>
        </p:nvSpPr>
        <p:spPr bwMode="auto">
          <a:xfrm>
            <a:off x="1143000" y="882650"/>
            <a:ext cx="3429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sz="3600">
                <a:solidFill>
                  <a:schemeClr val="bg1"/>
                </a:solidFill>
              </a:rPr>
              <a:t>I</a:t>
            </a:r>
            <a:r>
              <a:rPr lang="en-US" altLang="en-US" sz="3600" noProof="1">
                <a:solidFill>
                  <a:schemeClr val="bg1"/>
                </a:solidFill>
              </a:rPr>
              <a:t>n </a:t>
            </a:r>
            <a:r>
              <a:rPr lang="en-US" altLang="en-US" sz="3600">
                <a:solidFill>
                  <a:schemeClr val="bg1"/>
                </a:solidFill>
              </a:rPr>
              <a:t>the</a:t>
            </a:r>
            <a:r>
              <a:rPr lang="en-US" altLang="en-US" sz="3600" noProof="1">
                <a:solidFill>
                  <a:schemeClr val="bg1"/>
                </a:solidFill>
              </a:rPr>
              <a:t> Am</a:t>
            </a:r>
            <a:r>
              <a:rPr lang="en-US" altLang="en-US" sz="3600">
                <a:solidFill>
                  <a:schemeClr val="bg1"/>
                </a:solidFill>
              </a:rPr>
              <a:t>e</a:t>
            </a:r>
            <a:r>
              <a:rPr lang="en-US" altLang="en-US" sz="3600" noProof="1">
                <a:solidFill>
                  <a:schemeClr val="bg1"/>
                </a:solidFill>
              </a:rPr>
              <a:t>r</a:t>
            </a:r>
            <a:r>
              <a:rPr lang="en-US" altLang="en-US" sz="3600">
                <a:solidFill>
                  <a:schemeClr val="bg1"/>
                </a:solidFill>
              </a:rPr>
              <a:t>i</a:t>
            </a:r>
            <a:r>
              <a:rPr lang="en-US" altLang="en-US" sz="3600" noProof="1">
                <a:solidFill>
                  <a:schemeClr val="bg1"/>
                </a:solidFill>
              </a:rPr>
              <a:t>cas</a:t>
            </a:r>
          </a:p>
        </p:txBody>
      </p:sp>
      <p:sp>
        <p:nvSpPr>
          <p:cNvPr id="65542" name="WordArt 6" descr="Woven mat"/>
          <p:cNvSpPr>
            <a:spLocks noChangeArrowheads="1" noChangeShapeType="1" noTextEdit="1"/>
          </p:cNvSpPr>
          <p:nvPr/>
        </p:nvSpPr>
        <p:spPr bwMode="auto">
          <a:xfrm>
            <a:off x="1371600" y="4133850"/>
            <a:ext cx="2952750" cy="1104900"/>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contourClr>
                <a:srgbClr val="FFFFFF"/>
              </a:contourClr>
            </a:sp3d>
          </a:bodyPr>
          <a:lstStyle/>
          <a:p>
            <a:pPr algn="ctr"/>
            <a:r>
              <a:rPr lang="en-US" sz="4400" kern="10">
                <a:ln w="9525">
                  <a:round/>
                  <a:headEnd/>
                  <a:tailEnd/>
                </a:ln>
                <a:blipFill dpi="0" rotWithShape="0">
                  <a:blip r:embed="rId3"/>
                  <a:srcRect/>
                  <a:tile tx="0" ty="0" sx="100000" sy="100000" flip="none" algn="tl"/>
                </a:blipFill>
                <a:latin typeface="Arial Black" panose="020B0A04020102020204" pitchFamily="34" charset="0"/>
              </a:rPr>
              <a:t>z = th</a:t>
            </a:r>
          </a:p>
        </p:txBody>
      </p:sp>
      <p:sp>
        <p:nvSpPr>
          <p:cNvPr id="65544" name="WordArt 8" descr="Stationery"/>
          <p:cNvSpPr>
            <a:spLocks noChangeArrowheads="1" noChangeShapeType="1" noTextEdit="1"/>
          </p:cNvSpPr>
          <p:nvPr/>
        </p:nvSpPr>
        <p:spPr bwMode="auto">
          <a:xfrm>
            <a:off x="4819650" y="4191000"/>
            <a:ext cx="3105150" cy="1066800"/>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contourClr>
                <a:srgbClr val="FFFFFF"/>
              </a:contourClr>
            </a:sp3d>
          </a:bodyPr>
          <a:lstStyle/>
          <a:p>
            <a:pPr algn="ctr"/>
            <a:r>
              <a:rPr lang="en-US" sz="9600" kern="10">
                <a:ln w="9525">
                  <a:round/>
                  <a:headEnd/>
                  <a:tailEnd/>
                </a:ln>
                <a:blipFill dpi="0" rotWithShape="0">
                  <a:blip r:embed="rId4"/>
                  <a:srcRect/>
                  <a:tile tx="0" ty="0" sx="100000" sy="100000" flip="none" algn="tl"/>
                </a:blipFill>
                <a:latin typeface="Modern No. 20" panose="02070704070505020303" pitchFamily="18" charset="0"/>
              </a:rPr>
              <a:t>("thapato")</a:t>
            </a:r>
          </a:p>
        </p:txBody>
      </p:sp>
      <p:sp>
        <p:nvSpPr>
          <p:cNvPr id="65545" name="Text Box 9"/>
          <p:cNvSpPr txBox="1">
            <a:spLocks noChangeArrowheads="1"/>
          </p:cNvSpPr>
          <p:nvPr/>
        </p:nvSpPr>
        <p:spPr bwMode="auto">
          <a:xfrm>
            <a:off x="1752600" y="3505200"/>
            <a:ext cx="1981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sz="3600">
                <a:solidFill>
                  <a:schemeClr val="bg1"/>
                </a:solidFill>
              </a:rPr>
              <a:t>I</a:t>
            </a:r>
            <a:r>
              <a:rPr lang="en-US" altLang="en-US" sz="3600" noProof="1">
                <a:solidFill>
                  <a:schemeClr val="bg1"/>
                </a:solidFill>
              </a:rPr>
              <a:t>n </a:t>
            </a:r>
            <a:r>
              <a:rPr lang="en-US" altLang="en-US" sz="3600">
                <a:solidFill>
                  <a:schemeClr val="bg1"/>
                </a:solidFill>
              </a:rPr>
              <a:t>Spain</a:t>
            </a:r>
            <a:endParaRPr lang="en-US" altLang="en-US" sz="3600" noProof="1">
              <a:solidFill>
                <a:schemeClr val="bg1"/>
              </a:solidFill>
            </a:endParaRPr>
          </a:p>
        </p:txBody>
      </p:sp>
      <p:sp>
        <p:nvSpPr>
          <p:cNvPr id="65547" name="Text Box 11"/>
          <p:cNvSpPr txBox="1">
            <a:spLocks noChangeArrowheads="1"/>
          </p:cNvSpPr>
          <p:nvPr/>
        </p:nvSpPr>
        <p:spPr bwMode="auto">
          <a:xfrm>
            <a:off x="1905000" y="2543175"/>
            <a:ext cx="1981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sz="2800">
                <a:solidFill>
                  <a:schemeClr val="bg1"/>
                </a:solidFill>
              </a:rPr>
              <a:t>I</a:t>
            </a:r>
            <a:r>
              <a:rPr lang="en-US" altLang="en-US" sz="2800" noProof="1">
                <a:solidFill>
                  <a:schemeClr val="bg1"/>
                </a:solidFill>
              </a:rPr>
              <a:t>n </a:t>
            </a:r>
            <a:r>
              <a:rPr lang="en-US" altLang="en-US" sz="2800">
                <a:solidFill>
                  <a:schemeClr val="bg1"/>
                </a:solidFill>
              </a:rPr>
              <a:t>all cases</a:t>
            </a:r>
            <a:endParaRPr lang="en-US" altLang="en-US" sz="2800" noProof="1">
              <a:solidFill>
                <a:schemeClr val="bg1"/>
              </a:solidFill>
            </a:endParaRPr>
          </a:p>
        </p:txBody>
      </p:sp>
      <p:sp>
        <p:nvSpPr>
          <p:cNvPr id="65548" name="Text Box 12"/>
          <p:cNvSpPr txBox="1">
            <a:spLocks noChangeArrowheads="1"/>
          </p:cNvSpPr>
          <p:nvPr/>
        </p:nvSpPr>
        <p:spPr bwMode="auto">
          <a:xfrm>
            <a:off x="1828800" y="5224463"/>
            <a:ext cx="19812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sz="2800">
                <a:solidFill>
                  <a:schemeClr val="bg1"/>
                </a:solidFill>
              </a:rPr>
              <a:t>I</a:t>
            </a:r>
            <a:r>
              <a:rPr lang="en-US" altLang="en-US" sz="2800" noProof="1">
                <a:solidFill>
                  <a:schemeClr val="bg1"/>
                </a:solidFill>
              </a:rPr>
              <a:t>n </a:t>
            </a:r>
            <a:r>
              <a:rPr lang="en-US" altLang="en-US" sz="2800">
                <a:solidFill>
                  <a:schemeClr val="bg1"/>
                </a:solidFill>
              </a:rPr>
              <a:t>all cases</a:t>
            </a:r>
            <a:endParaRPr lang="en-US" altLang="en-US" sz="2800" noProof="1">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65541"/>
                                        </p:tgtEl>
                                        <p:attrNameLst>
                                          <p:attrName>style.visibility</p:attrName>
                                        </p:attrNameLst>
                                      </p:cBhvr>
                                      <p:to>
                                        <p:strVal val="visible"/>
                                      </p:to>
                                    </p:set>
                                    <p:animEffect transition="in" filter="dissolve">
                                      <p:cBhvr>
                                        <p:cTn id="7" dur="400"/>
                                        <p:tgtEl>
                                          <p:spTgt spid="6554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65538"/>
                                        </p:tgtEl>
                                        <p:attrNameLst>
                                          <p:attrName>style.visibility</p:attrName>
                                        </p:attrNameLst>
                                      </p:cBhvr>
                                      <p:to>
                                        <p:strVal val="visible"/>
                                      </p:to>
                                    </p:set>
                                    <p:animEffect transition="in" filter="wipe(left)">
                                      <p:cBhvr>
                                        <p:cTn id="12" dur="300"/>
                                        <p:tgtEl>
                                          <p:spTgt spid="65538"/>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65547"/>
                                        </p:tgtEl>
                                        <p:attrNameLst>
                                          <p:attrName>style.visibility</p:attrName>
                                        </p:attrNameLst>
                                      </p:cBhvr>
                                      <p:to>
                                        <p:strVal val="visible"/>
                                      </p:to>
                                    </p:set>
                                    <p:animEffect transition="in" filter="dissolve">
                                      <p:cBhvr>
                                        <p:cTn id="15" dur="400"/>
                                        <p:tgtEl>
                                          <p:spTgt spid="65547"/>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9" presetClass="entr" presetSubtype="0" fill="hold" nodeType="clickEffect">
                                  <p:stCondLst>
                                    <p:cond delay="0"/>
                                  </p:stCondLst>
                                  <p:childTnLst>
                                    <p:set>
                                      <p:cBhvr>
                                        <p:cTn id="19" dur="1" fill="hold">
                                          <p:stCondLst>
                                            <p:cond delay="0"/>
                                          </p:stCondLst>
                                        </p:cTn>
                                        <p:tgtEl>
                                          <p:spTgt spid="65539"/>
                                        </p:tgtEl>
                                        <p:attrNameLst>
                                          <p:attrName>style.visibility</p:attrName>
                                        </p:attrNameLst>
                                      </p:cBhvr>
                                      <p:to>
                                        <p:strVal val="visible"/>
                                      </p:to>
                                    </p:set>
                                    <p:animEffect transition="in" filter="dissolve">
                                      <p:cBhvr>
                                        <p:cTn id="20" dur="500"/>
                                        <p:tgtEl>
                                          <p:spTgt spid="65539"/>
                                        </p:tgtEl>
                                      </p:cBhvr>
                                    </p:animEffect>
                                  </p:childTnLst>
                                </p:cTn>
                              </p:par>
                            </p:childTnLst>
                          </p:cTn>
                        </p:par>
                        <p:par>
                          <p:cTn id="21" fill="hold" nodeType="afterGroup">
                            <p:stCondLst>
                              <p:cond delay="500"/>
                            </p:stCondLst>
                            <p:childTnLst>
                              <p:par>
                                <p:cTn id="22" presetID="22" presetClass="entr" presetSubtype="8" fill="hold" nodeType="afterEffect">
                                  <p:stCondLst>
                                    <p:cond delay="0"/>
                                  </p:stCondLst>
                                  <p:childTnLst>
                                    <p:set>
                                      <p:cBhvr>
                                        <p:cTn id="23" dur="1" fill="hold">
                                          <p:stCondLst>
                                            <p:cond delay="0"/>
                                          </p:stCondLst>
                                        </p:cTn>
                                        <p:tgtEl>
                                          <p:spTgt spid="65546"/>
                                        </p:tgtEl>
                                        <p:attrNameLst>
                                          <p:attrName>style.visibility</p:attrName>
                                        </p:attrNameLst>
                                      </p:cBhvr>
                                      <p:to>
                                        <p:strVal val="visible"/>
                                      </p:to>
                                    </p:set>
                                    <p:animEffect transition="in" filter="wipe(left)">
                                      <p:cBhvr>
                                        <p:cTn id="24" dur="500"/>
                                        <p:tgtEl>
                                          <p:spTgt spid="65546"/>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9" presetClass="entr" presetSubtype="0" fill="hold" nodeType="clickEffect">
                                  <p:stCondLst>
                                    <p:cond delay="0"/>
                                  </p:stCondLst>
                                  <p:childTnLst>
                                    <p:set>
                                      <p:cBhvr>
                                        <p:cTn id="28" dur="1" fill="hold">
                                          <p:stCondLst>
                                            <p:cond delay="0"/>
                                          </p:stCondLst>
                                        </p:cTn>
                                        <p:tgtEl>
                                          <p:spTgt spid="65540"/>
                                        </p:tgtEl>
                                        <p:attrNameLst>
                                          <p:attrName>style.visibility</p:attrName>
                                        </p:attrNameLst>
                                      </p:cBhvr>
                                      <p:to>
                                        <p:strVal val="visible"/>
                                      </p:to>
                                    </p:set>
                                    <p:animEffect transition="in" filter="dissolve">
                                      <p:cBhvr>
                                        <p:cTn id="29" dur="500"/>
                                        <p:tgtEl>
                                          <p:spTgt spid="65540"/>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65545"/>
                                        </p:tgtEl>
                                        <p:attrNameLst>
                                          <p:attrName>style.visibility</p:attrName>
                                        </p:attrNameLst>
                                      </p:cBhvr>
                                      <p:to>
                                        <p:strVal val="visible"/>
                                      </p:to>
                                    </p:set>
                                    <p:animEffect transition="in" filter="dissolve">
                                      <p:cBhvr>
                                        <p:cTn id="34" dur="400"/>
                                        <p:tgtEl>
                                          <p:spTgt spid="65545"/>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2" presetClass="entr" presetSubtype="8" fill="hold" nodeType="clickEffect">
                                  <p:stCondLst>
                                    <p:cond delay="0"/>
                                  </p:stCondLst>
                                  <p:childTnLst>
                                    <p:set>
                                      <p:cBhvr>
                                        <p:cTn id="38" dur="1" fill="hold">
                                          <p:stCondLst>
                                            <p:cond delay="0"/>
                                          </p:stCondLst>
                                        </p:cTn>
                                        <p:tgtEl>
                                          <p:spTgt spid="65542"/>
                                        </p:tgtEl>
                                        <p:attrNameLst>
                                          <p:attrName>style.visibility</p:attrName>
                                        </p:attrNameLst>
                                      </p:cBhvr>
                                      <p:to>
                                        <p:strVal val="visible"/>
                                      </p:to>
                                    </p:set>
                                    <p:animEffect transition="in" filter="wipe(left)">
                                      <p:cBhvr>
                                        <p:cTn id="39" dur="300"/>
                                        <p:tgtEl>
                                          <p:spTgt spid="65542"/>
                                        </p:tgtEl>
                                      </p:cBhvr>
                                    </p:animEffect>
                                  </p:childTnLst>
                                </p:cTn>
                              </p:par>
                              <p:par>
                                <p:cTn id="40" presetID="9" presetClass="entr" presetSubtype="0" fill="hold" grpId="0" nodeType="withEffect">
                                  <p:stCondLst>
                                    <p:cond delay="0"/>
                                  </p:stCondLst>
                                  <p:childTnLst>
                                    <p:set>
                                      <p:cBhvr>
                                        <p:cTn id="41" dur="1" fill="hold">
                                          <p:stCondLst>
                                            <p:cond delay="0"/>
                                          </p:stCondLst>
                                        </p:cTn>
                                        <p:tgtEl>
                                          <p:spTgt spid="65548"/>
                                        </p:tgtEl>
                                        <p:attrNameLst>
                                          <p:attrName>style.visibility</p:attrName>
                                        </p:attrNameLst>
                                      </p:cBhvr>
                                      <p:to>
                                        <p:strVal val="visible"/>
                                      </p:to>
                                    </p:set>
                                    <p:animEffect transition="in" filter="dissolve">
                                      <p:cBhvr>
                                        <p:cTn id="42" dur="400"/>
                                        <p:tgtEl>
                                          <p:spTgt spid="65548"/>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9" presetClass="entr" presetSubtype="0" fill="hold" nodeType="clickEffect">
                                  <p:stCondLst>
                                    <p:cond delay="0"/>
                                  </p:stCondLst>
                                  <p:childTnLst>
                                    <p:set>
                                      <p:cBhvr>
                                        <p:cTn id="46" dur="1" fill="hold">
                                          <p:stCondLst>
                                            <p:cond delay="0"/>
                                          </p:stCondLst>
                                        </p:cTn>
                                        <p:tgtEl>
                                          <p:spTgt spid="65544"/>
                                        </p:tgtEl>
                                        <p:attrNameLst>
                                          <p:attrName>style.visibility</p:attrName>
                                        </p:attrNameLst>
                                      </p:cBhvr>
                                      <p:to>
                                        <p:strVal val="visible"/>
                                      </p:to>
                                    </p:set>
                                    <p:animEffect transition="in" filter="dissolve">
                                      <p:cBhvr>
                                        <p:cTn id="47" dur="500"/>
                                        <p:tgtEl>
                                          <p:spTgt spid="655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41" grpId="0" autoUpdateAnimBg="0"/>
      <p:bldP spid="65545" grpId="0" autoUpdateAnimBg="0"/>
      <p:bldP spid="65547" grpId="0" autoUpdateAnimBg="0"/>
      <p:bldP spid="65548" grpId="0"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Sounding out Spanish words</a:t>
            </a:r>
            <a:endParaRPr lang="en-US" dirty="0"/>
          </a:p>
        </p:txBody>
      </p:sp>
      <p:sp>
        <p:nvSpPr>
          <p:cNvPr id="3" name="Content Placeholder 2"/>
          <p:cNvSpPr>
            <a:spLocks noGrp="1"/>
          </p:cNvSpPr>
          <p:nvPr>
            <p:ph idx="1"/>
          </p:nvPr>
        </p:nvSpPr>
        <p:spPr>
          <a:xfrm>
            <a:off x="685800" y="1905000"/>
            <a:ext cx="7772400" cy="4114800"/>
          </a:xfrm>
        </p:spPr>
        <p:txBody>
          <a:bodyPr/>
          <a:lstStyle/>
          <a:p>
            <a:r>
              <a:rPr lang="en-US" dirty="0" smtClean="0"/>
              <a:t>Each syllable has a distinct sound focusing on the vowel that shapes the syllable.</a:t>
            </a:r>
          </a:p>
          <a:p>
            <a:r>
              <a:rPr lang="en-US" dirty="0" smtClean="0"/>
              <a:t>Each syllable will have a vowel.</a:t>
            </a:r>
          </a:p>
          <a:p>
            <a:pPr lvl="1"/>
            <a:r>
              <a:rPr lang="en-US" dirty="0" err="1" smtClean="0"/>
              <a:t>Ju</a:t>
            </a:r>
            <a:r>
              <a:rPr lang="en-US" dirty="0" smtClean="0"/>
              <a:t>/</a:t>
            </a:r>
            <a:r>
              <a:rPr lang="en-US" dirty="0" err="1" smtClean="0"/>
              <a:t>ni</a:t>
            </a:r>
            <a:r>
              <a:rPr lang="en-US" dirty="0" smtClean="0"/>
              <a:t>/o</a:t>
            </a:r>
          </a:p>
          <a:p>
            <a:pPr lvl="1"/>
            <a:r>
              <a:rPr lang="en-US" dirty="0" err="1" smtClean="0"/>
              <a:t>Oc</a:t>
            </a:r>
            <a:r>
              <a:rPr lang="en-US" dirty="0" smtClean="0"/>
              <a:t>/</a:t>
            </a:r>
            <a:r>
              <a:rPr lang="en-US" dirty="0" err="1" smtClean="0"/>
              <a:t>tu</a:t>
            </a:r>
            <a:r>
              <a:rPr lang="en-US" dirty="0" smtClean="0"/>
              <a:t>/</a:t>
            </a:r>
            <a:r>
              <a:rPr lang="en-US" dirty="0" err="1" smtClean="0"/>
              <a:t>bre</a:t>
            </a:r>
            <a:endParaRPr lang="en-US" dirty="0" smtClean="0"/>
          </a:p>
          <a:p>
            <a:pPr lvl="1"/>
            <a:r>
              <a:rPr lang="en-US" dirty="0" smtClean="0"/>
              <a:t>No/vi/</a:t>
            </a:r>
            <a:r>
              <a:rPr lang="en-US" dirty="0" err="1" smtClean="0"/>
              <a:t>em</a:t>
            </a:r>
            <a:r>
              <a:rPr lang="en-US" dirty="0" smtClean="0"/>
              <a:t>/</a:t>
            </a:r>
            <a:r>
              <a:rPr lang="en-US" dirty="0" err="1" smtClean="0"/>
              <a:t>bre</a:t>
            </a:r>
            <a:endParaRPr lang="en-US" dirty="0" smtClean="0"/>
          </a:p>
          <a:p>
            <a:pPr lvl="1"/>
            <a:r>
              <a:rPr lang="en-US" dirty="0" err="1" smtClean="0"/>
              <a:t>Mes</a:t>
            </a:r>
            <a:endParaRPr lang="en-US" dirty="0" smtClean="0"/>
          </a:p>
          <a:p>
            <a:pPr lvl="1"/>
            <a:r>
              <a:rPr lang="en-US" dirty="0" smtClean="0"/>
              <a:t>Se/ma/</a:t>
            </a:r>
            <a:r>
              <a:rPr lang="en-US" dirty="0" err="1" smtClean="0"/>
              <a:t>na</a:t>
            </a:r>
            <a:r>
              <a:rPr lang="en-US" dirty="0" smtClean="0"/>
              <a:t> </a:t>
            </a:r>
          </a:p>
        </p:txBody>
      </p:sp>
    </p:spTree>
    <p:extLst>
      <p:ext uri="{BB962C8B-B14F-4D97-AF65-F5344CB8AC3E}">
        <p14:creationId xmlns:p14="http://schemas.microsoft.com/office/powerpoint/2010/main" val="390983297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bg>
      <p:bgPr>
        <a:solidFill>
          <a:schemeClr val="accent3"/>
        </a:solidFill>
        <a:effectLst/>
      </p:bgPr>
    </p:bg>
    <p:spTree>
      <p:nvGrpSpPr>
        <p:cNvPr id="1" name=""/>
        <p:cNvGrpSpPr/>
        <p:nvPr/>
      </p:nvGrpSpPr>
      <p:grpSpPr>
        <a:xfrm>
          <a:off x="0" y="0"/>
          <a:ext cx="0" cy="0"/>
          <a:chOff x="0" y="0"/>
          <a:chExt cx="0" cy="0"/>
        </a:xfrm>
      </p:grpSpPr>
      <p:pic>
        <p:nvPicPr>
          <p:cNvPr id="1026" name="Picture 2" descr="Image result for clipart marriage dominant part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35730" y="1752600"/>
            <a:ext cx="5238750" cy="523875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83623" y="152400"/>
            <a:ext cx="7772400" cy="1143000"/>
          </a:xfrm>
        </p:spPr>
        <p:txBody>
          <a:bodyPr/>
          <a:lstStyle/>
          <a:p>
            <a:r>
              <a:rPr lang="en-US" dirty="0" smtClean="0">
                <a:solidFill>
                  <a:schemeClr val="tx1"/>
                </a:solidFill>
              </a:rPr>
              <a:t>Diphthongs /</a:t>
            </a:r>
            <a:r>
              <a:rPr lang="en-US" dirty="0" err="1" smtClean="0">
                <a:solidFill>
                  <a:schemeClr val="tx1"/>
                </a:solidFill>
              </a:rPr>
              <a:t>Diptongos</a:t>
            </a:r>
            <a:endParaRPr lang="en-US" dirty="0">
              <a:solidFill>
                <a:schemeClr val="tx1"/>
              </a:solidFill>
            </a:endParaRPr>
          </a:p>
        </p:txBody>
      </p:sp>
      <p:sp>
        <p:nvSpPr>
          <p:cNvPr id="3" name="Content Placeholder 2"/>
          <p:cNvSpPr>
            <a:spLocks noGrp="1"/>
          </p:cNvSpPr>
          <p:nvPr>
            <p:ph idx="1"/>
          </p:nvPr>
        </p:nvSpPr>
        <p:spPr>
          <a:xfrm>
            <a:off x="152400" y="1066800"/>
            <a:ext cx="7543800" cy="4114800"/>
          </a:xfrm>
        </p:spPr>
        <p:txBody>
          <a:bodyPr/>
          <a:lstStyle/>
          <a:p>
            <a:r>
              <a:rPr lang="en-US" dirty="0" smtClean="0"/>
              <a:t>Two vowels side by side the sounds marry. The dominant vowel is stressed</a:t>
            </a:r>
          </a:p>
          <a:p>
            <a:pPr lvl="1"/>
            <a:r>
              <a:rPr lang="en-US" dirty="0" smtClean="0"/>
              <a:t>A,E,O are dominant  </a:t>
            </a:r>
            <a:r>
              <a:rPr lang="en-US" dirty="0" err="1" smtClean="0"/>
              <a:t>i,u</a:t>
            </a:r>
            <a:r>
              <a:rPr lang="en-US" dirty="0" smtClean="0"/>
              <a:t> are weak</a:t>
            </a:r>
          </a:p>
          <a:p>
            <a:pPr lvl="2"/>
            <a:r>
              <a:rPr lang="en-US" dirty="0" smtClean="0"/>
              <a:t>An </a:t>
            </a:r>
            <a:r>
              <a:rPr lang="en-US" dirty="0"/>
              <a:t>accent mark alerts you when the stress falls on the normally weak vowel. In the combination of two weak vowels, the stress is on the second one</a:t>
            </a:r>
            <a:r>
              <a:rPr lang="en-US" dirty="0" smtClean="0"/>
              <a:t>.</a:t>
            </a:r>
            <a:endParaRPr lang="en-US" dirty="0"/>
          </a:p>
          <a:p>
            <a:pPr lvl="1"/>
            <a:r>
              <a:rPr lang="en-US" dirty="0" smtClean="0"/>
              <a:t>Examples:</a:t>
            </a:r>
          </a:p>
          <a:p>
            <a:pPr lvl="2"/>
            <a:r>
              <a:rPr lang="en-US" dirty="0" err="1" smtClean="0"/>
              <a:t>bueno</a:t>
            </a:r>
            <a:r>
              <a:rPr lang="en-US" dirty="0" smtClean="0"/>
              <a:t> </a:t>
            </a:r>
            <a:r>
              <a:rPr lang="en-US" dirty="0"/>
              <a:t>(</a:t>
            </a:r>
            <a:r>
              <a:rPr lang="en-US" dirty="0" err="1"/>
              <a:t>bvooeh-noh</a:t>
            </a:r>
            <a:r>
              <a:rPr lang="en-US" dirty="0"/>
              <a:t>) (</a:t>
            </a:r>
            <a:r>
              <a:rPr lang="en-US" dirty="0" smtClean="0"/>
              <a:t>good)</a:t>
            </a:r>
          </a:p>
          <a:p>
            <a:pPr lvl="2"/>
            <a:r>
              <a:rPr lang="en-US" dirty="0" err="1" smtClean="0"/>
              <a:t>cuando</a:t>
            </a:r>
            <a:r>
              <a:rPr lang="en-US" dirty="0" smtClean="0"/>
              <a:t> </a:t>
            </a:r>
            <a:r>
              <a:rPr lang="en-US" dirty="0"/>
              <a:t>(</a:t>
            </a:r>
            <a:r>
              <a:rPr lang="en-US" dirty="0" err="1"/>
              <a:t>kooahn-doh</a:t>
            </a:r>
            <a:r>
              <a:rPr lang="en-US" dirty="0"/>
              <a:t>) (</a:t>
            </a:r>
            <a:r>
              <a:rPr lang="en-US" dirty="0" smtClean="0"/>
              <a:t>when)</a:t>
            </a:r>
          </a:p>
          <a:p>
            <a:pPr lvl="2"/>
            <a:r>
              <a:rPr lang="en-US" dirty="0" err="1" smtClean="0"/>
              <a:t>fiar</a:t>
            </a:r>
            <a:r>
              <a:rPr lang="en-US" dirty="0" smtClean="0"/>
              <a:t> </a:t>
            </a:r>
            <a:r>
              <a:rPr lang="en-US" dirty="0"/>
              <a:t>(</a:t>
            </a:r>
            <a:r>
              <a:rPr lang="en-US" dirty="0" err="1"/>
              <a:t>feeahr</a:t>
            </a:r>
            <a:r>
              <a:rPr lang="en-US" dirty="0"/>
              <a:t>) (sell on </a:t>
            </a:r>
            <a:r>
              <a:rPr lang="en-US" dirty="0" smtClean="0"/>
              <a:t>credit)</a:t>
            </a:r>
          </a:p>
          <a:p>
            <a:pPr lvl="2"/>
            <a:r>
              <a:rPr lang="en-US" dirty="0" err="1" smtClean="0"/>
              <a:t>fuera</a:t>
            </a:r>
            <a:r>
              <a:rPr lang="en-US" dirty="0" smtClean="0"/>
              <a:t> </a:t>
            </a:r>
            <a:r>
              <a:rPr lang="en-US" dirty="0"/>
              <a:t>(</a:t>
            </a:r>
            <a:r>
              <a:rPr lang="en-US" dirty="0" err="1"/>
              <a:t>fooeh</a:t>
            </a:r>
            <a:r>
              <a:rPr lang="en-US" dirty="0"/>
              <a:t>-rah) (</a:t>
            </a:r>
            <a:r>
              <a:rPr lang="en-US" dirty="0" smtClean="0"/>
              <a:t>outside)</a:t>
            </a:r>
          </a:p>
          <a:p>
            <a:pPr lvl="2"/>
            <a:r>
              <a:rPr lang="en-US" dirty="0" err="1" smtClean="0"/>
              <a:t>suizo</a:t>
            </a:r>
            <a:r>
              <a:rPr lang="en-US" dirty="0" smtClean="0"/>
              <a:t> </a:t>
            </a:r>
            <a:r>
              <a:rPr lang="en-US" dirty="0"/>
              <a:t>(</a:t>
            </a:r>
            <a:r>
              <a:rPr lang="en-US" dirty="0" err="1"/>
              <a:t>sooee-soh</a:t>
            </a:r>
            <a:r>
              <a:rPr lang="en-US" dirty="0"/>
              <a:t>) (Swiss</a:t>
            </a:r>
            <a:r>
              <a:rPr lang="en-US" dirty="0" smtClean="0"/>
              <a:t>)</a:t>
            </a:r>
            <a:endParaRPr lang="en-US" dirty="0"/>
          </a:p>
        </p:txBody>
      </p:sp>
      <p:sp>
        <p:nvSpPr>
          <p:cNvPr id="4" name="TextBox 3"/>
          <p:cNvSpPr txBox="1"/>
          <p:nvPr/>
        </p:nvSpPr>
        <p:spPr>
          <a:xfrm>
            <a:off x="7344201" y="1752600"/>
            <a:ext cx="1808508" cy="707886"/>
          </a:xfrm>
          <a:prstGeom prst="rect">
            <a:avLst/>
          </a:prstGeom>
          <a:noFill/>
        </p:spPr>
        <p:txBody>
          <a:bodyPr wrap="none" rtlCol="0">
            <a:spAutoFit/>
          </a:bodyPr>
          <a:lstStyle/>
          <a:p>
            <a:r>
              <a:rPr lang="en-US" sz="4000" b="1" i="1" dirty="0" smtClean="0"/>
              <a:t>A, E, O</a:t>
            </a:r>
            <a:endParaRPr lang="en-US" sz="4000" b="1" i="1" dirty="0"/>
          </a:p>
        </p:txBody>
      </p:sp>
      <p:sp>
        <p:nvSpPr>
          <p:cNvPr id="6" name="TextBox 5"/>
          <p:cNvSpPr txBox="1"/>
          <p:nvPr/>
        </p:nvSpPr>
        <p:spPr>
          <a:xfrm>
            <a:off x="5181600" y="6052457"/>
            <a:ext cx="1011815" cy="707886"/>
          </a:xfrm>
          <a:prstGeom prst="rect">
            <a:avLst/>
          </a:prstGeom>
          <a:noFill/>
        </p:spPr>
        <p:txBody>
          <a:bodyPr wrap="none" rtlCol="0">
            <a:spAutoFit/>
          </a:bodyPr>
          <a:lstStyle/>
          <a:p>
            <a:r>
              <a:rPr lang="en-US" sz="4000" b="1" i="1" dirty="0" smtClean="0"/>
              <a:t>I, U</a:t>
            </a:r>
            <a:endParaRPr lang="en-US" sz="4000" b="1" i="1" dirty="0"/>
          </a:p>
        </p:txBody>
      </p:sp>
    </p:spTree>
    <p:extLst>
      <p:ext uri="{BB962C8B-B14F-4D97-AF65-F5344CB8AC3E}">
        <p14:creationId xmlns:p14="http://schemas.microsoft.com/office/powerpoint/2010/main" val="288098394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5257800" y="3135630"/>
            <a:ext cx="3572212" cy="3685359"/>
          </a:xfrm>
          <a:prstGeom prst="rect">
            <a:avLst/>
          </a:prstGeom>
        </p:spPr>
      </p:pic>
      <p:sp>
        <p:nvSpPr>
          <p:cNvPr id="2" name="Title 1"/>
          <p:cNvSpPr>
            <a:spLocks noGrp="1"/>
          </p:cNvSpPr>
          <p:nvPr>
            <p:ph type="title"/>
          </p:nvPr>
        </p:nvSpPr>
        <p:spPr>
          <a:xfrm>
            <a:off x="685800" y="457200"/>
            <a:ext cx="7772400" cy="1143000"/>
          </a:xfrm>
        </p:spPr>
        <p:txBody>
          <a:bodyPr/>
          <a:lstStyle/>
          <a:p>
            <a:r>
              <a:rPr lang="en-US" dirty="0" smtClean="0">
                <a:solidFill>
                  <a:schemeClr val="tx1"/>
                </a:solidFill>
              </a:rPr>
              <a:t>Diphthongs/ </a:t>
            </a:r>
            <a:r>
              <a:rPr lang="en-US" dirty="0" err="1" smtClean="0">
                <a:solidFill>
                  <a:schemeClr val="tx1"/>
                </a:solidFill>
              </a:rPr>
              <a:t>Diptongos</a:t>
            </a:r>
            <a:endParaRPr lang="en-US" dirty="0">
              <a:solidFill>
                <a:schemeClr val="tx1"/>
              </a:solidFill>
            </a:endParaRPr>
          </a:p>
        </p:txBody>
      </p:sp>
      <p:sp>
        <p:nvSpPr>
          <p:cNvPr id="3" name="Content Placeholder 2"/>
          <p:cNvSpPr>
            <a:spLocks noGrp="1"/>
          </p:cNvSpPr>
          <p:nvPr>
            <p:ph idx="1"/>
          </p:nvPr>
        </p:nvSpPr>
        <p:spPr>
          <a:xfrm>
            <a:off x="685800" y="1600200"/>
            <a:ext cx="6477000" cy="4114800"/>
          </a:xfrm>
        </p:spPr>
        <p:txBody>
          <a:bodyPr/>
          <a:lstStyle/>
          <a:p>
            <a:pPr marL="0" indent="0">
              <a:buNone/>
            </a:pPr>
            <a:r>
              <a:rPr lang="en-US" dirty="0" smtClean="0"/>
              <a:t>Separating </a:t>
            </a:r>
            <a:r>
              <a:rPr lang="en-US" dirty="0"/>
              <a:t>the strong from the strong</a:t>
            </a:r>
          </a:p>
          <a:p>
            <a:pPr lvl="1"/>
            <a:r>
              <a:rPr lang="en-US" dirty="0"/>
              <a:t>When two strong vowels are </a:t>
            </a:r>
            <a:r>
              <a:rPr lang="en-US" dirty="0" err="1" smtClean="0"/>
              <a:t>combined,the</a:t>
            </a:r>
            <a:r>
              <a:rPr lang="en-US" dirty="0" smtClean="0"/>
              <a:t> </a:t>
            </a:r>
            <a:r>
              <a:rPr lang="en-US" dirty="0"/>
              <a:t>vowels retain their separate values, so you must put them into separate syllables. </a:t>
            </a:r>
          </a:p>
          <a:p>
            <a:pPr lvl="2"/>
            <a:r>
              <a:rPr lang="en-US" dirty="0"/>
              <a:t>aorta (ah-</a:t>
            </a:r>
            <a:r>
              <a:rPr lang="en-US" dirty="0" err="1"/>
              <a:t>ohr</a:t>
            </a:r>
            <a:r>
              <a:rPr lang="en-US" dirty="0"/>
              <a:t>-</a:t>
            </a:r>
            <a:r>
              <a:rPr lang="en-US" dirty="0" err="1"/>
              <a:t>tah</a:t>
            </a:r>
            <a:r>
              <a:rPr lang="en-US" dirty="0"/>
              <a:t>) (aorta, just as in English</a:t>
            </a:r>
            <a:r>
              <a:rPr lang="en-US" dirty="0" smtClean="0"/>
              <a:t>!)</a:t>
            </a:r>
          </a:p>
          <a:p>
            <a:pPr lvl="2"/>
            <a:r>
              <a:rPr lang="en-US" dirty="0" err="1" smtClean="0"/>
              <a:t>feo</a:t>
            </a:r>
            <a:r>
              <a:rPr lang="en-US" dirty="0" smtClean="0"/>
              <a:t> </a:t>
            </a:r>
            <a:r>
              <a:rPr lang="en-US" dirty="0"/>
              <a:t>(</a:t>
            </a:r>
            <a:r>
              <a:rPr lang="en-US" dirty="0" err="1"/>
              <a:t>feh</a:t>
            </a:r>
            <a:r>
              <a:rPr lang="en-US" dirty="0"/>
              <a:t>-oh) (</a:t>
            </a:r>
            <a:r>
              <a:rPr lang="en-US" dirty="0" smtClean="0"/>
              <a:t>ugly)</a:t>
            </a:r>
          </a:p>
          <a:p>
            <a:pPr lvl="2"/>
            <a:r>
              <a:rPr lang="en-US" dirty="0" err="1" smtClean="0"/>
              <a:t>marea</a:t>
            </a:r>
            <a:r>
              <a:rPr lang="en-US" dirty="0" smtClean="0"/>
              <a:t> </a:t>
            </a:r>
            <a:r>
              <a:rPr lang="en-US" dirty="0"/>
              <a:t>(</a:t>
            </a:r>
            <a:r>
              <a:rPr lang="en-US" dirty="0" err="1"/>
              <a:t>mah</a:t>
            </a:r>
            <a:r>
              <a:rPr lang="en-US" dirty="0"/>
              <a:t>-</a:t>
            </a:r>
            <a:r>
              <a:rPr lang="en-US" dirty="0" err="1"/>
              <a:t>reh</a:t>
            </a:r>
            <a:r>
              <a:rPr lang="en-US" dirty="0"/>
              <a:t>-ah) (</a:t>
            </a:r>
            <a:r>
              <a:rPr lang="en-US" dirty="0" smtClean="0"/>
              <a:t>tide)</a:t>
            </a:r>
          </a:p>
          <a:p>
            <a:pPr lvl="2"/>
            <a:r>
              <a:rPr lang="en-US" dirty="0" err="1" smtClean="0"/>
              <a:t>mareo</a:t>
            </a:r>
            <a:r>
              <a:rPr lang="en-US" dirty="0" smtClean="0"/>
              <a:t> </a:t>
            </a:r>
            <a:r>
              <a:rPr lang="en-US" dirty="0"/>
              <a:t>(</a:t>
            </a:r>
            <a:r>
              <a:rPr lang="en-US" dirty="0" err="1"/>
              <a:t>mah</a:t>
            </a:r>
            <a:r>
              <a:rPr lang="en-US" dirty="0"/>
              <a:t>-</a:t>
            </a:r>
            <a:r>
              <a:rPr lang="en-US" dirty="0" err="1"/>
              <a:t>reh</a:t>
            </a:r>
            <a:r>
              <a:rPr lang="en-US" dirty="0"/>
              <a:t>-oh) (dizziness)</a:t>
            </a:r>
          </a:p>
          <a:p>
            <a:endParaRPr lang="en-US" dirty="0"/>
          </a:p>
          <a:p>
            <a:endParaRPr lang="en-US" dirty="0"/>
          </a:p>
        </p:txBody>
      </p:sp>
      <p:sp>
        <p:nvSpPr>
          <p:cNvPr id="6" name="TextBox 5"/>
          <p:cNvSpPr txBox="1"/>
          <p:nvPr/>
        </p:nvSpPr>
        <p:spPr>
          <a:xfrm>
            <a:off x="6400800" y="2584885"/>
            <a:ext cx="1808508" cy="707886"/>
          </a:xfrm>
          <a:prstGeom prst="rect">
            <a:avLst/>
          </a:prstGeom>
          <a:noFill/>
        </p:spPr>
        <p:txBody>
          <a:bodyPr wrap="none" rtlCol="0">
            <a:spAutoFit/>
          </a:bodyPr>
          <a:lstStyle/>
          <a:p>
            <a:r>
              <a:rPr lang="en-US" sz="4000" b="1" i="1" dirty="0" smtClean="0"/>
              <a:t>A, E, O</a:t>
            </a:r>
            <a:endParaRPr lang="en-US" sz="4000" b="1" i="1" dirty="0"/>
          </a:p>
        </p:txBody>
      </p:sp>
    </p:spTree>
    <p:extLst>
      <p:ext uri="{BB962C8B-B14F-4D97-AF65-F5344CB8AC3E}">
        <p14:creationId xmlns:p14="http://schemas.microsoft.com/office/powerpoint/2010/main" val="216933058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7772400" cy="1143000"/>
          </a:xfrm>
        </p:spPr>
        <p:txBody>
          <a:bodyPr/>
          <a:lstStyle/>
          <a:p>
            <a:r>
              <a:rPr lang="en-US" dirty="0" smtClean="0"/>
              <a:t>Stress in Spanish words</a:t>
            </a:r>
            <a:endParaRPr lang="en-US" dirty="0"/>
          </a:p>
        </p:txBody>
      </p:sp>
      <p:sp>
        <p:nvSpPr>
          <p:cNvPr id="3" name="Content Placeholder 2"/>
          <p:cNvSpPr>
            <a:spLocks noGrp="1"/>
          </p:cNvSpPr>
          <p:nvPr>
            <p:ph idx="1"/>
          </p:nvPr>
        </p:nvSpPr>
        <p:spPr/>
        <p:txBody>
          <a:bodyPr/>
          <a:lstStyle/>
          <a:p>
            <a:r>
              <a:rPr lang="en-US" dirty="0" smtClean="0"/>
              <a:t>Accents fall on the vowel, and written accents will always be on the stressed vowel.</a:t>
            </a:r>
          </a:p>
        </p:txBody>
      </p:sp>
    </p:spTree>
    <p:extLst>
      <p:ext uri="{BB962C8B-B14F-4D97-AF65-F5344CB8AC3E}">
        <p14:creationId xmlns:p14="http://schemas.microsoft.com/office/powerpoint/2010/main" val="266815913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7200" dirty="0" smtClean="0">
                <a:solidFill>
                  <a:schemeClr val="bg1"/>
                </a:solidFill>
              </a:rPr>
              <a:t>Accents</a:t>
            </a:r>
            <a:endParaRPr lang="en-US" sz="7200" dirty="0">
              <a:solidFill>
                <a:schemeClr val="bg1"/>
              </a:solidFill>
            </a:endParaRPr>
          </a:p>
        </p:txBody>
      </p:sp>
      <p:sp>
        <p:nvSpPr>
          <p:cNvPr id="3" name="Content Placeholder 2"/>
          <p:cNvSpPr>
            <a:spLocks noGrp="1"/>
          </p:cNvSpPr>
          <p:nvPr>
            <p:ph idx="1"/>
          </p:nvPr>
        </p:nvSpPr>
        <p:spPr/>
        <p:txBody>
          <a:bodyPr/>
          <a:lstStyle/>
          <a:p>
            <a:r>
              <a:rPr lang="en-US" b="1" dirty="0" smtClean="0">
                <a:solidFill>
                  <a:schemeClr val="bg1"/>
                </a:solidFill>
              </a:rPr>
              <a:t>Word </a:t>
            </a:r>
            <a:r>
              <a:rPr lang="en-US" b="1" dirty="0">
                <a:solidFill>
                  <a:schemeClr val="bg1"/>
                </a:solidFill>
              </a:rPr>
              <a:t>Stress in Spanish – and How it Relates to Spanish Accents</a:t>
            </a:r>
          </a:p>
          <a:p>
            <a:pPr lvl="1"/>
            <a:r>
              <a:rPr lang="en-US" dirty="0" smtClean="0">
                <a:solidFill>
                  <a:schemeClr val="bg1"/>
                </a:solidFill>
              </a:rPr>
              <a:t>In </a:t>
            </a:r>
            <a:r>
              <a:rPr lang="en-US" dirty="0">
                <a:solidFill>
                  <a:schemeClr val="bg1"/>
                </a:solidFill>
              </a:rPr>
              <a:t>nutshell, those rules go like this:</a:t>
            </a:r>
          </a:p>
          <a:p>
            <a:pPr lvl="2"/>
            <a:r>
              <a:rPr lang="en-US" dirty="0">
                <a:solidFill>
                  <a:schemeClr val="bg1"/>
                </a:solidFill>
              </a:rPr>
              <a:t>If the word ends in a vowel, an “n”, or an “s”, stress the </a:t>
            </a:r>
            <a:r>
              <a:rPr lang="en-US" b="1" dirty="0" smtClean="0">
                <a:solidFill>
                  <a:schemeClr val="bg1"/>
                </a:solidFill>
              </a:rPr>
              <a:t>2</a:t>
            </a:r>
            <a:r>
              <a:rPr lang="en-US" b="1" baseline="30000" dirty="0" smtClean="0">
                <a:solidFill>
                  <a:schemeClr val="bg1"/>
                </a:solidFill>
              </a:rPr>
              <a:t>nd</a:t>
            </a:r>
            <a:r>
              <a:rPr lang="en-US" b="1" dirty="0" smtClean="0">
                <a:solidFill>
                  <a:schemeClr val="bg1"/>
                </a:solidFill>
              </a:rPr>
              <a:t> to last</a:t>
            </a:r>
            <a:r>
              <a:rPr lang="en-US" dirty="0">
                <a:solidFill>
                  <a:schemeClr val="bg1"/>
                </a:solidFill>
              </a:rPr>
              <a:t> syllable:</a:t>
            </a:r>
          </a:p>
          <a:p>
            <a:pPr lvl="3"/>
            <a:r>
              <a:rPr lang="en-US" i="1" dirty="0" err="1">
                <a:solidFill>
                  <a:schemeClr val="bg1"/>
                </a:solidFill>
              </a:rPr>
              <a:t>hablo</a:t>
            </a:r>
            <a:r>
              <a:rPr lang="en-US" dirty="0">
                <a:solidFill>
                  <a:schemeClr val="bg1"/>
                </a:solidFill>
              </a:rPr>
              <a:t> = “HA-</a:t>
            </a:r>
            <a:r>
              <a:rPr lang="en-US" dirty="0" err="1">
                <a:solidFill>
                  <a:schemeClr val="bg1"/>
                </a:solidFill>
              </a:rPr>
              <a:t>blo</a:t>
            </a:r>
            <a:r>
              <a:rPr lang="en-US" dirty="0">
                <a:solidFill>
                  <a:schemeClr val="bg1"/>
                </a:solidFill>
              </a:rPr>
              <a:t>”</a:t>
            </a:r>
          </a:p>
          <a:p>
            <a:pPr lvl="3"/>
            <a:r>
              <a:rPr lang="en-US" i="1" dirty="0" err="1">
                <a:solidFill>
                  <a:schemeClr val="bg1"/>
                </a:solidFill>
              </a:rPr>
              <a:t>joven</a:t>
            </a:r>
            <a:r>
              <a:rPr lang="en-US" dirty="0">
                <a:solidFill>
                  <a:schemeClr val="bg1"/>
                </a:solidFill>
              </a:rPr>
              <a:t> = “JO-</a:t>
            </a:r>
            <a:r>
              <a:rPr lang="en-US" dirty="0" err="1">
                <a:solidFill>
                  <a:schemeClr val="bg1"/>
                </a:solidFill>
              </a:rPr>
              <a:t>ven</a:t>
            </a:r>
            <a:r>
              <a:rPr lang="en-US" dirty="0">
                <a:solidFill>
                  <a:schemeClr val="bg1"/>
                </a:solidFill>
              </a:rPr>
              <a:t>”</a:t>
            </a:r>
          </a:p>
          <a:p>
            <a:pPr lvl="3"/>
            <a:r>
              <a:rPr lang="en-US" i="1" dirty="0" err="1">
                <a:solidFill>
                  <a:schemeClr val="bg1"/>
                </a:solidFill>
              </a:rPr>
              <a:t>computadora</a:t>
            </a:r>
            <a:r>
              <a:rPr lang="en-US" dirty="0">
                <a:solidFill>
                  <a:schemeClr val="bg1"/>
                </a:solidFill>
              </a:rPr>
              <a:t> = “com-</a:t>
            </a:r>
            <a:r>
              <a:rPr lang="en-US" dirty="0" err="1">
                <a:solidFill>
                  <a:schemeClr val="bg1"/>
                </a:solidFill>
              </a:rPr>
              <a:t>pu</a:t>
            </a:r>
            <a:r>
              <a:rPr lang="en-US" dirty="0">
                <a:solidFill>
                  <a:schemeClr val="bg1"/>
                </a:solidFill>
              </a:rPr>
              <a:t>-ta-DO-</a:t>
            </a:r>
            <a:r>
              <a:rPr lang="en-US" dirty="0" err="1">
                <a:solidFill>
                  <a:schemeClr val="bg1"/>
                </a:solidFill>
              </a:rPr>
              <a:t>ra</a:t>
            </a:r>
            <a:r>
              <a:rPr lang="en-US" dirty="0">
                <a:solidFill>
                  <a:schemeClr val="bg1"/>
                </a:solidFill>
              </a:rPr>
              <a:t>”</a:t>
            </a:r>
          </a:p>
          <a:p>
            <a:pPr lvl="3"/>
            <a:r>
              <a:rPr lang="en-US" i="1" dirty="0">
                <a:solidFill>
                  <a:schemeClr val="bg1"/>
                </a:solidFill>
              </a:rPr>
              <a:t>hombres</a:t>
            </a:r>
            <a:r>
              <a:rPr lang="en-US" dirty="0">
                <a:solidFill>
                  <a:schemeClr val="bg1"/>
                </a:solidFill>
              </a:rPr>
              <a:t> = “HOM-</a:t>
            </a:r>
            <a:r>
              <a:rPr lang="en-US" dirty="0" err="1">
                <a:solidFill>
                  <a:schemeClr val="bg1"/>
                </a:solidFill>
              </a:rPr>
              <a:t>bres</a:t>
            </a:r>
            <a:r>
              <a:rPr lang="en-US" dirty="0" smtClean="0">
                <a:solidFill>
                  <a:schemeClr val="bg1"/>
                </a:solidFill>
              </a:rPr>
              <a:t>”</a:t>
            </a:r>
            <a:endParaRPr lang="en-US" dirty="0">
              <a:solidFill>
                <a:schemeClr val="bg1"/>
              </a:solidFill>
            </a:endParaRPr>
          </a:p>
        </p:txBody>
      </p:sp>
    </p:spTree>
    <p:extLst>
      <p:ext uri="{BB962C8B-B14F-4D97-AF65-F5344CB8AC3E}">
        <p14:creationId xmlns:p14="http://schemas.microsoft.com/office/powerpoint/2010/main" val="142925825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7200" dirty="0" smtClean="0">
                <a:solidFill>
                  <a:schemeClr val="bg1"/>
                </a:solidFill>
              </a:rPr>
              <a:t>Accents</a:t>
            </a:r>
            <a:endParaRPr lang="en-US" sz="7200" dirty="0">
              <a:solidFill>
                <a:schemeClr val="bg1"/>
              </a:solidFill>
            </a:endParaRPr>
          </a:p>
        </p:txBody>
      </p:sp>
      <p:sp>
        <p:nvSpPr>
          <p:cNvPr id="3" name="Content Placeholder 2"/>
          <p:cNvSpPr>
            <a:spLocks noGrp="1"/>
          </p:cNvSpPr>
          <p:nvPr>
            <p:ph idx="1"/>
          </p:nvPr>
        </p:nvSpPr>
        <p:spPr/>
        <p:txBody>
          <a:bodyPr/>
          <a:lstStyle/>
          <a:p>
            <a:r>
              <a:rPr lang="en-US" b="1" dirty="0" smtClean="0">
                <a:solidFill>
                  <a:schemeClr val="bg1"/>
                </a:solidFill>
              </a:rPr>
              <a:t>Word </a:t>
            </a:r>
            <a:r>
              <a:rPr lang="en-US" b="1" dirty="0">
                <a:solidFill>
                  <a:schemeClr val="bg1"/>
                </a:solidFill>
              </a:rPr>
              <a:t>Stress in Spanish – and How it Relates to Spanish Accents</a:t>
            </a:r>
          </a:p>
          <a:p>
            <a:pPr lvl="1"/>
            <a:r>
              <a:rPr lang="en-US" dirty="0" smtClean="0">
                <a:solidFill>
                  <a:schemeClr val="bg1"/>
                </a:solidFill>
              </a:rPr>
              <a:t>If </a:t>
            </a:r>
            <a:r>
              <a:rPr lang="en-US" dirty="0">
                <a:solidFill>
                  <a:schemeClr val="bg1"/>
                </a:solidFill>
              </a:rPr>
              <a:t>the word ends in a consonant other than “n” or “s”, stress the </a:t>
            </a:r>
            <a:r>
              <a:rPr lang="en-US" b="1" dirty="0">
                <a:solidFill>
                  <a:schemeClr val="bg1"/>
                </a:solidFill>
              </a:rPr>
              <a:t>last</a:t>
            </a:r>
            <a:r>
              <a:rPr lang="en-US" dirty="0">
                <a:solidFill>
                  <a:schemeClr val="bg1"/>
                </a:solidFill>
              </a:rPr>
              <a:t> syllable:</a:t>
            </a:r>
          </a:p>
          <a:p>
            <a:pPr lvl="2"/>
            <a:r>
              <a:rPr lang="en-US" i="1" dirty="0" err="1">
                <a:solidFill>
                  <a:schemeClr val="bg1"/>
                </a:solidFill>
              </a:rPr>
              <a:t>español</a:t>
            </a:r>
            <a:r>
              <a:rPr lang="en-US" dirty="0">
                <a:solidFill>
                  <a:schemeClr val="bg1"/>
                </a:solidFill>
              </a:rPr>
              <a:t> = “</a:t>
            </a:r>
            <a:r>
              <a:rPr lang="en-US" dirty="0" err="1">
                <a:solidFill>
                  <a:schemeClr val="bg1"/>
                </a:solidFill>
              </a:rPr>
              <a:t>es</a:t>
            </a:r>
            <a:r>
              <a:rPr lang="en-US" dirty="0">
                <a:solidFill>
                  <a:schemeClr val="bg1"/>
                </a:solidFill>
              </a:rPr>
              <a:t>-pa-ÑOL”</a:t>
            </a:r>
          </a:p>
          <a:p>
            <a:pPr lvl="2"/>
            <a:r>
              <a:rPr lang="en-US" i="1" dirty="0" err="1">
                <a:solidFill>
                  <a:schemeClr val="bg1"/>
                </a:solidFill>
              </a:rPr>
              <a:t>estoy</a:t>
            </a:r>
            <a:r>
              <a:rPr lang="en-US" dirty="0">
                <a:solidFill>
                  <a:schemeClr val="bg1"/>
                </a:solidFill>
              </a:rPr>
              <a:t> = “</a:t>
            </a:r>
            <a:r>
              <a:rPr lang="en-US" dirty="0" err="1">
                <a:solidFill>
                  <a:schemeClr val="bg1"/>
                </a:solidFill>
              </a:rPr>
              <a:t>es</a:t>
            </a:r>
            <a:r>
              <a:rPr lang="en-US" dirty="0">
                <a:solidFill>
                  <a:schemeClr val="bg1"/>
                </a:solidFill>
              </a:rPr>
              <a:t>-TOY”</a:t>
            </a:r>
          </a:p>
          <a:p>
            <a:pPr lvl="2"/>
            <a:r>
              <a:rPr lang="en-US" i="1" dirty="0" err="1" smtClean="0">
                <a:solidFill>
                  <a:schemeClr val="bg1"/>
                </a:solidFill>
              </a:rPr>
              <a:t>Feliz</a:t>
            </a:r>
            <a:r>
              <a:rPr lang="en-US" dirty="0">
                <a:solidFill>
                  <a:schemeClr val="bg1"/>
                </a:solidFill>
              </a:rPr>
              <a:t> = “</a:t>
            </a:r>
            <a:r>
              <a:rPr lang="en-US" dirty="0" err="1">
                <a:solidFill>
                  <a:schemeClr val="bg1"/>
                </a:solidFill>
              </a:rPr>
              <a:t>fe</a:t>
            </a:r>
            <a:r>
              <a:rPr lang="en-US" dirty="0">
                <a:solidFill>
                  <a:schemeClr val="bg1"/>
                </a:solidFill>
              </a:rPr>
              <a:t>-LIZ”</a:t>
            </a:r>
          </a:p>
          <a:p>
            <a:pPr lvl="2"/>
            <a:r>
              <a:rPr lang="en-US" i="1" dirty="0" err="1">
                <a:solidFill>
                  <a:schemeClr val="bg1"/>
                </a:solidFill>
              </a:rPr>
              <a:t>trabajador</a:t>
            </a:r>
            <a:r>
              <a:rPr lang="en-US" dirty="0">
                <a:solidFill>
                  <a:schemeClr val="bg1"/>
                </a:solidFill>
              </a:rPr>
              <a:t> = “</a:t>
            </a:r>
            <a:r>
              <a:rPr lang="en-US" dirty="0" err="1">
                <a:solidFill>
                  <a:schemeClr val="bg1"/>
                </a:solidFill>
              </a:rPr>
              <a:t>tra</a:t>
            </a:r>
            <a:r>
              <a:rPr lang="en-US" dirty="0">
                <a:solidFill>
                  <a:schemeClr val="bg1"/>
                </a:solidFill>
              </a:rPr>
              <a:t>-</a:t>
            </a:r>
            <a:r>
              <a:rPr lang="en-US" dirty="0" err="1">
                <a:solidFill>
                  <a:schemeClr val="bg1"/>
                </a:solidFill>
              </a:rPr>
              <a:t>ba</a:t>
            </a:r>
            <a:r>
              <a:rPr lang="en-US" dirty="0">
                <a:solidFill>
                  <a:schemeClr val="bg1"/>
                </a:solidFill>
              </a:rPr>
              <a:t>-ja-DOR</a:t>
            </a:r>
            <a:r>
              <a:rPr lang="en-US" dirty="0" smtClean="0">
                <a:solidFill>
                  <a:schemeClr val="bg1"/>
                </a:solidFill>
              </a:rPr>
              <a:t>”</a:t>
            </a:r>
            <a:endParaRPr lang="en-US" dirty="0">
              <a:solidFill>
                <a:schemeClr val="bg1"/>
              </a:solidFill>
            </a:endParaRPr>
          </a:p>
        </p:txBody>
      </p:sp>
    </p:spTree>
    <p:extLst>
      <p:ext uri="{BB962C8B-B14F-4D97-AF65-F5344CB8AC3E}">
        <p14:creationId xmlns:p14="http://schemas.microsoft.com/office/powerpoint/2010/main" val="126932183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091" y="228600"/>
            <a:ext cx="7772400" cy="1143000"/>
          </a:xfrm>
        </p:spPr>
        <p:txBody>
          <a:bodyPr/>
          <a:lstStyle/>
          <a:p>
            <a:r>
              <a:rPr lang="en-US" sz="7200" dirty="0" smtClean="0">
                <a:solidFill>
                  <a:schemeClr val="bg1"/>
                </a:solidFill>
              </a:rPr>
              <a:t>Written Accents</a:t>
            </a:r>
            <a:endParaRPr lang="en-US" sz="7200" dirty="0">
              <a:solidFill>
                <a:schemeClr val="bg1"/>
              </a:solidFill>
            </a:endParaRPr>
          </a:p>
        </p:txBody>
      </p:sp>
      <p:sp>
        <p:nvSpPr>
          <p:cNvPr id="3" name="Content Placeholder 2"/>
          <p:cNvSpPr>
            <a:spLocks noGrp="1"/>
          </p:cNvSpPr>
          <p:nvPr>
            <p:ph idx="1"/>
          </p:nvPr>
        </p:nvSpPr>
        <p:spPr>
          <a:xfrm>
            <a:off x="692331" y="1371600"/>
            <a:ext cx="7772400" cy="4114800"/>
          </a:xfrm>
        </p:spPr>
        <p:txBody>
          <a:bodyPr/>
          <a:lstStyle/>
          <a:p>
            <a:r>
              <a:rPr lang="en-US" b="1" dirty="0" smtClean="0">
                <a:solidFill>
                  <a:schemeClr val="bg1"/>
                </a:solidFill>
              </a:rPr>
              <a:t>Word </a:t>
            </a:r>
            <a:r>
              <a:rPr lang="en-US" b="1" dirty="0">
                <a:solidFill>
                  <a:schemeClr val="bg1"/>
                </a:solidFill>
              </a:rPr>
              <a:t>Stress in Spanish – </a:t>
            </a:r>
            <a:r>
              <a:rPr lang="en-US" b="1" dirty="0" smtClean="0">
                <a:solidFill>
                  <a:schemeClr val="bg1"/>
                </a:solidFill>
              </a:rPr>
              <a:t>Exceptions</a:t>
            </a:r>
            <a:endParaRPr lang="en-US" b="1" dirty="0">
              <a:solidFill>
                <a:schemeClr val="bg1"/>
              </a:solidFill>
            </a:endParaRPr>
          </a:p>
          <a:p>
            <a:pPr lvl="1"/>
            <a:r>
              <a:rPr lang="en-US" dirty="0" smtClean="0">
                <a:solidFill>
                  <a:schemeClr val="bg1"/>
                </a:solidFill>
              </a:rPr>
              <a:t>If </a:t>
            </a:r>
            <a:r>
              <a:rPr lang="en-US" dirty="0">
                <a:solidFill>
                  <a:schemeClr val="bg1"/>
                </a:solidFill>
              </a:rPr>
              <a:t>the word has an acute accent, ignore the above rules and stress the </a:t>
            </a:r>
            <a:r>
              <a:rPr lang="en-US" b="1" dirty="0" smtClean="0">
                <a:solidFill>
                  <a:schemeClr val="bg1"/>
                </a:solidFill>
              </a:rPr>
              <a:t>accented </a:t>
            </a:r>
            <a:r>
              <a:rPr lang="en-US" dirty="0" smtClean="0">
                <a:solidFill>
                  <a:schemeClr val="bg1"/>
                </a:solidFill>
              </a:rPr>
              <a:t>syllable</a:t>
            </a:r>
            <a:r>
              <a:rPr lang="en-US" dirty="0">
                <a:solidFill>
                  <a:schemeClr val="bg1"/>
                </a:solidFill>
              </a:rPr>
              <a:t>:</a:t>
            </a:r>
          </a:p>
          <a:p>
            <a:pPr lvl="2"/>
            <a:r>
              <a:rPr lang="en-US" dirty="0" err="1">
                <a:solidFill>
                  <a:schemeClr val="bg1"/>
                </a:solidFill>
              </a:rPr>
              <a:t>habló</a:t>
            </a:r>
            <a:r>
              <a:rPr lang="en-US" dirty="0">
                <a:solidFill>
                  <a:schemeClr val="bg1"/>
                </a:solidFill>
              </a:rPr>
              <a:t> = “ha-BLO”. Without the accent it would be “HA-</a:t>
            </a:r>
            <a:r>
              <a:rPr lang="en-US" dirty="0" err="1">
                <a:solidFill>
                  <a:schemeClr val="bg1"/>
                </a:solidFill>
              </a:rPr>
              <a:t>blo</a:t>
            </a:r>
            <a:r>
              <a:rPr lang="en-US" dirty="0">
                <a:solidFill>
                  <a:schemeClr val="bg1"/>
                </a:solidFill>
              </a:rPr>
              <a:t>”.</a:t>
            </a:r>
          </a:p>
          <a:p>
            <a:pPr lvl="2"/>
            <a:r>
              <a:rPr lang="en-US" dirty="0" err="1">
                <a:solidFill>
                  <a:schemeClr val="bg1"/>
                </a:solidFill>
              </a:rPr>
              <a:t>jóvenes</a:t>
            </a:r>
            <a:r>
              <a:rPr lang="en-US" dirty="0">
                <a:solidFill>
                  <a:schemeClr val="bg1"/>
                </a:solidFill>
              </a:rPr>
              <a:t> = “JO-</a:t>
            </a:r>
            <a:r>
              <a:rPr lang="en-US" dirty="0" err="1">
                <a:solidFill>
                  <a:schemeClr val="bg1"/>
                </a:solidFill>
              </a:rPr>
              <a:t>ve</a:t>
            </a:r>
            <a:r>
              <a:rPr lang="en-US" dirty="0">
                <a:solidFill>
                  <a:schemeClr val="bg1"/>
                </a:solidFill>
              </a:rPr>
              <a:t>-</a:t>
            </a:r>
            <a:r>
              <a:rPr lang="en-US" dirty="0" err="1">
                <a:solidFill>
                  <a:schemeClr val="bg1"/>
                </a:solidFill>
              </a:rPr>
              <a:t>nes</a:t>
            </a:r>
            <a:r>
              <a:rPr lang="en-US" dirty="0">
                <a:solidFill>
                  <a:schemeClr val="bg1"/>
                </a:solidFill>
              </a:rPr>
              <a:t>”. Without the accent it would be “jo-VEN-</a:t>
            </a:r>
            <a:r>
              <a:rPr lang="en-US" dirty="0" err="1">
                <a:solidFill>
                  <a:schemeClr val="bg1"/>
                </a:solidFill>
              </a:rPr>
              <a:t>es</a:t>
            </a:r>
            <a:r>
              <a:rPr lang="en-US" dirty="0">
                <a:solidFill>
                  <a:schemeClr val="bg1"/>
                </a:solidFill>
              </a:rPr>
              <a:t>”</a:t>
            </a:r>
          </a:p>
          <a:p>
            <a:pPr lvl="2"/>
            <a:r>
              <a:rPr lang="en-US" dirty="0" err="1">
                <a:solidFill>
                  <a:schemeClr val="bg1"/>
                </a:solidFill>
              </a:rPr>
              <a:t>inglés</a:t>
            </a:r>
            <a:r>
              <a:rPr lang="en-US" dirty="0">
                <a:solidFill>
                  <a:schemeClr val="bg1"/>
                </a:solidFill>
              </a:rPr>
              <a:t> = “in-GLES” Without the accent it would be “IN-</a:t>
            </a:r>
            <a:r>
              <a:rPr lang="en-US" dirty="0" err="1">
                <a:solidFill>
                  <a:schemeClr val="bg1"/>
                </a:solidFill>
              </a:rPr>
              <a:t>gles</a:t>
            </a:r>
            <a:r>
              <a:rPr lang="en-US" dirty="0">
                <a:solidFill>
                  <a:schemeClr val="bg1"/>
                </a:solidFill>
              </a:rPr>
              <a:t>”</a:t>
            </a:r>
          </a:p>
          <a:p>
            <a:pPr lvl="2"/>
            <a:r>
              <a:rPr lang="en-US" dirty="0" err="1">
                <a:solidFill>
                  <a:schemeClr val="bg1"/>
                </a:solidFill>
              </a:rPr>
              <a:t>estábamos</a:t>
            </a:r>
            <a:r>
              <a:rPr lang="en-US" dirty="0">
                <a:solidFill>
                  <a:schemeClr val="bg1"/>
                </a:solidFill>
              </a:rPr>
              <a:t> = “</a:t>
            </a:r>
            <a:r>
              <a:rPr lang="en-US" dirty="0" err="1">
                <a:solidFill>
                  <a:schemeClr val="bg1"/>
                </a:solidFill>
              </a:rPr>
              <a:t>es</a:t>
            </a:r>
            <a:r>
              <a:rPr lang="en-US" dirty="0">
                <a:solidFill>
                  <a:schemeClr val="bg1"/>
                </a:solidFill>
              </a:rPr>
              <a:t>-TA-</a:t>
            </a:r>
            <a:r>
              <a:rPr lang="en-US" dirty="0" err="1">
                <a:solidFill>
                  <a:schemeClr val="bg1"/>
                </a:solidFill>
              </a:rPr>
              <a:t>ba</a:t>
            </a:r>
            <a:r>
              <a:rPr lang="en-US" dirty="0">
                <a:solidFill>
                  <a:schemeClr val="bg1"/>
                </a:solidFill>
              </a:rPr>
              <a:t>-</a:t>
            </a:r>
            <a:r>
              <a:rPr lang="en-US" dirty="0" err="1">
                <a:solidFill>
                  <a:schemeClr val="bg1"/>
                </a:solidFill>
              </a:rPr>
              <a:t>mos</a:t>
            </a:r>
            <a:r>
              <a:rPr lang="en-US" dirty="0">
                <a:solidFill>
                  <a:schemeClr val="bg1"/>
                </a:solidFill>
              </a:rPr>
              <a:t>”. Without the accent it would be “</a:t>
            </a:r>
            <a:r>
              <a:rPr lang="en-US" dirty="0" err="1">
                <a:solidFill>
                  <a:schemeClr val="bg1"/>
                </a:solidFill>
              </a:rPr>
              <a:t>es</a:t>
            </a:r>
            <a:r>
              <a:rPr lang="en-US" dirty="0">
                <a:solidFill>
                  <a:schemeClr val="bg1"/>
                </a:solidFill>
              </a:rPr>
              <a:t>-ta-BA-</a:t>
            </a:r>
            <a:r>
              <a:rPr lang="en-US" dirty="0" err="1">
                <a:solidFill>
                  <a:schemeClr val="bg1"/>
                </a:solidFill>
              </a:rPr>
              <a:t>mos</a:t>
            </a:r>
            <a:r>
              <a:rPr lang="en-US" dirty="0">
                <a:solidFill>
                  <a:schemeClr val="bg1"/>
                </a:solidFill>
              </a:rPr>
              <a:t>”</a:t>
            </a:r>
          </a:p>
          <a:p>
            <a:endParaRPr lang="en-US" dirty="0"/>
          </a:p>
        </p:txBody>
      </p:sp>
    </p:spTree>
    <p:extLst>
      <p:ext uri="{BB962C8B-B14F-4D97-AF65-F5344CB8AC3E}">
        <p14:creationId xmlns:p14="http://schemas.microsoft.com/office/powerpoint/2010/main" val="20784624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WordArt 2" descr="Woven mat"/>
          <p:cNvSpPr>
            <a:spLocks noChangeArrowheads="1" noChangeShapeType="1" noTextEdit="1"/>
          </p:cNvSpPr>
          <p:nvPr/>
        </p:nvSpPr>
        <p:spPr bwMode="auto">
          <a:xfrm>
            <a:off x="2209800" y="1219200"/>
            <a:ext cx="1471613" cy="1600200"/>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contourClr>
                <a:srgbClr val="FFFFFF"/>
              </a:contourClr>
            </a:sp3d>
          </a:bodyPr>
          <a:lstStyle/>
          <a:p>
            <a:pPr algn="ctr"/>
            <a:r>
              <a:rPr lang="en-US" sz="9600" kern="10">
                <a:ln w="9525">
                  <a:round/>
                  <a:headEnd/>
                  <a:tailEnd/>
                </a:ln>
                <a:blipFill dpi="0" rotWithShape="0">
                  <a:blip r:embed="rId3"/>
                  <a:srcRect/>
                  <a:tile tx="0" ty="0" sx="100000" sy="100000" flip="none" algn="tl"/>
                </a:blipFill>
                <a:latin typeface="Arial Black" panose="020B0A04020102020204" pitchFamily="34" charset="0"/>
              </a:rPr>
              <a:t>e</a:t>
            </a:r>
          </a:p>
        </p:txBody>
      </p:sp>
      <p:sp>
        <p:nvSpPr>
          <p:cNvPr id="36867" name="WordArt 3" descr="Stationery"/>
          <p:cNvSpPr>
            <a:spLocks noChangeArrowheads="1" noChangeShapeType="1" noTextEdit="1"/>
          </p:cNvSpPr>
          <p:nvPr/>
        </p:nvSpPr>
        <p:spPr bwMode="auto">
          <a:xfrm>
            <a:off x="4648200" y="1066800"/>
            <a:ext cx="2362200" cy="1724025"/>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contourClr>
                <a:srgbClr val="FFFFFF"/>
              </a:contourClr>
            </a:sp3d>
          </a:bodyPr>
          <a:lstStyle/>
          <a:p>
            <a:pPr algn="ctr"/>
            <a:r>
              <a:rPr lang="en-US" sz="9600" kern="10">
                <a:ln w="9525">
                  <a:round/>
                  <a:headEnd/>
                  <a:tailEnd/>
                </a:ln>
                <a:blipFill dpi="0" rotWithShape="0">
                  <a:blip r:embed="rId4"/>
                  <a:srcRect/>
                  <a:tile tx="0" ty="0" sx="100000" sy="100000" flip="none" algn="tl"/>
                </a:blipFill>
                <a:latin typeface="Modern No. 20" panose="02070704070505020303" pitchFamily="18" charset="0"/>
              </a:rPr>
              <a:t>(e)</a:t>
            </a:r>
          </a:p>
        </p:txBody>
      </p:sp>
      <p:sp>
        <p:nvSpPr>
          <p:cNvPr id="36868" name="Oval 4"/>
          <p:cNvSpPr>
            <a:spLocks noChangeArrowheads="1"/>
          </p:cNvSpPr>
          <p:nvPr/>
        </p:nvSpPr>
        <p:spPr bwMode="auto">
          <a:xfrm>
            <a:off x="1524000" y="685800"/>
            <a:ext cx="2743200" cy="2667000"/>
          </a:xfrm>
          <a:prstGeom prst="ellipse">
            <a:avLst/>
          </a:pr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36869" name="Line 5"/>
          <p:cNvSpPr>
            <a:spLocks noChangeShapeType="1"/>
          </p:cNvSpPr>
          <p:nvPr/>
        </p:nvSpPr>
        <p:spPr bwMode="auto">
          <a:xfrm flipH="1">
            <a:off x="2419350" y="3343275"/>
            <a:ext cx="271463" cy="72390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870" name="Text Box 6"/>
          <p:cNvSpPr txBox="1">
            <a:spLocks noChangeArrowheads="1"/>
          </p:cNvSpPr>
          <p:nvPr/>
        </p:nvSpPr>
        <p:spPr bwMode="auto">
          <a:xfrm>
            <a:off x="762000" y="3929063"/>
            <a:ext cx="7834313"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a:solidFill>
                  <a:schemeClr val="bg1"/>
                </a:solidFill>
              </a:rPr>
              <a:t>Like the e in “th</a:t>
            </a:r>
            <a:r>
              <a:rPr lang="en-US" altLang="en-US" u="sng">
                <a:solidFill>
                  <a:schemeClr val="bg1"/>
                </a:solidFill>
              </a:rPr>
              <a:t>e</a:t>
            </a:r>
            <a:r>
              <a:rPr lang="en-US" altLang="en-US">
                <a:solidFill>
                  <a:schemeClr val="bg1"/>
                </a:solidFill>
              </a:rPr>
              <a:t>y,” but without the “y” glide</a:t>
            </a:r>
          </a:p>
        </p:txBody>
      </p:sp>
      <p:sp>
        <p:nvSpPr>
          <p:cNvPr id="36871" name="Text Box 7"/>
          <p:cNvSpPr txBox="1">
            <a:spLocks noChangeArrowheads="1"/>
          </p:cNvSpPr>
          <p:nvPr/>
        </p:nvSpPr>
        <p:spPr bwMode="auto">
          <a:xfrm>
            <a:off x="2057400" y="4724400"/>
            <a:ext cx="762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a:solidFill>
                  <a:schemeClr val="bg1"/>
                </a:solidFill>
              </a:rPr>
              <a:t>es</a:t>
            </a:r>
          </a:p>
        </p:txBody>
      </p:sp>
      <p:sp>
        <p:nvSpPr>
          <p:cNvPr id="36872" name="Text Box 8"/>
          <p:cNvSpPr txBox="1">
            <a:spLocks noChangeArrowheads="1"/>
          </p:cNvSpPr>
          <p:nvPr/>
        </p:nvSpPr>
        <p:spPr bwMode="auto">
          <a:xfrm>
            <a:off x="2057400" y="5287963"/>
            <a:ext cx="9906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a:solidFill>
                  <a:schemeClr val="bg1"/>
                </a:solidFill>
              </a:rPr>
              <a:t>tres</a:t>
            </a:r>
          </a:p>
        </p:txBody>
      </p:sp>
      <p:sp>
        <p:nvSpPr>
          <p:cNvPr id="36873" name="Text Box 9"/>
          <p:cNvSpPr txBox="1">
            <a:spLocks noChangeArrowheads="1"/>
          </p:cNvSpPr>
          <p:nvPr/>
        </p:nvSpPr>
        <p:spPr bwMode="auto">
          <a:xfrm>
            <a:off x="3581400" y="4724400"/>
            <a:ext cx="1143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a:solidFill>
                  <a:schemeClr val="bg1"/>
                </a:solidFill>
              </a:rPr>
              <a:t>mesa</a:t>
            </a:r>
          </a:p>
        </p:txBody>
      </p:sp>
      <p:sp>
        <p:nvSpPr>
          <p:cNvPr id="36874" name="Text Box 10"/>
          <p:cNvSpPr txBox="1">
            <a:spLocks noChangeArrowheads="1"/>
          </p:cNvSpPr>
          <p:nvPr/>
        </p:nvSpPr>
        <p:spPr bwMode="auto">
          <a:xfrm>
            <a:off x="3581400" y="5287963"/>
            <a:ext cx="16002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a:solidFill>
                  <a:schemeClr val="bg1"/>
                </a:solidFill>
              </a:rPr>
              <a:t>deporte</a:t>
            </a:r>
          </a:p>
        </p:txBody>
      </p:sp>
      <p:sp>
        <p:nvSpPr>
          <p:cNvPr id="36875" name="Text Box 11"/>
          <p:cNvSpPr txBox="1">
            <a:spLocks noChangeArrowheads="1"/>
          </p:cNvSpPr>
          <p:nvPr/>
        </p:nvSpPr>
        <p:spPr bwMode="auto">
          <a:xfrm>
            <a:off x="5562600" y="4724400"/>
            <a:ext cx="2057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a:solidFill>
                  <a:schemeClr val="bg1"/>
                </a:solidFill>
              </a:rPr>
              <a:t>interesante</a:t>
            </a:r>
          </a:p>
        </p:txBody>
      </p:sp>
      <p:sp>
        <p:nvSpPr>
          <p:cNvPr id="36876" name="Text Box 12"/>
          <p:cNvSpPr txBox="1">
            <a:spLocks noChangeArrowheads="1"/>
          </p:cNvSpPr>
          <p:nvPr/>
        </p:nvSpPr>
        <p:spPr bwMode="auto">
          <a:xfrm>
            <a:off x="5562600" y="5287963"/>
            <a:ext cx="19812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a:solidFill>
                  <a:schemeClr val="bg1"/>
                </a:solidFill>
              </a:rPr>
              <a:t>México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36866"/>
                                        </p:tgtEl>
                                        <p:attrNameLst>
                                          <p:attrName>style.visibility</p:attrName>
                                        </p:attrNameLst>
                                      </p:cBhvr>
                                      <p:to>
                                        <p:strVal val="visible"/>
                                      </p:to>
                                    </p:set>
                                    <p:animEffect transition="in" filter="wipe(left)">
                                      <p:cBhvr>
                                        <p:cTn id="7" dur="200"/>
                                        <p:tgtEl>
                                          <p:spTgt spid="3686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36867"/>
                                        </p:tgtEl>
                                        <p:attrNameLst>
                                          <p:attrName>style.visibility</p:attrName>
                                        </p:attrNameLst>
                                      </p:cBhvr>
                                      <p:to>
                                        <p:strVal val="visible"/>
                                      </p:to>
                                    </p:set>
                                    <p:animEffect transition="in" filter="dissolve">
                                      <p:cBhvr>
                                        <p:cTn id="12" dur="500"/>
                                        <p:tgtEl>
                                          <p:spTgt spid="3686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6868"/>
                                        </p:tgtEl>
                                        <p:attrNameLst>
                                          <p:attrName>style.visibility</p:attrName>
                                        </p:attrNameLst>
                                      </p:cBhvr>
                                      <p:to>
                                        <p:strVal val="visible"/>
                                      </p:to>
                                    </p:set>
                                    <p:animEffect transition="in" filter="wipe(up)">
                                      <p:cBhvr>
                                        <p:cTn id="17" dur="300"/>
                                        <p:tgtEl>
                                          <p:spTgt spid="36868"/>
                                        </p:tgtEl>
                                      </p:cBhvr>
                                    </p:animEffect>
                                  </p:childTnLst>
                                </p:cTn>
                              </p:par>
                            </p:childTnLst>
                          </p:cTn>
                        </p:par>
                        <p:par>
                          <p:cTn id="18" fill="hold" nodeType="afterGroup">
                            <p:stCondLst>
                              <p:cond delay="300"/>
                            </p:stCondLst>
                            <p:childTnLst>
                              <p:par>
                                <p:cTn id="19" presetID="22" presetClass="entr" presetSubtype="1" fill="hold" nodeType="afterEffect">
                                  <p:stCondLst>
                                    <p:cond delay="0"/>
                                  </p:stCondLst>
                                  <p:childTnLst>
                                    <p:set>
                                      <p:cBhvr>
                                        <p:cTn id="20" dur="1" fill="hold">
                                          <p:stCondLst>
                                            <p:cond delay="0"/>
                                          </p:stCondLst>
                                        </p:cTn>
                                        <p:tgtEl>
                                          <p:spTgt spid="36869"/>
                                        </p:tgtEl>
                                        <p:attrNameLst>
                                          <p:attrName>style.visibility</p:attrName>
                                        </p:attrNameLst>
                                      </p:cBhvr>
                                      <p:to>
                                        <p:strVal val="visible"/>
                                      </p:to>
                                    </p:set>
                                    <p:animEffect transition="in" filter="wipe(up)">
                                      <p:cBhvr>
                                        <p:cTn id="21" dur="300"/>
                                        <p:tgtEl>
                                          <p:spTgt spid="36869"/>
                                        </p:tgtEl>
                                      </p:cBhvr>
                                    </p:animEffect>
                                  </p:childTnLst>
                                </p:cTn>
                              </p:par>
                            </p:childTnLst>
                          </p:cTn>
                        </p:par>
                        <p:par>
                          <p:cTn id="22" fill="hold" nodeType="afterGroup">
                            <p:stCondLst>
                              <p:cond delay="600"/>
                            </p:stCondLst>
                            <p:childTnLst>
                              <p:par>
                                <p:cTn id="23" presetID="9" presetClass="entr" presetSubtype="0" fill="hold" grpId="0" nodeType="afterEffect">
                                  <p:stCondLst>
                                    <p:cond delay="0"/>
                                  </p:stCondLst>
                                  <p:childTnLst>
                                    <p:set>
                                      <p:cBhvr>
                                        <p:cTn id="24" dur="1" fill="hold">
                                          <p:stCondLst>
                                            <p:cond delay="0"/>
                                          </p:stCondLst>
                                        </p:cTn>
                                        <p:tgtEl>
                                          <p:spTgt spid="36870"/>
                                        </p:tgtEl>
                                        <p:attrNameLst>
                                          <p:attrName>style.visibility</p:attrName>
                                        </p:attrNameLst>
                                      </p:cBhvr>
                                      <p:to>
                                        <p:strVal val="visible"/>
                                      </p:to>
                                    </p:set>
                                    <p:animEffect transition="in" filter="dissolve">
                                      <p:cBhvr>
                                        <p:cTn id="25" dur="400"/>
                                        <p:tgtEl>
                                          <p:spTgt spid="36870"/>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6871"/>
                                        </p:tgtEl>
                                        <p:attrNameLst>
                                          <p:attrName>style.visibility</p:attrName>
                                        </p:attrNameLst>
                                      </p:cBhvr>
                                      <p:to>
                                        <p:strVal val="visible"/>
                                      </p:to>
                                    </p:set>
                                    <p:animEffect transition="in" filter="fade">
                                      <p:cBhvr>
                                        <p:cTn id="30" dur="300"/>
                                        <p:tgtEl>
                                          <p:spTgt spid="36871"/>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6872"/>
                                        </p:tgtEl>
                                        <p:attrNameLst>
                                          <p:attrName>style.visibility</p:attrName>
                                        </p:attrNameLst>
                                      </p:cBhvr>
                                      <p:to>
                                        <p:strVal val="visible"/>
                                      </p:to>
                                    </p:set>
                                    <p:animEffect transition="in" filter="fade">
                                      <p:cBhvr>
                                        <p:cTn id="35" dur="300"/>
                                        <p:tgtEl>
                                          <p:spTgt spid="36872"/>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36873"/>
                                        </p:tgtEl>
                                        <p:attrNameLst>
                                          <p:attrName>style.visibility</p:attrName>
                                        </p:attrNameLst>
                                      </p:cBhvr>
                                      <p:to>
                                        <p:strVal val="visible"/>
                                      </p:to>
                                    </p:set>
                                    <p:animEffect transition="in" filter="fade">
                                      <p:cBhvr>
                                        <p:cTn id="40" dur="300"/>
                                        <p:tgtEl>
                                          <p:spTgt spid="36873"/>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36874"/>
                                        </p:tgtEl>
                                        <p:attrNameLst>
                                          <p:attrName>style.visibility</p:attrName>
                                        </p:attrNameLst>
                                      </p:cBhvr>
                                      <p:to>
                                        <p:strVal val="visible"/>
                                      </p:to>
                                    </p:set>
                                    <p:animEffect transition="in" filter="fade">
                                      <p:cBhvr>
                                        <p:cTn id="45" dur="300"/>
                                        <p:tgtEl>
                                          <p:spTgt spid="36874"/>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36875"/>
                                        </p:tgtEl>
                                        <p:attrNameLst>
                                          <p:attrName>style.visibility</p:attrName>
                                        </p:attrNameLst>
                                      </p:cBhvr>
                                      <p:to>
                                        <p:strVal val="visible"/>
                                      </p:to>
                                    </p:set>
                                    <p:animEffect transition="in" filter="fade">
                                      <p:cBhvr>
                                        <p:cTn id="50" dur="300"/>
                                        <p:tgtEl>
                                          <p:spTgt spid="36875"/>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36876"/>
                                        </p:tgtEl>
                                        <p:attrNameLst>
                                          <p:attrName>style.visibility</p:attrName>
                                        </p:attrNameLst>
                                      </p:cBhvr>
                                      <p:to>
                                        <p:strVal val="visible"/>
                                      </p:to>
                                    </p:set>
                                    <p:animEffect transition="in" filter="fade">
                                      <p:cBhvr>
                                        <p:cTn id="55" dur="300"/>
                                        <p:tgtEl>
                                          <p:spTgt spid="368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8" grpId="0" animBg="1"/>
      <p:bldP spid="36870" grpId="0"/>
      <p:bldP spid="36871" grpId="0"/>
      <p:bldP spid="36872" grpId="0"/>
      <p:bldP spid="36873" grpId="0"/>
      <p:bldP spid="36874" grpId="0"/>
      <p:bldP spid="36875" grpId="0"/>
      <p:bldP spid="36876"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7200" dirty="0" smtClean="0">
                <a:solidFill>
                  <a:schemeClr val="bg1"/>
                </a:solidFill>
              </a:rPr>
              <a:t>Accents</a:t>
            </a:r>
            <a:endParaRPr lang="en-US" sz="7200" dirty="0">
              <a:solidFill>
                <a:schemeClr val="bg1"/>
              </a:solidFill>
            </a:endParaRPr>
          </a:p>
        </p:txBody>
      </p:sp>
      <p:sp>
        <p:nvSpPr>
          <p:cNvPr id="3" name="Content Placeholder 2"/>
          <p:cNvSpPr>
            <a:spLocks noGrp="1"/>
          </p:cNvSpPr>
          <p:nvPr>
            <p:ph idx="1"/>
          </p:nvPr>
        </p:nvSpPr>
        <p:spPr/>
        <p:txBody>
          <a:bodyPr/>
          <a:lstStyle/>
          <a:p>
            <a:r>
              <a:rPr lang="en-US" b="1" dirty="0">
                <a:solidFill>
                  <a:schemeClr val="bg1"/>
                </a:solidFill>
              </a:rPr>
              <a:t>What Is Word Stress?</a:t>
            </a:r>
          </a:p>
          <a:p>
            <a:pPr lvl="1"/>
            <a:r>
              <a:rPr lang="en-US" dirty="0">
                <a:solidFill>
                  <a:schemeClr val="bg1"/>
                </a:solidFill>
              </a:rPr>
              <a:t>In linguistics, </a:t>
            </a:r>
            <a:r>
              <a:rPr lang="en-US" i="1" dirty="0">
                <a:solidFill>
                  <a:schemeClr val="bg1"/>
                </a:solidFill>
              </a:rPr>
              <a:t>stress</a:t>
            </a:r>
            <a:r>
              <a:rPr lang="en-US" dirty="0">
                <a:solidFill>
                  <a:schemeClr val="bg1"/>
                </a:solidFill>
              </a:rPr>
              <a:t> is when a particular syllable or syllables in a word are </a:t>
            </a:r>
            <a:r>
              <a:rPr lang="en-US" dirty="0" smtClean="0">
                <a:solidFill>
                  <a:schemeClr val="bg1"/>
                </a:solidFill>
              </a:rPr>
              <a:t>emphasized </a:t>
            </a:r>
            <a:r>
              <a:rPr lang="en-US" dirty="0">
                <a:solidFill>
                  <a:schemeClr val="bg1"/>
                </a:solidFill>
              </a:rPr>
              <a:t>when speaking. Usually this means the syllable is pronounced louder and longer than its </a:t>
            </a:r>
            <a:r>
              <a:rPr lang="en-US" dirty="0" smtClean="0">
                <a:solidFill>
                  <a:schemeClr val="bg1"/>
                </a:solidFill>
              </a:rPr>
              <a:t>neighbors.</a:t>
            </a:r>
            <a:endParaRPr lang="en-US" dirty="0">
              <a:solidFill>
                <a:schemeClr val="bg1"/>
              </a:solidFill>
            </a:endParaRPr>
          </a:p>
        </p:txBody>
      </p:sp>
    </p:spTree>
    <p:extLst>
      <p:ext uri="{BB962C8B-B14F-4D97-AF65-F5344CB8AC3E}">
        <p14:creationId xmlns:p14="http://schemas.microsoft.com/office/powerpoint/2010/main" val="384793153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rgbClr val="F0FFFB"/>
            </a:gs>
            <a:gs pos="57001">
              <a:srgbClr val="FFFFFF"/>
            </a:gs>
            <a:gs pos="81000">
              <a:srgbClr val="FFFFFF"/>
            </a:gs>
            <a:gs pos="100000">
              <a:srgbClr val="00664D"/>
            </a:gs>
          </a:gsLst>
          <a:lin ang="5400000" scaled="1"/>
        </a:gradFill>
        <a:effectLst/>
      </p:bgPr>
    </p:bg>
    <p:spTree>
      <p:nvGrpSpPr>
        <p:cNvPr id="1" name=""/>
        <p:cNvGrpSpPr/>
        <p:nvPr/>
      </p:nvGrpSpPr>
      <p:grpSpPr>
        <a:xfrm>
          <a:off x="0" y="0"/>
          <a:ext cx="0" cy="0"/>
          <a:chOff x="0" y="0"/>
          <a:chExt cx="0" cy="0"/>
        </a:xfrm>
      </p:grpSpPr>
      <p:sp>
        <p:nvSpPr>
          <p:cNvPr id="97282" name="Title 1"/>
          <p:cNvSpPr>
            <a:spLocks noGrp="1"/>
          </p:cNvSpPr>
          <p:nvPr>
            <p:ph type="title"/>
          </p:nvPr>
        </p:nvSpPr>
        <p:spPr>
          <a:xfrm>
            <a:off x="685800" y="304800"/>
            <a:ext cx="7772400" cy="1143000"/>
          </a:xfrm>
        </p:spPr>
        <p:txBody>
          <a:bodyPr/>
          <a:lstStyle/>
          <a:p>
            <a:r>
              <a:rPr lang="en-US" altLang="en-US" smtClean="0"/>
              <a:t>Practica</a:t>
            </a:r>
          </a:p>
        </p:txBody>
      </p:sp>
      <p:sp>
        <p:nvSpPr>
          <p:cNvPr id="97283" name="Content Placeholder 2"/>
          <p:cNvSpPr>
            <a:spLocks noGrp="1"/>
          </p:cNvSpPr>
          <p:nvPr>
            <p:ph idx="1"/>
          </p:nvPr>
        </p:nvSpPr>
        <p:spPr/>
        <p:txBody>
          <a:bodyPr/>
          <a:lstStyle/>
          <a:p>
            <a:r>
              <a:rPr lang="en-US" altLang="en-US" smtClean="0"/>
              <a:t>Spell your full name phonetically</a:t>
            </a:r>
          </a:p>
          <a:p>
            <a:r>
              <a:rPr lang="en-US" altLang="en-US" smtClean="0"/>
              <a:t>Have the following dialogue with three other people</a:t>
            </a:r>
          </a:p>
          <a:p>
            <a:pPr lvl="1"/>
            <a:r>
              <a:rPr lang="en-US" altLang="en-US" smtClean="0"/>
              <a:t>Hola, ¿Cómo se llama?</a:t>
            </a:r>
          </a:p>
          <a:p>
            <a:pPr lvl="1"/>
            <a:r>
              <a:rPr lang="en-US" altLang="en-US" smtClean="0"/>
              <a:t>Me llamo ……, se escribe ……..</a:t>
            </a:r>
          </a:p>
          <a:p>
            <a:pPr lvl="1"/>
            <a:r>
              <a:rPr lang="en-US" altLang="en-US" smtClean="0"/>
              <a:t>¿Y tu?</a:t>
            </a:r>
          </a:p>
          <a:p>
            <a:pPr lvl="1"/>
            <a:r>
              <a:rPr lang="en-US" altLang="en-US" smtClean="0"/>
              <a:t>Me llamo……, se escribe ……...</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le 1"/>
          <p:cNvSpPr>
            <a:spLocks noGrp="1"/>
          </p:cNvSpPr>
          <p:nvPr>
            <p:ph type="title"/>
          </p:nvPr>
        </p:nvSpPr>
        <p:spPr>
          <a:xfrm>
            <a:off x="677863" y="228600"/>
            <a:ext cx="7772400" cy="1143000"/>
          </a:xfrm>
        </p:spPr>
        <p:txBody>
          <a:bodyPr/>
          <a:lstStyle/>
          <a:p>
            <a:r>
              <a:rPr lang="en-US" altLang="en-US" dirty="0" smtClean="0">
                <a:solidFill>
                  <a:schemeClr val="bg1"/>
                </a:solidFill>
              </a:rPr>
              <a:t>Homework: Due Aug 30</a:t>
            </a:r>
          </a:p>
        </p:txBody>
      </p:sp>
      <p:sp>
        <p:nvSpPr>
          <p:cNvPr id="100355" name="Content Placeholder 2"/>
          <p:cNvSpPr>
            <a:spLocks noGrp="1"/>
          </p:cNvSpPr>
          <p:nvPr>
            <p:ph idx="1"/>
          </p:nvPr>
        </p:nvSpPr>
        <p:spPr>
          <a:xfrm>
            <a:off x="677863" y="1363663"/>
            <a:ext cx="7772400" cy="4114800"/>
          </a:xfrm>
        </p:spPr>
        <p:txBody>
          <a:bodyPr/>
          <a:lstStyle/>
          <a:p>
            <a:r>
              <a:rPr lang="en-US" altLang="en-US" sz="4000" dirty="0" smtClean="0">
                <a:solidFill>
                  <a:schemeClr val="bg1"/>
                </a:solidFill>
              </a:rPr>
              <a:t>Phonetically say and spell the names of ten people in your family to a family member  Bring, or email, a note from your folks that indicates you completed the assignment.</a:t>
            </a:r>
          </a:p>
          <a:p>
            <a:r>
              <a:rPr lang="en-US" altLang="en-US" sz="4000" dirty="0" smtClean="0">
                <a:solidFill>
                  <a:schemeClr val="bg1"/>
                </a:solidFill>
              </a:rPr>
              <a:t>Be prepared for a pronunciation quiz next class period</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rgbClr val="F0FFFB"/>
            </a:gs>
            <a:gs pos="57001">
              <a:srgbClr val="FFFFFF"/>
            </a:gs>
            <a:gs pos="81000">
              <a:srgbClr val="FFFFFF"/>
            </a:gs>
            <a:gs pos="100000">
              <a:srgbClr val="00664D"/>
            </a:gs>
          </a:gsLst>
          <a:lin ang="5400000" scaled="1"/>
        </a:gradFill>
        <a:effectLst/>
      </p:bgPr>
    </p:bg>
    <p:spTree>
      <p:nvGrpSpPr>
        <p:cNvPr id="1" name=""/>
        <p:cNvGrpSpPr/>
        <p:nvPr/>
      </p:nvGrpSpPr>
      <p:grpSpPr>
        <a:xfrm>
          <a:off x="0" y="0"/>
          <a:ext cx="0" cy="0"/>
          <a:chOff x="0" y="0"/>
          <a:chExt cx="0" cy="0"/>
        </a:xfrm>
      </p:grpSpPr>
      <p:sp>
        <p:nvSpPr>
          <p:cNvPr id="97282" name="Title 1"/>
          <p:cNvSpPr>
            <a:spLocks noGrp="1"/>
          </p:cNvSpPr>
          <p:nvPr>
            <p:ph type="title"/>
          </p:nvPr>
        </p:nvSpPr>
        <p:spPr>
          <a:xfrm>
            <a:off x="685800" y="152400"/>
            <a:ext cx="7772400" cy="1143000"/>
          </a:xfrm>
        </p:spPr>
        <p:txBody>
          <a:bodyPr/>
          <a:lstStyle/>
          <a:p>
            <a:r>
              <a:rPr lang="en-US" altLang="en-US" dirty="0" smtClean="0"/>
              <a:t>Homework Mastery</a:t>
            </a:r>
          </a:p>
        </p:txBody>
      </p:sp>
      <p:sp>
        <p:nvSpPr>
          <p:cNvPr id="97283" name="Content Placeholder 2"/>
          <p:cNvSpPr>
            <a:spLocks noGrp="1"/>
          </p:cNvSpPr>
          <p:nvPr>
            <p:ph idx="1"/>
          </p:nvPr>
        </p:nvSpPr>
        <p:spPr>
          <a:xfrm>
            <a:off x="685800" y="1295400"/>
            <a:ext cx="8077200" cy="4114800"/>
          </a:xfrm>
        </p:spPr>
        <p:txBody>
          <a:bodyPr/>
          <a:lstStyle/>
          <a:p>
            <a:r>
              <a:rPr lang="en-US" b="1" dirty="0"/>
              <a:t>Mastery is based on the following standard </a:t>
            </a:r>
            <a:endParaRPr lang="en-US" b="1" dirty="0" smtClean="0"/>
          </a:p>
          <a:p>
            <a:r>
              <a:rPr lang="en-US" b="1" dirty="0" smtClean="0"/>
              <a:t>4</a:t>
            </a:r>
            <a:r>
              <a:rPr lang="en-US" b="1" dirty="0"/>
              <a:t>: All ten names completed correctly </a:t>
            </a:r>
            <a:endParaRPr lang="en-US" b="1" dirty="0" smtClean="0"/>
          </a:p>
          <a:p>
            <a:r>
              <a:rPr lang="en-US" b="1" dirty="0" smtClean="0"/>
              <a:t>3</a:t>
            </a:r>
            <a:r>
              <a:rPr lang="en-US" b="1" dirty="0"/>
              <a:t>: 7-8 Names completed correctly </a:t>
            </a:r>
            <a:endParaRPr lang="en-US" b="1" dirty="0" smtClean="0"/>
          </a:p>
          <a:p>
            <a:r>
              <a:rPr lang="en-US" b="1" dirty="0" smtClean="0"/>
              <a:t>2</a:t>
            </a:r>
            <a:r>
              <a:rPr lang="en-US" b="1" dirty="0"/>
              <a:t>: 4-6 Names completed correctly </a:t>
            </a:r>
            <a:endParaRPr lang="en-US" b="1" dirty="0" smtClean="0"/>
          </a:p>
          <a:p>
            <a:r>
              <a:rPr lang="en-US" b="1" dirty="0" smtClean="0"/>
              <a:t>1</a:t>
            </a:r>
            <a:r>
              <a:rPr lang="en-US" b="1" dirty="0"/>
              <a:t>: 1-3 Names completed correctly </a:t>
            </a:r>
            <a:endParaRPr lang="en-US" b="1" dirty="0" smtClean="0"/>
          </a:p>
          <a:p>
            <a:r>
              <a:rPr lang="en-US" b="1" dirty="0" smtClean="0"/>
              <a:t>0</a:t>
            </a:r>
            <a:r>
              <a:rPr lang="en-US" b="1" dirty="0"/>
              <a:t>: No names completed correctly </a:t>
            </a:r>
            <a:endParaRPr lang="en-US" b="1" dirty="0" smtClean="0"/>
          </a:p>
          <a:p>
            <a:r>
              <a:rPr lang="en-US" sz="2000" b="1" dirty="0" smtClean="0"/>
              <a:t>Students </a:t>
            </a:r>
            <a:r>
              <a:rPr lang="en-US" sz="2000" b="1" dirty="0"/>
              <a:t>who did not complete the assignment as instructed may receive mastery by completing the same assignment with 20 names vs. the original ten names. They are responsible for attending a </a:t>
            </a:r>
            <a:r>
              <a:rPr lang="en-US" sz="2000" b="1" dirty="0" err="1"/>
              <a:t>Pridetime</a:t>
            </a:r>
            <a:r>
              <a:rPr lang="en-US" sz="2000" b="1" dirty="0"/>
              <a:t> and/or coming in after school to evaluate and record their scores.</a:t>
            </a:r>
            <a:endParaRPr lang="en-US" altLang="en-US" sz="2000" dirty="0" smtClean="0"/>
          </a:p>
        </p:txBody>
      </p:sp>
    </p:spTree>
    <p:extLst>
      <p:ext uri="{BB962C8B-B14F-4D97-AF65-F5344CB8AC3E}">
        <p14:creationId xmlns:p14="http://schemas.microsoft.com/office/powerpoint/2010/main" val="31846266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tle 1"/>
          <p:cNvSpPr>
            <a:spLocks noGrp="1"/>
          </p:cNvSpPr>
          <p:nvPr>
            <p:ph type="title"/>
          </p:nvPr>
        </p:nvSpPr>
        <p:spPr>
          <a:xfrm>
            <a:off x="533400" y="-15875"/>
            <a:ext cx="7772400" cy="1143000"/>
          </a:xfrm>
        </p:spPr>
        <p:txBody>
          <a:bodyPr/>
          <a:lstStyle/>
          <a:p>
            <a:r>
              <a:rPr lang="en-US" altLang="en-US" smtClean="0">
                <a:solidFill>
                  <a:schemeClr val="bg1"/>
                </a:solidFill>
              </a:rPr>
              <a:t>Checking for Understanding:</a:t>
            </a:r>
          </a:p>
        </p:txBody>
      </p:sp>
      <p:sp>
        <p:nvSpPr>
          <p:cNvPr id="98307" name="Content Placeholder 2"/>
          <p:cNvSpPr>
            <a:spLocks noGrp="1"/>
          </p:cNvSpPr>
          <p:nvPr>
            <p:ph idx="1"/>
          </p:nvPr>
        </p:nvSpPr>
        <p:spPr>
          <a:xfrm>
            <a:off x="152400" y="914400"/>
            <a:ext cx="8991600" cy="4114800"/>
          </a:xfrm>
        </p:spPr>
        <p:txBody>
          <a:bodyPr/>
          <a:lstStyle/>
          <a:p>
            <a:r>
              <a:rPr lang="en-US" altLang="en-US" dirty="0" smtClean="0">
                <a:solidFill>
                  <a:schemeClr val="bg1"/>
                </a:solidFill>
              </a:rPr>
              <a:t>Number 1-9, watch the following video and identify the name of the individuals identified.</a:t>
            </a:r>
          </a:p>
        </p:txBody>
      </p:sp>
      <p:pic>
        <p:nvPicPr>
          <p:cNvPr id="4" name="Spelling Spanish Names Listening Quiz Practice.mp4">
            <a:hlinkClick r:id="" action="ppaction://media"/>
          </p:cNvPr>
          <p:cNvPicPr>
            <a:picLocks noRot="1" noChangeAspect="1"/>
          </p:cNvPicPr>
          <p:nvPr>
            <a:videoFile r:link="rId1"/>
          </p:nvPr>
        </p:nvPicPr>
        <p:blipFill>
          <a:blip r:embed="rId3">
            <a:extLst>
              <a:ext uri="{28A0092B-C50C-407E-A947-70E740481C1C}">
                <a14:useLocalDpi xmlns:a14="http://schemas.microsoft.com/office/drawing/2010/main" val="0"/>
              </a:ext>
            </a:extLst>
          </a:blip>
          <a:srcRect/>
          <a:stretch>
            <a:fillRect/>
          </a:stretch>
        </p:blipFill>
        <p:spPr bwMode="auto">
          <a:xfrm>
            <a:off x="889000" y="2024063"/>
            <a:ext cx="7061200" cy="454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309" name="Rectangle 4"/>
          <p:cNvSpPr>
            <a:spLocks noChangeArrowheads="1"/>
          </p:cNvSpPr>
          <p:nvPr/>
        </p:nvSpPr>
        <p:spPr bwMode="auto">
          <a:xfrm>
            <a:off x="4572000" y="5964238"/>
            <a:ext cx="4572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hlinkClick r:id="rId4"/>
              </a:rPr>
              <a:t>https://www.youtube.com/watch?v=lDMDL50iqxM</a:t>
            </a:r>
            <a:endParaRPr lang="en-US" altLang="en-US" sz="2400"/>
          </a:p>
          <a:p>
            <a:pPr>
              <a:spcBef>
                <a:spcPct val="0"/>
              </a:spcBef>
              <a:buFontTx/>
              <a:buNone/>
            </a:pPr>
            <a:endParaRPr lang="en-US" altLang="en-US" sz="2400"/>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1"/>
          <p:cNvSpPr>
            <a:spLocks noGrp="1"/>
          </p:cNvSpPr>
          <p:nvPr>
            <p:ph type="title"/>
          </p:nvPr>
        </p:nvSpPr>
        <p:spPr>
          <a:xfrm>
            <a:off x="457200" y="0"/>
            <a:ext cx="7772400" cy="1143000"/>
          </a:xfrm>
        </p:spPr>
        <p:txBody>
          <a:bodyPr/>
          <a:lstStyle/>
          <a:p>
            <a:r>
              <a:rPr lang="en-US" altLang="en-US" smtClean="0">
                <a:solidFill>
                  <a:schemeClr val="bg1"/>
                </a:solidFill>
              </a:rPr>
              <a:t>Correct answers</a:t>
            </a:r>
          </a:p>
        </p:txBody>
      </p:sp>
      <p:sp>
        <p:nvSpPr>
          <p:cNvPr id="99331" name="Content Placeholder 2"/>
          <p:cNvSpPr>
            <a:spLocks noGrp="1"/>
          </p:cNvSpPr>
          <p:nvPr>
            <p:ph idx="1"/>
          </p:nvPr>
        </p:nvSpPr>
        <p:spPr>
          <a:xfrm>
            <a:off x="228600" y="1143000"/>
            <a:ext cx="7772400" cy="4114800"/>
          </a:xfrm>
        </p:spPr>
        <p:txBody>
          <a:bodyPr/>
          <a:lstStyle/>
          <a:p>
            <a:r>
              <a:rPr lang="it-IT" altLang="en-US" smtClean="0">
                <a:solidFill>
                  <a:schemeClr val="bg1"/>
                </a:solidFill>
              </a:rPr>
              <a:t>Alejandro</a:t>
            </a:r>
            <a:br>
              <a:rPr lang="it-IT" altLang="en-US" smtClean="0">
                <a:solidFill>
                  <a:schemeClr val="bg1"/>
                </a:solidFill>
              </a:rPr>
            </a:br>
            <a:r>
              <a:rPr lang="it-IT" altLang="en-US" smtClean="0">
                <a:solidFill>
                  <a:schemeClr val="bg1"/>
                </a:solidFill>
              </a:rPr>
              <a:t>Eduardo</a:t>
            </a:r>
            <a:br>
              <a:rPr lang="it-IT" altLang="en-US" smtClean="0">
                <a:solidFill>
                  <a:schemeClr val="bg1"/>
                </a:solidFill>
              </a:rPr>
            </a:br>
            <a:r>
              <a:rPr lang="it-IT" altLang="en-US" smtClean="0">
                <a:solidFill>
                  <a:schemeClr val="bg1"/>
                </a:solidFill>
              </a:rPr>
              <a:t>Fabiana</a:t>
            </a:r>
            <a:br>
              <a:rPr lang="it-IT" altLang="en-US" smtClean="0">
                <a:solidFill>
                  <a:schemeClr val="bg1"/>
                </a:solidFill>
              </a:rPr>
            </a:br>
            <a:r>
              <a:rPr lang="it-IT" altLang="en-US" smtClean="0">
                <a:solidFill>
                  <a:schemeClr val="bg1"/>
                </a:solidFill>
              </a:rPr>
              <a:t>Michelle</a:t>
            </a:r>
            <a:br>
              <a:rPr lang="it-IT" altLang="en-US" smtClean="0">
                <a:solidFill>
                  <a:schemeClr val="bg1"/>
                </a:solidFill>
              </a:rPr>
            </a:br>
            <a:r>
              <a:rPr lang="it-IT" altLang="en-US" smtClean="0">
                <a:solidFill>
                  <a:schemeClr val="bg1"/>
                </a:solidFill>
              </a:rPr>
              <a:t>Luna</a:t>
            </a:r>
            <a:br>
              <a:rPr lang="it-IT" altLang="en-US" smtClean="0">
                <a:solidFill>
                  <a:schemeClr val="bg1"/>
                </a:solidFill>
              </a:rPr>
            </a:br>
            <a:r>
              <a:rPr lang="it-IT" altLang="en-US" smtClean="0">
                <a:solidFill>
                  <a:schemeClr val="bg1"/>
                </a:solidFill>
              </a:rPr>
              <a:t>Daniel</a:t>
            </a:r>
            <a:br>
              <a:rPr lang="it-IT" altLang="en-US" smtClean="0">
                <a:solidFill>
                  <a:schemeClr val="bg1"/>
                </a:solidFill>
              </a:rPr>
            </a:br>
            <a:r>
              <a:rPr lang="it-IT" altLang="en-US" smtClean="0">
                <a:solidFill>
                  <a:schemeClr val="bg1"/>
                </a:solidFill>
              </a:rPr>
              <a:t>Pablo</a:t>
            </a:r>
            <a:br>
              <a:rPr lang="it-IT" altLang="en-US" smtClean="0">
                <a:solidFill>
                  <a:schemeClr val="bg1"/>
                </a:solidFill>
              </a:rPr>
            </a:br>
            <a:r>
              <a:rPr lang="it-IT" altLang="en-US" smtClean="0">
                <a:solidFill>
                  <a:schemeClr val="bg1"/>
                </a:solidFill>
              </a:rPr>
              <a:t>Gabriela</a:t>
            </a:r>
            <a:br>
              <a:rPr lang="it-IT" altLang="en-US" smtClean="0">
                <a:solidFill>
                  <a:schemeClr val="bg1"/>
                </a:solidFill>
              </a:rPr>
            </a:br>
            <a:r>
              <a:rPr lang="it-IT" altLang="en-US" smtClean="0">
                <a:solidFill>
                  <a:schemeClr val="bg1"/>
                </a:solidFill>
              </a:rPr>
              <a:t>Valentin</a:t>
            </a:r>
            <a:endParaRPr lang="en-US" altLang="en-US" smtClean="0">
              <a:solidFill>
                <a:schemeClr val="bg1"/>
              </a:solidFill>
            </a:endParaRPr>
          </a:p>
        </p:txBody>
      </p:sp>
      <p:sp>
        <p:nvSpPr>
          <p:cNvPr id="99332" name="Rectangle 3"/>
          <p:cNvSpPr>
            <a:spLocks noChangeArrowheads="1"/>
          </p:cNvSpPr>
          <p:nvPr/>
        </p:nvSpPr>
        <p:spPr bwMode="auto">
          <a:xfrm>
            <a:off x="4724400" y="6019800"/>
            <a:ext cx="4572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hlinkClick r:id="rId3"/>
              </a:rPr>
              <a:t>https://www.youtube.com/watch?v=lDMDL50iqxM</a:t>
            </a:r>
            <a:endParaRPr lang="en-US" altLang="en-US" sz="2400"/>
          </a:p>
          <a:p>
            <a:pPr>
              <a:spcBef>
                <a:spcPct val="0"/>
              </a:spcBef>
              <a:buFontTx/>
              <a:buNone/>
            </a:pPr>
            <a:endParaRPr lang="en-US" altLang="en-US" sz="2400"/>
          </a:p>
        </p:txBody>
      </p:sp>
      <p:pic>
        <p:nvPicPr>
          <p:cNvPr id="5" name="Spelling Spanish Names Listening Quiz Practice.mp4">
            <a:hlinkClick r:id="" action="ppaction://media"/>
          </p:cNvPr>
          <p:cNvPicPr>
            <a:picLocks noRot="1" noChangeAspect="1"/>
          </p:cNvPicPr>
          <p:nvPr>
            <a:videoFile r:link="rId1"/>
          </p:nvPr>
        </p:nvPicPr>
        <p:blipFill>
          <a:blip r:embed="rId4">
            <a:extLst>
              <a:ext uri="{28A0092B-C50C-407E-A947-70E740481C1C}">
                <a14:useLocalDpi xmlns:a14="http://schemas.microsoft.com/office/drawing/2010/main" val="0"/>
              </a:ext>
            </a:extLst>
          </a:blip>
          <a:srcRect/>
          <a:stretch>
            <a:fillRect/>
          </a:stretch>
        </p:blipFill>
        <p:spPr bwMode="auto">
          <a:xfrm>
            <a:off x="2590800" y="1295400"/>
            <a:ext cx="6418263" cy="412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vol="80000">
                <p:cTn id="7" fill="hold" display="0">
                  <p:stCondLst>
                    <p:cond delay="indefinite"/>
                  </p:stCondLst>
                </p:cTn>
                <p:tgtEl>
                  <p:spTgt spid="5"/>
                </p:tgtEl>
              </p:cMediaNode>
            </p:vide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WordArt 2" descr="Woven mat"/>
          <p:cNvSpPr>
            <a:spLocks noChangeArrowheads="1" noChangeShapeType="1" noTextEdit="1"/>
          </p:cNvSpPr>
          <p:nvPr/>
        </p:nvSpPr>
        <p:spPr bwMode="auto">
          <a:xfrm>
            <a:off x="2971800" y="914400"/>
            <a:ext cx="457200" cy="1905000"/>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contourClr>
                <a:srgbClr val="FFFFFF"/>
              </a:contourClr>
            </a:sp3d>
          </a:bodyPr>
          <a:lstStyle/>
          <a:p>
            <a:pPr algn="ctr"/>
            <a:r>
              <a:rPr lang="en-US" sz="9600" kern="10">
                <a:ln w="9525">
                  <a:round/>
                  <a:headEnd/>
                  <a:tailEnd/>
                </a:ln>
                <a:blipFill dpi="0" rotWithShape="0">
                  <a:blip r:embed="rId3"/>
                  <a:srcRect/>
                  <a:tile tx="0" ty="0" sx="100000" sy="100000" flip="none" algn="tl"/>
                </a:blipFill>
                <a:latin typeface="Arial Black" panose="020B0A04020102020204" pitchFamily="34" charset="0"/>
              </a:rPr>
              <a:t>i</a:t>
            </a:r>
          </a:p>
        </p:txBody>
      </p:sp>
      <p:sp>
        <p:nvSpPr>
          <p:cNvPr id="40963" name="WordArt 3" descr="Stationery"/>
          <p:cNvSpPr>
            <a:spLocks noChangeArrowheads="1" noChangeShapeType="1" noTextEdit="1"/>
          </p:cNvSpPr>
          <p:nvPr/>
        </p:nvSpPr>
        <p:spPr bwMode="auto">
          <a:xfrm>
            <a:off x="4876800" y="1295400"/>
            <a:ext cx="1752600" cy="1524000"/>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contourClr>
                <a:srgbClr val="FFFFFF"/>
              </a:contourClr>
            </a:sp3d>
          </a:bodyPr>
          <a:lstStyle/>
          <a:p>
            <a:pPr algn="ctr"/>
            <a:r>
              <a:rPr lang="en-US" sz="9600" kern="10">
                <a:ln w="9525">
                  <a:round/>
                  <a:headEnd/>
                  <a:tailEnd/>
                </a:ln>
                <a:blipFill dpi="0" rotWithShape="0">
                  <a:blip r:embed="rId4"/>
                  <a:srcRect/>
                  <a:tile tx="0" ty="0" sx="100000" sy="100000" flip="none" algn="tl"/>
                </a:blipFill>
                <a:latin typeface="Modern No. 20" panose="02070704070505020303" pitchFamily="18" charset="0"/>
              </a:rPr>
              <a:t>(i)</a:t>
            </a:r>
          </a:p>
        </p:txBody>
      </p:sp>
      <p:sp>
        <p:nvSpPr>
          <p:cNvPr id="40964" name="Oval 4"/>
          <p:cNvSpPr>
            <a:spLocks noChangeArrowheads="1"/>
          </p:cNvSpPr>
          <p:nvPr/>
        </p:nvSpPr>
        <p:spPr bwMode="auto">
          <a:xfrm>
            <a:off x="1790700" y="609600"/>
            <a:ext cx="2743200" cy="2667000"/>
          </a:xfrm>
          <a:prstGeom prst="ellipse">
            <a:avLst/>
          </a:pr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40965" name="Line 5"/>
          <p:cNvSpPr>
            <a:spLocks noChangeShapeType="1"/>
          </p:cNvSpPr>
          <p:nvPr/>
        </p:nvSpPr>
        <p:spPr bwMode="auto">
          <a:xfrm>
            <a:off x="3171825" y="3267075"/>
            <a:ext cx="152400" cy="53340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0966" name="Text Box 6"/>
          <p:cNvSpPr txBox="1">
            <a:spLocks noChangeArrowheads="1"/>
          </p:cNvSpPr>
          <p:nvPr/>
        </p:nvSpPr>
        <p:spPr bwMode="auto">
          <a:xfrm>
            <a:off x="1628775" y="3687763"/>
            <a:ext cx="7286625" cy="96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90000"/>
              </a:lnSpc>
              <a:spcBef>
                <a:spcPct val="50000"/>
              </a:spcBef>
              <a:buFontTx/>
              <a:buNone/>
            </a:pPr>
            <a:r>
              <a:rPr lang="en-US" altLang="en-US">
                <a:solidFill>
                  <a:schemeClr val="bg1"/>
                </a:solidFill>
              </a:rPr>
              <a:t>Like the ee in “t</a:t>
            </a:r>
            <a:r>
              <a:rPr lang="en-US" altLang="en-US" u="sng">
                <a:solidFill>
                  <a:schemeClr val="bg1"/>
                </a:solidFill>
              </a:rPr>
              <a:t>ee</a:t>
            </a:r>
            <a:r>
              <a:rPr lang="en-US" altLang="en-US">
                <a:solidFill>
                  <a:schemeClr val="bg1"/>
                </a:solidFill>
              </a:rPr>
              <a:t>th” or the i in “mach</a:t>
            </a:r>
            <a:r>
              <a:rPr lang="en-US" altLang="en-US" u="sng">
                <a:solidFill>
                  <a:schemeClr val="bg1"/>
                </a:solidFill>
              </a:rPr>
              <a:t>i</a:t>
            </a:r>
            <a:r>
              <a:rPr lang="en-US" altLang="en-US">
                <a:solidFill>
                  <a:schemeClr val="bg1"/>
                </a:solidFill>
              </a:rPr>
              <a:t>ne,” but shorter</a:t>
            </a:r>
          </a:p>
        </p:txBody>
      </p:sp>
      <p:sp>
        <p:nvSpPr>
          <p:cNvPr id="40967" name="Text Box 7"/>
          <p:cNvSpPr txBox="1">
            <a:spLocks noChangeArrowheads="1"/>
          </p:cNvSpPr>
          <p:nvPr/>
        </p:nvSpPr>
        <p:spPr bwMode="auto">
          <a:xfrm>
            <a:off x="1752600" y="4678363"/>
            <a:ext cx="7620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a:solidFill>
                  <a:schemeClr val="bg1"/>
                </a:solidFill>
              </a:rPr>
              <a:t>mi</a:t>
            </a:r>
          </a:p>
        </p:txBody>
      </p:sp>
      <p:sp>
        <p:nvSpPr>
          <p:cNvPr id="40968" name="Text Box 8"/>
          <p:cNvSpPr txBox="1">
            <a:spLocks noChangeArrowheads="1"/>
          </p:cNvSpPr>
          <p:nvPr/>
        </p:nvSpPr>
        <p:spPr bwMode="auto">
          <a:xfrm>
            <a:off x="1752600" y="5287963"/>
            <a:ext cx="12192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a:solidFill>
                  <a:schemeClr val="bg1"/>
                </a:solidFill>
              </a:rPr>
              <a:t>niño</a:t>
            </a:r>
          </a:p>
        </p:txBody>
      </p:sp>
      <p:sp>
        <p:nvSpPr>
          <p:cNvPr id="40969" name="Text Box 9"/>
          <p:cNvSpPr txBox="1">
            <a:spLocks noChangeArrowheads="1"/>
          </p:cNvSpPr>
          <p:nvPr/>
        </p:nvSpPr>
        <p:spPr bwMode="auto">
          <a:xfrm>
            <a:off x="3657600" y="4678363"/>
            <a:ext cx="12192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a:solidFill>
                  <a:schemeClr val="bg1"/>
                </a:solidFill>
              </a:rPr>
              <a:t>libro</a:t>
            </a:r>
          </a:p>
        </p:txBody>
      </p:sp>
      <p:sp>
        <p:nvSpPr>
          <p:cNvPr id="40970" name="Text Box 10"/>
          <p:cNvSpPr txBox="1">
            <a:spLocks noChangeArrowheads="1"/>
          </p:cNvSpPr>
          <p:nvPr/>
        </p:nvSpPr>
        <p:spPr bwMode="auto">
          <a:xfrm>
            <a:off x="3657600" y="5287963"/>
            <a:ext cx="13716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a:solidFill>
                  <a:schemeClr val="bg1"/>
                </a:solidFill>
              </a:rPr>
              <a:t>tímido</a:t>
            </a:r>
          </a:p>
        </p:txBody>
      </p:sp>
      <p:sp>
        <p:nvSpPr>
          <p:cNvPr id="40971" name="Text Box 11"/>
          <p:cNvSpPr txBox="1">
            <a:spLocks noChangeArrowheads="1"/>
          </p:cNvSpPr>
          <p:nvPr/>
        </p:nvSpPr>
        <p:spPr bwMode="auto">
          <a:xfrm>
            <a:off x="5791200" y="4678363"/>
            <a:ext cx="21336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a:solidFill>
                  <a:schemeClr val="bg1"/>
                </a:solidFill>
              </a:rPr>
              <a:t>inteligente</a:t>
            </a:r>
          </a:p>
        </p:txBody>
      </p:sp>
      <p:sp>
        <p:nvSpPr>
          <p:cNvPr id="40972" name="Text Box 12"/>
          <p:cNvSpPr txBox="1">
            <a:spLocks noChangeArrowheads="1"/>
          </p:cNvSpPr>
          <p:nvPr/>
        </p:nvSpPr>
        <p:spPr bwMode="auto">
          <a:xfrm>
            <a:off x="5791200" y="5287963"/>
            <a:ext cx="10668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a:solidFill>
                  <a:schemeClr val="bg1"/>
                </a:solidFill>
              </a:rPr>
              <a:t>rico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40962"/>
                                        </p:tgtEl>
                                        <p:attrNameLst>
                                          <p:attrName>style.visibility</p:attrName>
                                        </p:attrNameLst>
                                      </p:cBhvr>
                                      <p:to>
                                        <p:strVal val="visible"/>
                                      </p:to>
                                    </p:set>
                                    <p:animEffect transition="in" filter="wipe(left)">
                                      <p:cBhvr>
                                        <p:cTn id="7" dur="200"/>
                                        <p:tgtEl>
                                          <p:spTgt spid="4096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40963"/>
                                        </p:tgtEl>
                                        <p:attrNameLst>
                                          <p:attrName>style.visibility</p:attrName>
                                        </p:attrNameLst>
                                      </p:cBhvr>
                                      <p:to>
                                        <p:strVal val="visible"/>
                                      </p:to>
                                    </p:set>
                                    <p:animEffect transition="in" filter="dissolve">
                                      <p:cBhvr>
                                        <p:cTn id="12" dur="500"/>
                                        <p:tgtEl>
                                          <p:spTgt spid="4096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40964"/>
                                        </p:tgtEl>
                                        <p:attrNameLst>
                                          <p:attrName>style.visibility</p:attrName>
                                        </p:attrNameLst>
                                      </p:cBhvr>
                                      <p:to>
                                        <p:strVal val="visible"/>
                                      </p:to>
                                    </p:set>
                                    <p:animEffect transition="in" filter="wipe(up)">
                                      <p:cBhvr>
                                        <p:cTn id="17" dur="300"/>
                                        <p:tgtEl>
                                          <p:spTgt spid="40964"/>
                                        </p:tgtEl>
                                      </p:cBhvr>
                                    </p:animEffect>
                                  </p:childTnLst>
                                </p:cTn>
                              </p:par>
                            </p:childTnLst>
                          </p:cTn>
                        </p:par>
                        <p:par>
                          <p:cTn id="18" fill="hold" nodeType="afterGroup">
                            <p:stCondLst>
                              <p:cond delay="300"/>
                            </p:stCondLst>
                            <p:childTnLst>
                              <p:par>
                                <p:cTn id="19" presetID="22" presetClass="entr" presetSubtype="1" fill="hold" nodeType="afterEffect">
                                  <p:stCondLst>
                                    <p:cond delay="0"/>
                                  </p:stCondLst>
                                  <p:childTnLst>
                                    <p:set>
                                      <p:cBhvr>
                                        <p:cTn id="20" dur="1" fill="hold">
                                          <p:stCondLst>
                                            <p:cond delay="0"/>
                                          </p:stCondLst>
                                        </p:cTn>
                                        <p:tgtEl>
                                          <p:spTgt spid="40965"/>
                                        </p:tgtEl>
                                        <p:attrNameLst>
                                          <p:attrName>style.visibility</p:attrName>
                                        </p:attrNameLst>
                                      </p:cBhvr>
                                      <p:to>
                                        <p:strVal val="visible"/>
                                      </p:to>
                                    </p:set>
                                    <p:animEffect transition="in" filter="wipe(up)">
                                      <p:cBhvr>
                                        <p:cTn id="21" dur="300"/>
                                        <p:tgtEl>
                                          <p:spTgt spid="40965"/>
                                        </p:tgtEl>
                                      </p:cBhvr>
                                    </p:animEffect>
                                  </p:childTnLst>
                                </p:cTn>
                              </p:par>
                            </p:childTnLst>
                          </p:cTn>
                        </p:par>
                        <p:par>
                          <p:cTn id="22" fill="hold" nodeType="afterGroup">
                            <p:stCondLst>
                              <p:cond delay="600"/>
                            </p:stCondLst>
                            <p:childTnLst>
                              <p:par>
                                <p:cTn id="23" presetID="9" presetClass="entr" presetSubtype="0" fill="hold" grpId="0" nodeType="afterEffect">
                                  <p:stCondLst>
                                    <p:cond delay="0"/>
                                  </p:stCondLst>
                                  <p:childTnLst>
                                    <p:set>
                                      <p:cBhvr>
                                        <p:cTn id="24" dur="1" fill="hold">
                                          <p:stCondLst>
                                            <p:cond delay="0"/>
                                          </p:stCondLst>
                                        </p:cTn>
                                        <p:tgtEl>
                                          <p:spTgt spid="40966"/>
                                        </p:tgtEl>
                                        <p:attrNameLst>
                                          <p:attrName>style.visibility</p:attrName>
                                        </p:attrNameLst>
                                      </p:cBhvr>
                                      <p:to>
                                        <p:strVal val="visible"/>
                                      </p:to>
                                    </p:set>
                                    <p:animEffect transition="in" filter="dissolve">
                                      <p:cBhvr>
                                        <p:cTn id="25" dur="400"/>
                                        <p:tgtEl>
                                          <p:spTgt spid="40966"/>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40967"/>
                                        </p:tgtEl>
                                        <p:attrNameLst>
                                          <p:attrName>style.visibility</p:attrName>
                                        </p:attrNameLst>
                                      </p:cBhvr>
                                      <p:to>
                                        <p:strVal val="visible"/>
                                      </p:to>
                                    </p:set>
                                    <p:animEffect transition="in" filter="fade">
                                      <p:cBhvr>
                                        <p:cTn id="30" dur="300"/>
                                        <p:tgtEl>
                                          <p:spTgt spid="40967"/>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40968"/>
                                        </p:tgtEl>
                                        <p:attrNameLst>
                                          <p:attrName>style.visibility</p:attrName>
                                        </p:attrNameLst>
                                      </p:cBhvr>
                                      <p:to>
                                        <p:strVal val="visible"/>
                                      </p:to>
                                    </p:set>
                                    <p:animEffect transition="in" filter="fade">
                                      <p:cBhvr>
                                        <p:cTn id="35" dur="300"/>
                                        <p:tgtEl>
                                          <p:spTgt spid="40968"/>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40969"/>
                                        </p:tgtEl>
                                        <p:attrNameLst>
                                          <p:attrName>style.visibility</p:attrName>
                                        </p:attrNameLst>
                                      </p:cBhvr>
                                      <p:to>
                                        <p:strVal val="visible"/>
                                      </p:to>
                                    </p:set>
                                    <p:animEffect transition="in" filter="fade">
                                      <p:cBhvr>
                                        <p:cTn id="40" dur="300"/>
                                        <p:tgtEl>
                                          <p:spTgt spid="40969"/>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40970"/>
                                        </p:tgtEl>
                                        <p:attrNameLst>
                                          <p:attrName>style.visibility</p:attrName>
                                        </p:attrNameLst>
                                      </p:cBhvr>
                                      <p:to>
                                        <p:strVal val="visible"/>
                                      </p:to>
                                    </p:set>
                                    <p:animEffect transition="in" filter="fade">
                                      <p:cBhvr>
                                        <p:cTn id="45" dur="300"/>
                                        <p:tgtEl>
                                          <p:spTgt spid="40970"/>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40971"/>
                                        </p:tgtEl>
                                        <p:attrNameLst>
                                          <p:attrName>style.visibility</p:attrName>
                                        </p:attrNameLst>
                                      </p:cBhvr>
                                      <p:to>
                                        <p:strVal val="visible"/>
                                      </p:to>
                                    </p:set>
                                    <p:animEffect transition="in" filter="fade">
                                      <p:cBhvr>
                                        <p:cTn id="50" dur="300"/>
                                        <p:tgtEl>
                                          <p:spTgt spid="40971"/>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40972"/>
                                        </p:tgtEl>
                                        <p:attrNameLst>
                                          <p:attrName>style.visibility</p:attrName>
                                        </p:attrNameLst>
                                      </p:cBhvr>
                                      <p:to>
                                        <p:strVal val="visible"/>
                                      </p:to>
                                    </p:set>
                                    <p:animEffect transition="in" filter="fade">
                                      <p:cBhvr>
                                        <p:cTn id="55" dur="300"/>
                                        <p:tgtEl>
                                          <p:spTgt spid="409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4" grpId="0" animBg="1"/>
      <p:bldP spid="40966" grpId="0"/>
      <p:bldP spid="40967" grpId="0"/>
      <p:bldP spid="40968" grpId="0"/>
      <p:bldP spid="40969" grpId="0"/>
      <p:bldP spid="40970" grpId="0"/>
      <p:bldP spid="40971" grpId="0"/>
      <p:bldP spid="4097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WordArt 2" descr="Woven mat"/>
          <p:cNvSpPr>
            <a:spLocks noChangeArrowheads="1" noChangeShapeType="1" noTextEdit="1"/>
          </p:cNvSpPr>
          <p:nvPr/>
        </p:nvSpPr>
        <p:spPr bwMode="auto">
          <a:xfrm>
            <a:off x="2209800" y="990600"/>
            <a:ext cx="1447800" cy="1828800"/>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contourClr>
                <a:srgbClr val="FFFFFF"/>
              </a:contourClr>
            </a:sp3d>
          </a:bodyPr>
          <a:lstStyle/>
          <a:p>
            <a:pPr algn="ctr"/>
            <a:r>
              <a:rPr lang="en-US" sz="9600" kern="10">
                <a:ln w="9525">
                  <a:round/>
                  <a:headEnd/>
                  <a:tailEnd/>
                </a:ln>
                <a:blipFill dpi="0" rotWithShape="0">
                  <a:blip r:embed="rId3"/>
                  <a:srcRect/>
                  <a:tile tx="0" ty="0" sx="100000" sy="100000" flip="none" algn="tl"/>
                </a:blipFill>
                <a:latin typeface="Arial Black" panose="020B0A04020102020204" pitchFamily="34" charset="0"/>
              </a:rPr>
              <a:t>o</a:t>
            </a:r>
          </a:p>
        </p:txBody>
      </p:sp>
      <p:sp>
        <p:nvSpPr>
          <p:cNvPr id="48131" name="WordArt 3" descr="Stationery"/>
          <p:cNvSpPr>
            <a:spLocks noChangeArrowheads="1" noChangeShapeType="1" noTextEdit="1"/>
          </p:cNvSpPr>
          <p:nvPr/>
        </p:nvSpPr>
        <p:spPr bwMode="auto">
          <a:xfrm>
            <a:off x="4953000" y="1066800"/>
            <a:ext cx="2133600" cy="1600200"/>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contourClr>
                <a:srgbClr val="FFFFFF"/>
              </a:contourClr>
            </a:sp3d>
          </a:bodyPr>
          <a:lstStyle/>
          <a:p>
            <a:pPr algn="ctr"/>
            <a:r>
              <a:rPr lang="en-US" sz="9600" kern="10">
                <a:ln w="9525">
                  <a:round/>
                  <a:headEnd/>
                  <a:tailEnd/>
                </a:ln>
                <a:blipFill dpi="0" rotWithShape="0">
                  <a:blip r:embed="rId4"/>
                  <a:srcRect/>
                  <a:tile tx="0" ty="0" sx="100000" sy="100000" flip="none" algn="tl"/>
                </a:blipFill>
                <a:latin typeface="Modern No. 20" panose="02070704070505020303" pitchFamily="18" charset="0"/>
              </a:rPr>
              <a:t>(o)</a:t>
            </a:r>
          </a:p>
        </p:txBody>
      </p:sp>
      <p:sp>
        <p:nvSpPr>
          <p:cNvPr id="48132" name="Oval 4"/>
          <p:cNvSpPr>
            <a:spLocks noChangeArrowheads="1"/>
          </p:cNvSpPr>
          <p:nvPr/>
        </p:nvSpPr>
        <p:spPr bwMode="auto">
          <a:xfrm>
            <a:off x="1524000" y="609600"/>
            <a:ext cx="2743200" cy="2667000"/>
          </a:xfrm>
          <a:prstGeom prst="ellipse">
            <a:avLst/>
          </a:pr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48133" name="Text Box 5"/>
          <p:cNvSpPr txBox="1">
            <a:spLocks noChangeArrowheads="1"/>
          </p:cNvSpPr>
          <p:nvPr/>
        </p:nvSpPr>
        <p:spPr bwMode="auto">
          <a:xfrm>
            <a:off x="1490663" y="3705225"/>
            <a:ext cx="7196137"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a:solidFill>
                  <a:schemeClr val="bg1"/>
                </a:solidFill>
              </a:rPr>
              <a:t>Like the o in “h</a:t>
            </a:r>
            <a:r>
              <a:rPr lang="en-US" altLang="en-US" u="sng">
                <a:solidFill>
                  <a:schemeClr val="bg1"/>
                </a:solidFill>
              </a:rPr>
              <a:t>o</a:t>
            </a:r>
            <a:r>
              <a:rPr lang="en-US" altLang="en-US">
                <a:solidFill>
                  <a:schemeClr val="bg1"/>
                </a:solidFill>
              </a:rPr>
              <a:t>pe,” but without the glide</a:t>
            </a:r>
          </a:p>
        </p:txBody>
      </p:sp>
      <p:sp>
        <p:nvSpPr>
          <p:cNvPr id="48134" name="Line 6"/>
          <p:cNvSpPr>
            <a:spLocks noChangeShapeType="1"/>
          </p:cNvSpPr>
          <p:nvPr/>
        </p:nvSpPr>
        <p:spPr bwMode="auto">
          <a:xfrm>
            <a:off x="2933700" y="3281363"/>
            <a:ext cx="152400" cy="53340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35" name="Text Box 7"/>
          <p:cNvSpPr txBox="1">
            <a:spLocks noChangeArrowheads="1"/>
          </p:cNvSpPr>
          <p:nvPr/>
        </p:nvSpPr>
        <p:spPr bwMode="auto">
          <a:xfrm>
            <a:off x="2895600" y="4419600"/>
            <a:ext cx="1295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a:solidFill>
                  <a:schemeClr val="bg1"/>
                </a:solidFill>
              </a:rPr>
              <a:t>mono</a:t>
            </a:r>
          </a:p>
        </p:txBody>
      </p:sp>
      <p:sp>
        <p:nvSpPr>
          <p:cNvPr id="48136" name="Text Box 8"/>
          <p:cNvSpPr txBox="1">
            <a:spLocks noChangeArrowheads="1"/>
          </p:cNvSpPr>
          <p:nvPr/>
        </p:nvSpPr>
        <p:spPr bwMode="auto">
          <a:xfrm>
            <a:off x="2895600" y="5029200"/>
            <a:ext cx="1600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a:solidFill>
                  <a:schemeClr val="bg1"/>
                </a:solidFill>
              </a:rPr>
              <a:t>perro</a:t>
            </a:r>
          </a:p>
        </p:txBody>
      </p:sp>
      <p:sp>
        <p:nvSpPr>
          <p:cNvPr id="48137" name="Text Box 9"/>
          <p:cNvSpPr txBox="1">
            <a:spLocks noChangeArrowheads="1"/>
          </p:cNvSpPr>
          <p:nvPr/>
        </p:nvSpPr>
        <p:spPr bwMode="auto">
          <a:xfrm>
            <a:off x="5562600" y="4419600"/>
            <a:ext cx="838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a:solidFill>
                  <a:schemeClr val="bg1"/>
                </a:solidFill>
              </a:rPr>
              <a:t>yo</a:t>
            </a:r>
          </a:p>
        </p:txBody>
      </p:sp>
      <p:sp>
        <p:nvSpPr>
          <p:cNvPr id="48138" name="Text Box 10"/>
          <p:cNvSpPr txBox="1">
            <a:spLocks noChangeArrowheads="1"/>
          </p:cNvSpPr>
          <p:nvPr/>
        </p:nvSpPr>
        <p:spPr bwMode="auto">
          <a:xfrm>
            <a:off x="5562600" y="5029200"/>
            <a:ext cx="914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a:solidFill>
                  <a:schemeClr val="bg1"/>
                </a:solidFill>
              </a:rPr>
              <a:t>no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48130"/>
                                        </p:tgtEl>
                                        <p:attrNameLst>
                                          <p:attrName>style.visibility</p:attrName>
                                        </p:attrNameLst>
                                      </p:cBhvr>
                                      <p:to>
                                        <p:strVal val="visible"/>
                                      </p:to>
                                    </p:set>
                                    <p:animEffect transition="in" filter="wipe(left)">
                                      <p:cBhvr>
                                        <p:cTn id="7" dur="200"/>
                                        <p:tgtEl>
                                          <p:spTgt spid="4813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48131"/>
                                        </p:tgtEl>
                                        <p:attrNameLst>
                                          <p:attrName>style.visibility</p:attrName>
                                        </p:attrNameLst>
                                      </p:cBhvr>
                                      <p:to>
                                        <p:strVal val="visible"/>
                                      </p:to>
                                    </p:set>
                                    <p:animEffect transition="in" filter="dissolve">
                                      <p:cBhvr>
                                        <p:cTn id="12" dur="500"/>
                                        <p:tgtEl>
                                          <p:spTgt spid="4813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48132"/>
                                        </p:tgtEl>
                                        <p:attrNameLst>
                                          <p:attrName>style.visibility</p:attrName>
                                        </p:attrNameLst>
                                      </p:cBhvr>
                                      <p:to>
                                        <p:strVal val="visible"/>
                                      </p:to>
                                    </p:set>
                                    <p:animEffect transition="in" filter="wipe(up)">
                                      <p:cBhvr>
                                        <p:cTn id="17" dur="300"/>
                                        <p:tgtEl>
                                          <p:spTgt spid="48132"/>
                                        </p:tgtEl>
                                      </p:cBhvr>
                                    </p:animEffect>
                                  </p:childTnLst>
                                </p:cTn>
                              </p:par>
                            </p:childTnLst>
                          </p:cTn>
                        </p:par>
                        <p:par>
                          <p:cTn id="18" fill="hold" nodeType="afterGroup">
                            <p:stCondLst>
                              <p:cond delay="300"/>
                            </p:stCondLst>
                            <p:childTnLst>
                              <p:par>
                                <p:cTn id="19" presetID="22" presetClass="entr" presetSubtype="1" fill="hold" nodeType="afterEffect">
                                  <p:stCondLst>
                                    <p:cond delay="0"/>
                                  </p:stCondLst>
                                  <p:childTnLst>
                                    <p:set>
                                      <p:cBhvr>
                                        <p:cTn id="20" dur="1" fill="hold">
                                          <p:stCondLst>
                                            <p:cond delay="0"/>
                                          </p:stCondLst>
                                        </p:cTn>
                                        <p:tgtEl>
                                          <p:spTgt spid="48134"/>
                                        </p:tgtEl>
                                        <p:attrNameLst>
                                          <p:attrName>style.visibility</p:attrName>
                                        </p:attrNameLst>
                                      </p:cBhvr>
                                      <p:to>
                                        <p:strVal val="visible"/>
                                      </p:to>
                                    </p:set>
                                    <p:animEffect transition="in" filter="wipe(up)">
                                      <p:cBhvr>
                                        <p:cTn id="21" dur="300"/>
                                        <p:tgtEl>
                                          <p:spTgt spid="48134"/>
                                        </p:tgtEl>
                                      </p:cBhvr>
                                    </p:animEffect>
                                  </p:childTnLst>
                                </p:cTn>
                              </p:par>
                            </p:childTnLst>
                          </p:cTn>
                        </p:par>
                        <p:par>
                          <p:cTn id="22" fill="hold" nodeType="afterGroup">
                            <p:stCondLst>
                              <p:cond delay="600"/>
                            </p:stCondLst>
                            <p:childTnLst>
                              <p:par>
                                <p:cTn id="23" presetID="9" presetClass="entr" presetSubtype="0" fill="hold" grpId="0" nodeType="afterEffect">
                                  <p:stCondLst>
                                    <p:cond delay="0"/>
                                  </p:stCondLst>
                                  <p:childTnLst>
                                    <p:set>
                                      <p:cBhvr>
                                        <p:cTn id="24" dur="1" fill="hold">
                                          <p:stCondLst>
                                            <p:cond delay="0"/>
                                          </p:stCondLst>
                                        </p:cTn>
                                        <p:tgtEl>
                                          <p:spTgt spid="48133"/>
                                        </p:tgtEl>
                                        <p:attrNameLst>
                                          <p:attrName>style.visibility</p:attrName>
                                        </p:attrNameLst>
                                      </p:cBhvr>
                                      <p:to>
                                        <p:strVal val="visible"/>
                                      </p:to>
                                    </p:set>
                                    <p:animEffect transition="in" filter="dissolve">
                                      <p:cBhvr>
                                        <p:cTn id="25" dur="400"/>
                                        <p:tgtEl>
                                          <p:spTgt spid="48133"/>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48135"/>
                                        </p:tgtEl>
                                        <p:attrNameLst>
                                          <p:attrName>style.visibility</p:attrName>
                                        </p:attrNameLst>
                                      </p:cBhvr>
                                      <p:to>
                                        <p:strVal val="visible"/>
                                      </p:to>
                                    </p:set>
                                    <p:animEffect transition="in" filter="fade">
                                      <p:cBhvr>
                                        <p:cTn id="30" dur="300"/>
                                        <p:tgtEl>
                                          <p:spTgt spid="48135"/>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48136"/>
                                        </p:tgtEl>
                                        <p:attrNameLst>
                                          <p:attrName>style.visibility</p:attrName>
                                        </p:attrNameLst>
                                      </p:cBhvr>
                                      <p:to>
                                        <p:strVal val="visible"/>
                                      </p:to>
                                    </p:set>
                                    <p:animEffect transition="in" filter="fade">
                                      <p:cBhvr>
                                        <p:cTn id="35" dur="300"/>
                                        <p:tgtEl>
                                          <p:spTgt spid="48136"/>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48137"/>
                                        </p:tgtEl>
                                        <p:attrNameLst>
                                          <p:attrName>style.visibility</p:attrName>
                                        </p:attrNameLst>
                                      </p:cBhvr>
                                      <p:to>
                                        <p:strVal val="visible"/>
                                      </p:to>
                                    </p:set>
                                    <p:animEffect transition="in" filter="fade">
                                      <p:cBhvr>
                                        <p:cTn id="40" dur="300"/>
                                        <p:tgtEl>
                                          <p:spTgt spid="48137"/>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48138"/>
                                        </p:tgtEl>
                                        <p:attrNameLst>
                                          <p:attrName>style.visibility</p:attrName>
                                        </p:attrNameLst>
                                      </p:cBhvr>
                                      <p:to>
                                        <p:strVal val="visible"/>
                                      </p:to>
                                    </p:set>
                                    <p:animEffect transition="in" filter="fade">
                                      <p:cBhvr>
                                        <p:cTn id="45" dur="300"/>
                                        <p:tgtEl>
                                          <p:spTgt spid="48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2" grpId="0" animBg="1"/>
      <p:bldP spid="48133" grpId="0"/>
      <p:bldP spid="48135" grpId="0"/>
      <p:bldP spid="48136" grpId="0"/>
      <p:bldP spid="48137" grpId="0"/>
      <p:bldP spid="4813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WordArt 2" descr="Woven mat"/>
          <p:cNvSpPr>
            <a:spLocks noChangeArrowheads="1" noChangeShapeType="1" noTextEdit="1"/>
          </p:cNvSpPr>
          <p:nvPr/>
        </p:nvSpPr>
        <p:spPr bwMode="auto">
          <a:xfrm>
            <a:off x="2590800" y="685800"/>
            <a:ext cx="1219200" cy="1828800"/>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contourClr>
                <a:srgbClr val="FFFFFF"/>
              </a:contourClr>
            </a:sp3d>
          </a:bodyPr>
          <a:lstStyle/>
          <a:p>
            <a:pPr algn="ctr"/>
            <a:r>
              <a:rPr lang="en-US" sz="9600" kern="10">
                <a:ln w="9525">
                  <a:round/>
                  <a:headEnd/>
                  <a:tailEnd/>
                </a:ln>
                <a:blipFill dpi="0" rotWithShape="0">
                  <a:blip r:embed="rId3"/>
                  <a:srcRect/>
                  <a:tile tx="0" ty="0" sx="100000" sy="100000" flip="none" algn="tl"/>
                </a:blipFill>
                <a:latin typeface="Arial Black" panose="020B0A04020102020204" pitchFamily="34" charset="0"/>
              </a:rPr>
              <a:t>u</a:t>
            </a:r>
          </a:p>
        </p:txBody>
      </p:sp>
      <p:sp>
        <p:nvSpPr>
          <p:cNvPr id="55299" name="WordArt 3" descr="Stationery"/>
          <p:cNvSpPr>
            <a:spLocks noChangeArrowheads="1" noChangeShapeType="1" noTextEdit="1"/>
          </p:cNvSpPr>
          <p:nvPr/>
        </p:nvSpPr>
        <p:spPr bwMode="auto">
          <a:xfrm>
            <a:off x="5029200" y="762000"/>
            <a:ext cx="2209800" cy="1600200"/>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contourClr>
                <a:srgbClr val="FFFFFF"/>
              </a:contourClr>
            </a:sp3d>
          </a:bodyPr>
          <a:lstStyle/>
          <a:p>
            <a:pPr algn="ctr"/>
            <a:r>
              <a:rPr lang="en-US" sz="9600" kern="10">
                <a:ln w="9525">
                  <a:round/>
                  <a:headEnd/>
                  <a:tailEnd/>
                </a:ln>
                <a:blipFill dpi="0" rotWithShape="0">
                  <a:blip r:embed="rId4"/>
                  <a:srcRect/>
                  <a:tile tx="0" ty="0" sx="100000" sy="100000" flip="none" algn="tl"/>
                </a:blipFill>
                <a:latin typeface="Modern No. 20" panose="02070704070505020303" pitchFamily="18" charset="0"/>
              </a:rPr>
              <a:t>(u)</a:t>
            </a:r>
          </a:p>
        </p:txBody>
      </p:sp>
      <p:sp>
        <p:nvSpPr>
          <p:cNvPr id="55300" name="Oval 4"/>
          <p:cNvSpPr>
            <a:spLocks noChangeArrowheads="1"/>
          </p:cNvSpPr>
          <p:nvPr/>
        </p:nvSpPr>
        <p:spPr bwMode="auto">
          <a:xfrm>
            <a:off x="1828800" y="304800"/>
            <a:ext cx="2743200" cy="2667000"/>
          </a:xfrm>
          <a:prstGeom prst="ellipse">
            <a:avLst/>
          </a:pr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55301" name="Text Box 5"/>
          <p:cNvSpPr txBox="1">
            <a:spLocks noChangeArrowheads="1"/>
          </p:cNvSpPr>
          <p:nvPr/>
        </p:nvSpPr>
        <p:spPr bwMode="auto">
          <a:xfrm>
            <a:off x="1771650" y="3400425"/>
            <a:ext cx="71437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a:solidFill>
                  <a:schemeClr val="bg1"/>
                </a:solidFill>
              </a:rPr>
              <a:t>Like the u in the name “L</a:t>
            </a:r>
            <a:r>
              <a:rPr lang="en-US" altLang="en-US" u="sng">
                <a:solidFill>
                  <a:schemeClr val="bg1"/>
                </a:solidFill>
              </a:rPr>
              <a:t>u</a:t>
            </a:r>
            <a:r>
              <a:rPr lang="en-US" altLang="en-US">
                <a:solidFill>
                  <a:schemeClr val="bg1"/>
                </a:solidFill>
              </a:rPr>
              <a:t>lu,” but shorter</a:t>
            </a:r>
          </a:p>
        </p:txBody>
      </p:sp>
      <p:sp>
        <p:nvSpPr>
          <p:cNvPr id="55302" name="Line 6"/>
          <p:cNvSpPr>
            <a:spLocks noChangeShapeType="1"/>
          </p:cNvSpPr>
          <p:nvPr/>
        </p:nvSpPr>
        <p:spPr bwMode="auto">
          <a:xfrm>
            <a:off x="3214688" y="2976563"/>
            <a:ext cx="152400" cy="53340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303" name="Text Box 7"/>
          <p:cNvSpPr txBox="1">
            <a:spLocks noChangeArrowheads="1"/>
          </p:cNvSpPr>
          <p:nvPr/>
        </p:nvSpPr>
        <p:spPr bwMode="auto">
          <a:xfrm>
            <a:off x="533400" y="3962400"/>
            <a:ext cx="8382000" cy="996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90000"/>
              </a:lnSpc>
              <a:spcBef>
                <a:spcPct val="50000"/>
              </a:spcBef>
              <a:buFontTx/>
              <a:buNone/>
            </a:pPr>
            <a:r>
              <a:rPr lang="en-US" altLang="en-US" sz="2200">
                <a:solidFill>
                  <a:schemeClr val="bg1"/>
                </a:solidFill>
              </a:rPr>
              <a:t>The important thing to remember about the “u” is that it has no initial “y” sound as in English.  When we pronounce the word </a:t>
            </a:r>
            <a:r>
              <a:rPr lang="en-US" altLang="en-US" sz="2200" i="1">
                <a:solidFill>
                  <a:schemeClr val="bg1"/>
                </a:solidFill>
              </a:rPr>
              <a:t>union</a:t>
            </a:r>
            <a:r>
              <a:rPr lang="en-US" altLang="en-US" sz="2200">
                <a:solidFill>
                  <a:schemeClr val="bg1"/>
                </a:solidFill>
              </a:rPr>
              <a:t>, for instance, we actually say </a:t>
            </a:r>
            <a:r>
              <a:rPr lang="en-US" altLang="en-US" sz="2200" i="1">
                <a:solidFill>
                  <a:schemeClr val="bg1"/>
                </a:solidFill>
              </a:rPr>
              <a:t>yunion</a:t>
            </a:r>
            <a:r>
              <a:rPr lang="en-US" altLang="en-US" sz="2200">
                <a:solidFill>
                  <a:schemeClr val="bg1"/>
                </a:solidFill>
              </a:rPr>
              <a:t>.  Leave the “y” sound off in Spanish.</a:t>
            </a:r>
          </a:p>
        </p:txBody>
      </p:sp>
      <p:sp>
        <p:nvSpPr>
          <p:cNvPr id="55304" name="Text Box 8"/>
          <p:cNvSpPr txBox="1">
            <a:spLocks noChangeArrowheads="1"/>
          </p:cNvSpPr>
          <p:nvPr/>
        </p:nvSpPr>
        <p:spPr bwMode="auto">
          <a:xfrm>
            <a:off x="2514600" y="4953000"/>
            <a:ext cx="1600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a:solidFill>
                  <a:schemeClr val="bg1"/>
                </a:solidFill>
              </a:rPr>
              <a:t>unión</a:t>
            </a:r>
          </a:p>
        </p:txBody>
      </p:sp>
      <p:sp>
        <p:nvSpPr>
          <p:cNvPr id="55305" name="Text Box 9"/>
          <p:cNvSpPr txBox="1">
            <a:spLocks noChangeArrowheads="1"/>
          </p:cNvSpPr>
          <p:nvPr/>
        </p:nvSpPr>
        <p:spPr bwMode="auto">
          <a:xfrm>
            <a:off x="2514600" y="5562600"/>
            <a:ext cx="1600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a:solidFill>
                  <a:schemeClr val="bg1"/>
                </a:solidFill>
              </a:rPr>
              <a:t>inusual</a:t>
            </a:r>
          </a:p>
        </p:txBody>
      </p:sp>
      <p:sp>
        <p:nvSpPr>
          <p:cNvPr id="55306" name="Text Box 10"/>
          <p:cNvSpPr txBox="1">
            <a:spLocks noChangeArrowheads="1"/>
          </p:cNvSpPr>
          <p:nvPr/>
        </p:nvSpPr>
        <p:spPr bwMode="auto">
          <a:xfrm>
            <a:off x="5181600" y="4953000"/>
            <a:ext cx="2209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a:solidFill>
                  <a:schemeClr val="bg1"/>
                </a:solidFill>
              </a:rPr>
              <a:t>universidad</a:t>
            </a:r>
          </a:p>
        </p:txBody>
      </p:sp>
      <p:sp>
        <p:nvSpPr>
          <p:cNvPr id="55307" name="Text Box 11"/>
          <p:cNvSpPr txBox="1">
            <a:spLocks noChangeArrowheads="1"/>
          </p:cNvSpPr>
          <p:nvPr/>
        </p:nvSpPr>
        <p:spPr bwMode="auto">
          <a:xfrm>
            <a:off x="5181600" y="5562600"/>
            <a:ext cx="2209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a:solidFill>
                  <a:schemeClr val="bg1"/>
                </a:solidFill>
              </a:rPr>
              <a:t>comunidad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55298"/>
                                        </p:tgtEl>
                                        <p:attrNameLst>
                                          <p:attrName>style.visibility</p:attrName>
                                        </p:attrNameLst>
                                      </p:cBhvr>
                                      <p:to>
                                        <p:strVal val="visible"/>
                                      </p:to>
                                    </p:set>
                                    <p:animEffect transition="in" filter="wipe(left)">
                                      <p:cBhvr>
                                        <p:cTn id="7" dur="200"/>
                                        <p:tgtEl>
                                          <p:spTgt spid="5529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55299"/>
                                        </p:tgtEl>
                                        <p:attrNameLst>
                                          <p:attrName>style.visibility</p:attrName>
                                        </p:attrNameLst>
                                      </p:cBhvr>
                                      <p:to>
                                        <p:strVal val="visible"/>
                                      </p:to>
                                    </p:set>
                                    <p:animEffect transition="in" filter="dissolve">
                                      <p:cBhvr>
                                        <p:cTn id="12" dur="500"/>
                                        <p:tgtEl>
                                          <p:spTgt spid="5529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55300"/>
                                        </p:tgtEl>
                                        <p:attrNameLst>
                                          <p:attrName>style.visibility</p:attrName>
                                        </p:attrNameLst>
                                      </p:cBhvr>
                                      <p:to>
                                        <p:strVal val="visible"/>
                                      </p:to>
                                    </p:set>
                                    <p:animEffect transition="in" filter="wipe(up)">
                                      <p:cBhvr>
                                        <p:cTn id="17" dur="300"/>
                                        <p:tgtEl>
                                          <p:spTgt spid="55300"/>
                                        </p:tgtEl>
                                      </p:cBhvr>
                                    </p:animEffect>
                                  </p:childTnLst>
                                </p:cTn>
                              </p:par>
                            </p:childTnLst>
                          </p:cTn>
                        </p:par>
                        <p:par>
                          <p:cTn id="18" fill="hold" nodeType="afterGroup">
                            <p:stCondLst>
                              <p:cond delay="300"/>
                            </p:stCondLst>
                            <p:childTnLst>
                              <p:par>
                                <p:cTn id="19" presetID="22" presetClass="entr" presetSubtype="1" fill="hold" nodeType="afterEffect">
                                  <p:stCondLst>
                                    <p:cond delay="0"/>
                                  </p:stCondLst>
                                  <p:childTnLst>
                                    <p:set>
                                      <p:cBhvr>
                                        <p:cTn id="20" dur="1" fill="hold">
                                          <p:stCondLst>
                                            <p:cond delay="0"/>
                                          </p:stCondLst>
                                        </p:cTn>
                                        <p:tgtEl>
                                          <p:spTgt spid="55302"/>
                                        </p:tgtEl>
                                        <p:attrNameLst>
                                          <p:attrName>style.visibility</p:attrName>
                                        </p:attrNameLst>
                                      </p:cBhvr>
                                      <p:to>
                                        <p:strVal val="visible"/>
                                      </p:to>
                                    </p:set>
                                    <p:animEffect transition="in" filter="wipe(up)">
                                      <p:cBhvr>
                                        <p:cTn id="21" dur="300"/>
                                        <p:tgtEl>
                                          <p:spTgt spid="55302"/>
                                        </p:tgtEl>
                                      </p:cBhvr>
                                    </p:animEffect>
                                  </p:childTnLst>
                                </p:cTn>
                              </p:par>
                            </p:childTnLst>
                          </p:cTn>
                        </p:par>
                        <p:par>
                          <p:cTn id="22" fill="hold" nodeType="afterGroup">
                            <p:stCondLst>
                              <p:cond delay="600"/>
                            </p:stCondLst>
                            <p:childTnLst>
                              <p:par>
                                <p:cTn id="23" presetID="9" presetClass="entr" presetSubtype="0" fill="hold" grpId="0" nodeType="afterEffect">
                                  <p:stCondLst>
                                    <p:cond delay="0"/>
                                  </p:stCondLst>
                                  <p:childTnLst>
                                    <p:set>
                                      <p:cBhvr>
                                        <p:cTn id="24" dur="1" fill="hold">
                                          <p:stCondLst>
                                            <p:cond delay="0"/>
                                          </p:stCondLst>
                                        </p:cTn>
                                        <p:tgtEl>
                                          <p:spTgt spid="55301"/>
                                        </p:tgtEl>
                                        <p:attrNameLst>
                                          <p:attrName>style.visibility</p:attrName>
                                        </p:attrNameLst>
                                      </p:cBhvr>
                                      <p:to>
                                        <p:strVal val="visible"/>
                                      </p:to>
                                    </p:set>
                                    <p:animEffect transition="in" filter="dissolve">
                                      <p:cBhvr>
                                        <p:cTn id="25" dur="400"/>
                                        <p:tgtEl>
                                          <p:spTgt spid="55301"/>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55303"/>
                                        </p:tgtEl>
                                        <p:attrNameLst>
                                          <p:attrName>style.visibility</p:attrName>
                                        </p:attrNameLst>
                                      </p:cBhvr>
                                      <p:to>
                                        <p:strVal val="visible"/>
                                      </p:to>
                                    </p:set>
                                    <p:animEffect transition="in" filter="dissolve">
                                      <p:cBhvr>
                                        <p:cTn id="30" dur="400"/>
                                        <p:tgtEl>
                                          <p:spTgt spid="55303"/>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55304"/>
                                        </p:tgtEl>
                                        <p:attrNameLst>
                                          <p:attrName>style.visibility</p:attrName>
                                        </p:attrNameLst>
                                      </p:cBhvr>
                                      <p:to>
                                        <p:strVal val="visible"/>
                                      </p:to>
                                    </p:set>
                                    <p:animEffect transition="in" filter="fade">
                                      <p:cBhvr>
                                        <p:cTn id="35" dur="300"/>
                                        <p:tgtEl>
                                          <p:spTgt spid="55304"/>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55305"/>
                                        </p:tgtEl>
                                        <p:attrNameLst>
                                          <p:attrName>style.visibility</p:attrName>
                                        </p:attrNameLst>
                                      </p:cBhvr>
                                      <p:to>
                                        <p:strVal val="visible"/>
                                      </p:to>
                                    </p:set>
                                    <p:animEffect transition="in" filter="fade">
                                      <p:cBhvr>
                                        <p:cTn id="40" dur="300"/>
                                        <p:tgtEl>
                                          <p:spTgt spid="55305"/>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55306"/>
                                        </p:tgtEl>
                                        <p:attrNameLst>
                                          <p:attrName>style.visibility</p:attrName>
                                        </p:attrNameLst>
                                      </p:cBhvr>
                                      <p:to>
                                        <p:strVal val="visible"/>
                                      </p:to>
                                    </p:set>
                                    <p:animEffect transition="in" filter="fade">
                                      <p:cBhvr>
                                        <p:cTn id="45" dur="300"/>
                                        <p:tgtEl>
                                          <p:spTgt spid="55306"/>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55307"/>
                                        </p:tgtEl>
                                        <p:attrNameLst>
                                          <p:attrName>style.visibility</p:attrName>
                                        </p:attrNameLst>
                                      </p:cBhvr>
                                      <p:to>
                                        <p:strVal val="visible"/>
                                      </p:to>
                                    </p:set>
                                    <p:animEffect transition="in" filter="fade">
                                      <p:cBhvr>
                                        <p:cTn id="50" dur="300"/>
                                        <p:tgtEl>
                                          <p:spTgt spid="553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0" grpId="0" animBg="1"/>
      <p:bldP spid="55301" grpId="0"/>
      <p:bldP spid="55303" grpId="0"/>
      <p:bldP spid="55304" grpId="0"/>
      <p:bldP spid="55305" grpId="0"/>
      <p:bldP spid="55306" grpId="0"/>
      <p:bldP spid="5530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WordArt 2" descr="Woven mat"/>
          <p:cNvSpPr>
            <a:spLocks noChangeArrowheads="1" noChangeShapeType="1" noTextEdit="1"/>
          </p:cNvSpPr>
          <p:nvPr/>
        </p:nvSpPr>
        <p:spPr bwMode="auto">
          <a:xfrm>
            <a:off x="1676400" y="914400"/>
            <a:ext cx="1524000" cy="1828800"/>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contourClr>
                <a:srgbClr val="FFFFFF"/>
              </a:contourClr>
            </a:sp3d>
          </a:bodyPr>
          <a:lstStyle/>
          <a:p>
            <a:pPr algn="ctr"/>
            <a:r>
              <a:rPr lang="en-US" sz="9600" kern="10">
                <a:ln w="9525">
                  <a:round/>
                  <a:headEnd/>
                  <a:tailEnd/>
                </a:ln>
                <a:blipFill dpi="0" rotWithShape="0">
                  <a:blip r:embed="rId3"/>
                  <a:srcRect/>
                  <a:tile tx="0" ty="0" sx="100000" sy="100000" flip="none" algn="tl"/>
                </a:blipFill>
                <a:latin typeface="Arial Black" panose="020B0A04020102020204" pitchFamily="34" charset="0"/>
              </a:rPr>
              <a:t>y</a:t>
            </a:r>
          </a:p>
        </p:txBody>
      </p:sp>
      <p:sp>
        <p:nvSpPr>
          <p:cNvPr id="59395" name="WordArt 3" descr="Stationery"/>
          <p:cNvSpPr>
            <a:spLocks noChangeArrowheads="1" noChangeShapeType="1" noTextEdit="1"/>
          </p:cNvSpPr>
          <p:nvPr/>
        </p:nvSpPr>
        <p:spPr bwMode="auto">
          <a:xfrm>
            <a:off x="3733800" y="1219200"/>
            <a:ext cx="3962400" cy="1295400"/>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contourClr>
                <a:srgbClr val="FFFFFF"/>
              </a:contourClr>
            </a:sp3d>
          </a:bodyPr>
          <a:lstStyle/>
          <a:p>
            <a:pPr algn="ctr"/>
            <a:r>
              <a:rPr lang="en-US" sz="9600" kern="10">
                <a:ln w="9525">
                  <a:round/>
                  <a:headEnd/>
                  <a:tailEnd/>
                </a:ln>
                <a:blipFill dpi="0" rotWithShape="0">
                  <a:blip r:embed="rId4"/>
                  <a:srcRect/>
                  <a:tile tx="0" ty="0" sx="100000" sy="100000" flip="none" algn="tl"/>
                </a:blipFill>
                <a:latin typeface="Modern No. 20" panose="02070704070505020303" pitchFamily="18" charset="0"/>
              </a:rPr>
              <a:t>(i griega)</a:t>
            </a:r>
          </a:p>
        </p:txBody>
      </p:sp>
      <p:sp>
        <p:nvSpPr>
          <p:cNvPr id="59396" name="Text Box 4"/>
          <p:cNvSpPr txBox="1">
            <a:spLocks noChangeArrowheads="1"/>
          </p:cNvSpPr>
          <p:nvPr/>
        </p:nvSpPr>
        <p:spPr bwMode="auto">
          <a:xfrm>
            <a:off x="533400" y="2971800"/>
            <a:ext cx="8305800" cy="806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90000"/>
              </a:lnSpc>
              <a:spcBef>
                <a:spcPct val="50000"/>
              </a:spcBef>
              <a:buFontTx/>
              <a:buNone/>
            </a:pPr>
            <a:r>
              <a:rPr lang="en-US" altLang="en-US" sz="2600">
                <a:solidFill>
                  <a:schemeClr val="bg1"/>
                </a:solidFill>
              </a:rPr>
              <a:t>The “y,” when word-final, acts as a semivowel, that is, it has a sound similar to the vowel “i.”</a:t>
            </a:r>
          </a:p>
        </p:txBody>
      </p:sp>
      <p:sp>
        <p:nvSpPr>
          <p:cNvPr id="59397" name="Text Box 5"/>
          <p:cNvSpPr txBox="1">
            <a:spLocks noChangeArrowheads="1"/>
          </p:cNvSpPr>
          <p:nvPr/>
        </p:nvSpPr>
        <p:spPr bwMode="auto">
          <a:xfrm>
            <a:off x="2514600" y="3810000"/>
            <a:ext cx="2209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a:solidFill>
                  <a:schemeClr val="bg1"/>
                </a:solidFill>
              </a:rPr>
              <a:t>Voy</a:t>
            </a:r>
          </a:p>
        </p:txBody>
      </p:sp>
      <p:sp>
        <p:nvSpPr>
          <p:cNvPr id="59398" name="Text Box 6"/>
          <p:cNvSpPr txBox="1">
            <a:spLocks noChangeArrowheads="1"/>
          </p:cNvSpPr>
          <p:nvPr/>
        </p:nvSpPr>
        <p:spPr bwMode="auto">
          <a:xfrm>
            <a:off x="2590800" y="5364163"/>
            <a:ext cx="8382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a:solidFill>
                  <a:schemeClr val="bg1"/>
                </a:solidFill>
              </a:rPr>
              <a:t>ya</a:t>
            </a:r>
          </a:p>
        </p:txBody>
      </p:sp>
      <p:sp>
        <p:nvSpPr>
          <p:cNvPr id="59399" name="Text Box 7"/>
          <p:cNvSpPr txBox="1">
            <a:spLocks noChangeArrowheads="1"/>
          </p:cNvSpPr>
          <p:nvPr/>
        </p:nvSpPr>
        <p:spPr bwMode="auto">
          <a:xfrm>
            <a:off x="5486400" y="3810000"/>
            <a:ext cx="1752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a:solidFill>
                  <a:schemeClr val="bg1"/>
                </a:solidFill>
              </a:rPr>
              <a:t>rey</a:t>
            </a:r>
          </a:p>
        </p:txBody>
      </p:sp>
      <p:sp>
        <p:nvSpPr>
          <p:cNvPr id="59400" name="Text Box 8"/>
          <p:cNvSpPr txBox="1">
            <a:spLocks noChangeArrowheads="1"/>
          </p:cNvSpPr>
          <p:nvPr/>
        </p:nvSpPr>
        <p:spPr bwMode="auto">
          <a:xfrm>
            <a:off x="5562600" y="5364163"/>
            <a:ext cx="10668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a:solidFill>
                  <a:schemeClr val="bg1"/>
                </a:solidFill>
              </a:rPr>
              <a:t>rayo</a:t>
            </a:r>
          </a:p>
        </p:txBody>
      </p:sp>
      <p:sp>
        <p:nvSpPr>
          <p:cNvPr id="59401" name="Text Box 9"/>
          <p:cNvSpPr txBox="1">
            <a:spLocks noChangeArrowheads="1"/>
          </p:cNvSpPr>
          <p:nvPr/>
        </p:nvSpPr>
        <p:spPr bwMode="auto">
          <a:xfrm>
            <a:off x="533400" y="4481513"/>
            <a:ext cx="8305800" cy="806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90000"/>
              </a:lnSpc>
              <a:spcBef>
                <a:spcPct val="50000"/>
              </a:spcBef>
              <a:buFontTx/>
              <a:buNone/>
            </a:pPr>
            <a:r>
              <a:rPr lang="en-US" altLang="en-US" sz="2600">
                <a:solidFill>
                  <a:schemeClr val="bg1"/>
                </a:solidFill>
              </a:rPr>
              <a:t>When word-initial or intervocalic, it functions as a consonant and sounds like the y in English.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59394"/>
                                        </p:tgtEl>
                                        <p:attrNameLst>
                                          <p:attrName>style.visibility</p:attrName>
                                        </p:attrNameLst>
                                      </p:cBhvr>
                                      <p:to>
                                        <p:strVal val="visible"/>
                                      </p:to>
                                    </p:set>
                                    <p:animEffect transition="in" filter="wipe(left)">
                                      <p:cBhvr>
                                        <p:cTn id="7" dur="200"/>
                                        <p:tgtEl>
                                          <p:spTgt spid="5939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59395"/>
                                        </p:tgtEl>
                                        <p:attrNameLst>
                                          <p:attrName>style.visibility</p:attrName>
                                        </p:attrNameLst>
                                      </p:cBhvr>
                                      <p:to>
                                        <p:strVal val="visible"/>
                                      </p:to>
                                    </p:set>
                                    <p:animEffect transition="in" filter="dissolve">
                                      <p:cBhvr>
                                        <p:cTn id="12" dur="500"/>
                                        <p:tgtEl>
                                          <p:spTgt spid="5939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9396"/>
                                        </p:tgtEl>
                                        <p:attrNameLst>
                                          <p:attrName>style.visibility</p:attrName>
                                        </p:attrNameLst>
                                      </p:cBhvr>
                                      <p:to>
                                        <p:strVal val="visible"/>
                                      </p:to>
                                    </p:set>
                                    <p:animEffect transition="in" filter="dissolve">
                                      <p:cBhvr>
                                        <p:cTn id="17" dur="400"/>
                                        <p:tgtEl>
                                          <p:spTgt spid="5939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9397"/>
                                        </p:tgtEl>
                                        <p:attrNameLst>
                                          <p:attrName>style.visibility</p:attrName>
                                        </p:attrNameLst>
                                      </p:cBhvr>
                                      <p:to>
                                        <p:strVal val="visible"/>
                                      </p:to>
                                    </p:set>
                                    <p:animEffect transition="in" filter="fade">
                                      <p:cBhvr>
                                        <p:cTn id="22" dur="300"/>
                                        <p:tgtEl>
                                          <p:spTgt spid="5939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9399"/>
                                        </p:tgtEl>
                                        <p:attrNameLst>
                                          <p:attrName>style.visibility</p:attrName>
                                        </p:attrNameLst>
                                      </p:cBhvr>
                                      <p:to>
                                        <p:strVal val="visible"/>
                                      </p:to>
                                    </p:set>
                                    <p:animEffect transition="in" filter="fade">
                                      <p:cBhvr>
                                        <p:cTn id="27" dur="300"/>
                                        <p:tgtEl>
                                          <p:spTgt spid="5939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59401"/>
                                        </p:tgtEl>
                                        <p:attrNameLst>
                                          <p:attrName>style.visibility</p:attrName>
                                        </p:attrNameLst>
                                      </p:cBhvr>
                                      <p:to>
                                        <p:strVal val="visible"/>
                                      </p:to>
                                    </p:set>
                                    <p:animEffect transition="in" filter="dissolve">
                                      <p:cBhvr>
                                        <p:cTn id="32" dur="400"/>
                                        <p:tgtEl>
                                          <p:spTgt spid="59401"/>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9398"/>
                                        </p:tgtEl>
                                        <p:attrNameLst>
                                          <p:attrName>style.visibility</p:attrName>
                                        </p:attrNameLst>
                                      </p:cBhvr>
                                      <p:to>
                                        <p:strVal val="visible"/>
                                      </p:to>
                                    </p:set>
                                    <p:animEffect transition="in" filter="fade">
                                      <p:cBhvr>
                                        <p:cTn id="37" dur="300"/>
                                        <p:tgtEl>
                                          <p:spTgt spid="59398"/>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9400"/>
                                        </p:tgtEl>
                                        <p:attrNameLst>
                                          <p:attrName>style.visibility</p:attrName>
                                        </p:attrNameLst>
                                      </p:cBhvr>
                                      <p:to>
                                        <p:strVal val="visible"/>
                                      </p:to>
                                    </p:set>
                                    <p:animEffect transition="in" filter="fade">
                                      <p:cBhvr>
                                        <p:cTn id="42" dur="300"/>
                                        <p:tgtEl>
                                          <p:spTgt spid="594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6" grpId="0"/>
      <p:bldP spid="59397" grpId="0"/>
      <p:bldP spid="59398" grpId="0"/>
      <p:bldP spid="59399" grpId="0"/>
      <p:bldP spid="59400" grpId="0"/>
      <p:bldP spid="59401" grpId="0"/>
    </p:bldLst>
  </p:timing>
</p:sld>
</file>

<file path=ppt/tags/tag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altLang="en-US" sz="2400" b="0" i="0" u="none" strike="noStrike" cap="none" normalizeH="0" baseline="0" noProof="1"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altLang="en-US" sz="2400" b="0" i="0" u="none" strike="noStrike" cap="none" normalizeH="0" baseline="0" noProof="1" smtClean="0">
            <a:ln>
              <a:noFill/>
            </a:ln>
            <a:solidFill>
              <a:schemeClr val="tx1"/>
            </a:solidFill>
            <a:effectLst/>
            <a:latin typeface="Times New Roman" panose="02020603050405020304"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6200</TotalTime>
  <Words>2443</Words>
  <Application>Microsoft Office PowerPoint</Application>
  <PresentationFormat>On-screen Show (4:3)</PresentationFormat>
  <Paragraphs>453</Paragraphs>
  <Slides>55</Slides>
  <Notes>37</Notes>
  <HiddenSlides>0</HiddenSlides>
  <MMClips>4</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55</vt:i4>
      </vt:variant>
    </vt:vector>
  </HeadingPairs>
  <TitlesOfParts>
    <vt:vector size="63" baseType="lpstr">
      <vt:lpstr>Arial</vt:lpstr>
      <vt:lpstr>Arial Black</vt:lpstr>
      <vt:lpstr>Calibri</vt:lpstr>
      <vt:lpstr>Comic Sans MS</vt:lpstr>
      <vt:lpstr>Modern No. 20</vt:lpstr>
      <vt:lpstr>Roboto</vt:lpstr>
      <vt:lpstr>Times New Roman</vt:lpstr>
      <vt:lpstr>Default Design</vt:lpstr>
      <vt:lpstr>PowerPoint Presentation</vt:lpstr>
      <vt:lpstr>Objective: Students will learn the Spanish Phonetic Alphabet.  They will be able to sound out words correctly in Spanish </vt:lpstr>
      <vt:lpstr>Los Vocales</vt:lpstr>
      <vt:lpstr>PowerPoint Presentation</vt:lpstr>
      <vt:lpstr>PowerPoint Presentation</vt:lpstr>
      <vt:lpstr>PowerPoint Presentation</vt:lpstr>
      <vt:lpstr>PowerPoint Presentation</vt:lpstr>
      <vt:lpstr>PowerPoint Presentation</vt:lpstr>
      <vt:lpstr>PowerPoint Presentation</vt:lpstr>
      <vt:lpstr>El Alfabeto Español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Objective: Students will learn the Spanish Phonetic Alphabet.  They will be able to sound out words correctly in Spanish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Sounding out Spanish words</vt:lpstr>
      <vt:lpstr>Diphthongs /Diptongos</vt:lpstr>
      <vt:lpstr>Diphthongs/ Diptongos</vt:lpstr>
      <vt:lpstr>Stress in Spanish words</vt:lpstr>
      <vt:lpstr>Accents</vt:lpstr>
      <vt:lpstr>Accents</vt:lpstr>
      <vt:lpstr>Written Accents</vt:lpstr>
      <vt:lpstr>Accents</vt:lpstr>
      <vt:lpstr>Practica</vt:lpstr>
      <vt:lpstr>Homework: Due Aug 30</vt:lpstr>
      <vt:lpstr>Homework Mastery</vt:lpstr>
      <vt:lpstr>Checking for Understanding:</vt:lpstr>
      <vt:lpstr>Correct answers</vt:lpstr>
    </vt:vector>
  </TitlesOfParts>
  <Company>OCC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Spanish alphabet</dc:title>
  <dc:creator>WR Cisco</dc:creator>
  <cp:lastModifiedBy>Cindy Ness</cp:lastModifiedBy>
  <cp:revision>506</cp:revision>
  <cp:lastPrinted>2017-09-01T16:02:45Z</cp:lastPrinted>
  <dcterms:created xsi:type="dcterms:W3CDTF">1999-11-10T00:07:31Z</dcterms:created>
  <dcterms:modified xsi:type="dcterms:W3CDTF">2019-08-28T21:56:10Z</dcterms:modified>
</cp:coreProperties>
</file>